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56" r:id="rId2"/>
    <p:sldId id="282" r:id="rId3"/>
    <p:sldId id="257" r:id="rId4"/>
    <p:sldId id="258" r:id="rId5"/>
    <p:sldId id="283" r:id="rId6"/>
    <p:sldId id="272" r:id="rId7"/>
    <p:sldId id="271" r:id="rId8"/>
    <p:sldId id="273" r:id="rId9"/>
    <p:sldId id="274" r:id="rId10"/>
    <p:sldId id="270" r:id="rId11"/>
    <p:sldId id="268" r:id="rId12"/>
    <p:sldId id="275" r:id="rId13"/>
    <p:sldId id="262" r:id="rId14"/>
    <p:sldId id="277" r:id="rId15"/>
    <p:sldId id="276" r:id="rId16"/>
    <p:sldId id="264" r:id="rId17"/>
    <p:sldId id="261" r:id="rId18"/>
    <p:sldId id="279" r:id="rId19"/>
    <p:sldId id="280" r:id="rId20"/>
    <p:sldId id="265" r:id="rId21"/>
    <p:sldId id="281" r:id="rId22"/>
    <p:sldId id="278" r:id="rId23"/>
    <p:sldId id="259" r:id="rId24"/>
    <p:sldId id="266" r:id="rId25"/>
    <p:sldId id="26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6" autoAdjust="0"/>
    <p:restoredTop sz="72568" autoAdjust="0"/>
  </p:normalViewPr>
  <p:slideViewPr>
    <p:cSldViewPr snapToGrid="0">
      <p:cViewPr varScale="1">
        <p:scale>
          <a:sx n="51" d="100"/>
          <a:sy n="51" d="100"/>
        </p:scale>
        <p:origin x="4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1F556A-B922-42C6-BF1F-9F839E96E0BA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67C8E2-FD07-4C51-BA41-44C6C924B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7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53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36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46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8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2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2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2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7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7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3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4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9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2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3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4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8E2-FD07-4C51-BA41-44C6C924BD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0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7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5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2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0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8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6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6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5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6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91B6E-A1DE-426D-904E-B5613D82DF7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6AEC-00BF-4B9C-90DA-7D839E7E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62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renbacon.com/balance-matrix-my-answer-to-the-work-life-balance-ques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chelremen.com/" TargetMode="External"/><Relationship Id="rId4" Type="http://schemas.openxmlformats.org/officeDocument/2006/relationships/hyperlink" Target="http://www.thehappymd.com/blog/bid/294952/Physician-Burnout-Presents-Differently-in-Male-and-Female-Doctor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Work-Life Balance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192" y="3602038"/>
            <a:ext cx="5619919" cy="208666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How to find satisfaction </a:t>
            </a:r>
            <a:r>
              <a:rPr lang="en-US" sz="3200" dirty="0"/>
              <a:t>at work </a:t>
            </a:r>
            <a:r>
              <a:rPr lang="en-US" sz="3200" u="sng" dirty="0"/>
              <a:t>and</a:t>
            </a:r>
            <a:r>
              <a:rPr lang="en-US" sz="3200" dirty="0"/>
              <a:t> at home </a:t>
            </a:r>
            <a:r>
              <a:rPr lang="en-US" sz="3200" dirty="0" smtClean="0"/>
              <a:t>when you think you’re doing everything badly….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24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04182"/>
            <a:ext cx="7994642" cy="536563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Is this a question about </a:t>
            </a:r>
            <a:r>
              <a:rPr lang="en-US" sz="4800" u="sng" dirty="0"/>
              <a:t>work</a:t>
            </a:r>
            <a:r>
              <a:rPr lang="en-US" sz="4800" dirty="0"/>
              <a:t>?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600" dirty="0" smtClean="0"/>
              <a:t>	Or</a:t>
            </a:r>
            <a:endParaRPr lang="en-US" sz="36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4800" dirty="0"/>
              <a:t>Is this a question about </a:t>
            </a:r>
            <a:r>
              <a:rPr lang="en-US" sz="4800" u="sng" dirty="0"/>
              <a:t>how we understand and lead our life</a:t>
            </a:r>
            <a:r>
              <a:rPr lang="en-US" sz="48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Life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915064"/>
            <a:ext cx="7429499" cy="47790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 or School</a:t>
            </a:r>
          </a:p>
          <a:p>
            <a:r>
              <a:rPr lang="en-US" sz="2800" dirty="0" smtClean="0"/>
              <a:t>Home or Family (however you define that)</a:t>
            </a:r>
          </a:p>
          <a:p>
            <a:r>
              <a:rPr lang="en-US" sz="2800" dirty="0" smtClean="0"/>
              <a:t>Community (friends, neighbors, religious or social groups)</a:t>
            </a:r>
          </a:p>
          <a:p>
            <a:r>
              <a:rPr lang="en-US" sz="2800" dirty="0" smtClean="0"/>
              <a:t>Self (mind, body, spirit)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Emphasis on particular domains changes over time!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83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</a:t>
            </a:r>
            <a:r>
              <a:rPr lang="en-US" dirty="0" err="1" smtClean="0"/>
              <a:t>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exercise…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26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20500"/>
          </a:xfrm>
        </p:spPr>
        <p:txBody>
          <a:bodyPr/>
          <a:lstStyle/>
          <a:p>
            <a:r>
              <a:rPr lang="en-US" dirty="0" smtClean="0"/>
              <a:t>Work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39018"/>
            <a:ext cx="7429499" cy="52189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compulsive disorder.</a:t>
            </a:r>
          </a:p>
          <a:p>
            <a:r>
              <a:rPr lang="en-US" sz="2800" dirty="0" smtClean="0"/>
              <a:t>Not measured by the number of hours you work, but:</a:t>
            </a:r>
          </a:p>
          <a:p>
            <a:pPr lvl="1"/>
            <a:r>
              <a:rPr lang="en-US" sz="2400" dirty="0" smtClean="0"/>
              <a:t>how you approach work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ow it controls you and your ability to focus on things unrelated to your career</a:t>
            </a:r>
          </a:p>
          <a:p>
            <a:r>
              <a:rPr lang="en-US" sz="2800" dirty="0" smtClean="0"/>
              <a:t>Our professional system supports work addiction</a:t>
            </a:r>
          </a:p>
          <a:p>
            <a:r>
              <a:rPr lang="en-US" sz="2800" dirty="0" smtClean="0"/>
              <a:t>These behaviors may feel productive, not damaging—until we look at them &amp; their affect.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313799"/>
          </a:xfrm>
        </p:spPr>
        <p:txBody>
          <a:bodyPr/>
          <a:lstStyle/>
          <a:p>
            <a:r>
              <a:rPr lang="en-US" dirty="0" smtClean="0"/>
              <a:t>Tips for breaking the cycle of work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932318"/>
            <a:ext cx="7429499" cy="4761780"/>
          </a:xfrm>
        </p:spPr>
        <p:txBody>
          <a:bodyPr>
            <a:noAutofit/>
          </a:bodyPr>
          <a:lstStyle/>
          <a:p>
            <a:r>
              <a:rPr lang="en-US" sz="2800" dirty="0" smtClean="0"/>
              <a:t>Turn off your phone</a:t>
            </a:r>
          </a:p>
          <a:p>
            <a:r>
              <a:rPr lang="en-US" sz="2800" dirty="0" smtClean="0"/>
              <a:t>Set a time to stop looking at email</a:t>
            </a:r>
          </a:p>
          <a:p>
            <a:r>
              <a:rPr lang="en-US" sz="2800" dirty="0" smtClean="0"/>
              <a:t>Commit to family dinners at least X times a week</a:t>
            </a:r>
          </a:p>
          <a:p>
            <a:r>
              <a:rPr lang="en-US" sz="2800" dirty="0" smtClean="0"/>
              <a:t>Exercise regularly, Mind/Body practice</a:t>
            </a:r>
          </a:p>
          <a:p>
            <a:r>
              <a:rPr lang="en-US" sz="2800" dirty="0"/>
              <a:t>May consider a 12-step program….</a:t>
            </a:r>
          </a:p>
          <a:p>
            <a:pPr lvl="1"/>
            <a:r>
              <a:rPr lang="en-US" dirty="0"/>
              <a:t>…admitting we are powerless over excessive work and </a:t>
            </a:r>
            <a:r>
              <a:rPr lang="en-US" dirty="0" smtClean="0"/>
              <a:t>that our </a:t>
            </a:r>
            <a:r>
              <a:rPr lang="en-US" dirty="0"/>
              <a:t>lives have become unmanageable.</a:t>
            </a:r>
          </a:p>
          <a:p>
            <a:r>
              <a:rPr lang="en-US" sz="2800" dirty="0" smtClean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14356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51490"/>
          </a:xfrm>
        </p:spPr>
        <p:txBody>
          <a:bodyPr/>
          <a:lstStyle/>
          <a:p>
            <a:r>
              <a:rPr lang="en-US" dirty="0" smtClean="0"/>
              <a:t>burnout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59790"/>
            <a:ext cx="7429499" cy="5098210"/>
          </a:xfrm>
        </p:spPr>
        <p:txBody>
          <a:bodyPr>
            <a:normAutofit/>
          </a:bodyPr>
          <a:lstStyle/>
          <a:p>
            <a:r>
              <a:rPr lang="en-US" b="1" dirty="0"/>
              <a:t>Exhaustion</a:t>
            </a:r>
            <a:r>
              <a:rPr lang="en-US" dirty="0"/>
              <a:t> on one of 3 levels:  Energy, Emotion, Spirit. </a:t>
            </a:r>
          </a:p>
          <a:p>
            <a:r>
              <a:rPr lang="en-US" b="1" dirty="0"/>
              <a:t>Depersonalization and cynicism</a:t>
            </a:r>
            <a:r>
              <a:rPr lang="en-US" dirty="0"/>
              <a:t>. The loss of your ability to care, empathize, and connect.  You may blame, shame or demonize the people you are charged to care for—and feel guilty about it. </a:t>
            </a:r>
          </a:p>
          <a:p>
            <a:r>
              <a:rPr lang="en-US" b="1" dirty="0"/>
              <a:t>Doubt</a:t>
            </a:r>
            <a:r>
              <a:rPr lang="en-US" dirty="0"/>
              <a:t> –that your work really makes any difference or you may question the quality of what you do (this is a late and inconsistent symptom that is nearly absent in men).</a:t>
            </a:r>
          </a:p>
          <a:p>
            <a:pPr marL="0" indent="0">
              <a:buNone/>
            </a:pPr>
            <a:r>
              <a:rPr lang="en-US" sz="1100" dirty="0" smtClean="0"/>
              <a:t>Dike Drummond, MD</a:t>
            </a:r>
          </a:p>
          <a:p>
            <a:pPr marL="0" indent="0">
              <a:buNone/>
            </a:pPr>
            <a:r>
              <a:rPr lang="en-US" sz="1100" dirty="0" smtClean="0"/>
              <a:t>http</a:t>
            </a:r>
            <a:r>
              <a:rPr lang="en-US" sz="1100" dirty="0"/>
              <a:t>://www.thehappymd.com/blog/bid/294952/Physician-Burnout-Presents-Differently-in-Male-and-Female-Doctors</a:t>
            </a:r>
          </a:p>
        </p:txBody>
      </p:sp>
    </p:spTree>
    <p:extLst>
      <p:ext uri="{BB962C8B-B14F-4D97-AF65-F5344CB8AC3E}">
        <p14:creationId xmlns:p14="http://schemas.microsoft.com/office/powerpoint/2010/main" val="8057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about this mess?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828800"/>
            <a:ext cx="7429499" cy="477903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Understand your life purpose and/or values</a:t>
            </a:r>
          </a:p>
          <a:p>
            <a:r>
              <a:rPr lang="en-US" sz="2800" dirty="0" smtClean="0"/>
              <a:t>Align your activities (including work) with your purpose/values (and get over your guilt)</a:t>
            </a:r>
          </a:p>
          <a:p>
            <a:r>
              <a:rPr lang="en-US" sz="2800" dirty="0" smtClean="0"/>
              <a:t>Be Present</a:t>
            </a:r>
          </a:p>
          <a:p>
            <a:r>
              <a:rPr lang="en-US" sz="2800" dirty="0" smtClean="0"/>
              <a:t>Manage your Stress</a:t>
            </a:r>
          </a:p>
          <a:p>
            <a:pPr lvl="1"/>
            <a:r>
              <a:rPr lang="en-US" sz="2400" dirty="0" smtClean="0"/>
              <a:t>Evaluate your expectations</a:t>
            </a:r>
          </a:p>
          <a:p>
            <a:pPr lvl="1"/>
            <a:r>
              <a:rPr lang="en-US" sz="2400" dirty="0" smtClean="0"/>
              <a:t>Shift your perspective</a:t>
            </a:r>
          </a:p>
          <a:p>
            <a:pPr lvl="1"/>
            <a:r>
              <a:rPr lang="en-US" sz="2400" dirty="0"/>
              <a:t>Mind/Body</a:t>
            </a:r>
          </a:p>
          <a:p>
            <a:pPr lvl="1"/>
            <a:r>
              <a:rPr lang="en-US" sz="2400" dirty="0" smtClean="0"/>
              <a:t>Connect with others</a:t>
            </a:r>
          </a:p>
        </p:txBody>
      </p:sp>
    </p:spTree>
    <p:extLst>
      <p:ext uri="{BB962C8B-B14F-4D97-AF65-F5344CB8AC3E}">
        <p14:creationId xmlns:p14="http://schemas.microsoft.com/office/powerpoint/2010/main" val="8415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03200"/>
            <a:ext cx="7429499" cy="1473200"/>
          </a:xfrm>
        </p:spPr>
        <p:txBody>
          <a:bodyPr/>
          <a:lstStyle/>
          <a:p>
            <a:r>
              <a:rPr lang="en-US" dirty="0" smtClean="0"/>
              <a:t>Balance Matrix</a:t>
            </a:r>
            <a:br>
              <a:rPr lang="en-US" dirty="0" smtClean="0"/>
            </a:br>
            <a:r>
              <a:rPr lang="en-US" sz="2800" dirty="0" err="1" smtClean="0"/>
              <a:t>lauren</a:t>
            </a:r>
            <a:r>
              <a:rPr lang="en-US" sz="2800" dirty="0" smtClean="0"/>
              <a:t> bacon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4133" y="1439333"/>
            <a:ext cx="4040717" cy="523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Impetus Axis </a:t>
            </a:r>
          </a:p>
          <a:p>
            <a:pPr lvl="1"/>
            <a:r>
              <a:rPr lang="en-US" dirty="0" smtClean="0"/>
              <a:t>“Does </a:t>
            </a:r>
            <a:r>
              <a:rPr lang="en-US" dirty="0"/>
              <a:t>this activity align with my values, goals, or purpose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Does this get me closer to something that matters to me?”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What intrinsic rewards do I stand to gain from this?”</a:t>
            </a:r>
          </a:p>
          <a:p>
            <a:r>
              <a:rPr lang="en-US" dirty="0" smtClean="0"/>
              <a:t>Energy Axis </a:t>
            </a:r>
          </a:p>
          <a:p>
            <a:pPr lvl="1"/>
            <a:r>
              <a:rPr lang="en-US" dirty="0" smtClean="0"/>
              <a:t>“Afterwards, will </a:t>
            </a:r>
            <a:r>
              <a:rPr lang="en-US" dirty="0"/>
              <a:t>I feel more or less energetic?” </a:t>
            </a:r>
            <a:endParaRPr lang="en-US" dirty="0" smtClean="0"/>
          </a:p>
          <a:p>
            <a:pPr lvl="1"/>
            <a:r>
              <a:rPr lang="en-US" dirty="0" smtClean="0"/>
              <a:t>“Would I do it for </a:t>
            </a:r>
            <a:r>
              <a:rPr lang="en-US" dirty="0"/>
              <a:t>the fun of it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“Do </a:t>
            </a:r>
            <a:r>
              <a:rPr lang="en-US" dirty="0"/>
              <a:t>I feel bored, tired, or drained by this?”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54" y="1841682"/>
            <a:ext cx="4069080" cy="4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8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life’s purpose?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891125" cy="39442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can I do with my time that’s important?</a:t>
            </a:r>
          </a:p>
          <a:p>
            <a:r>
              <a:rPr lang="en-US" sz="2800" dirty="0" smtClean="0"/>
              <a:t>What gives me Joy? </a:t>
            </a:r>
          </a:p>
          <a:p>
            <a:pPr lvl="1"/>
            <a:r>
              <a:rPr lang="en-US" sz="2400" dirty="0" smtClean="0"/>
              <a:t>What gave me joy when I was younger?</a:t>
            </a:r>
          </a:p>
          <a:p>
            <a:pPr lvl="1"/>
            <a:r>
              <a:rPr lang="en-US" sz="2400" dirty="0" smtClean="0"/>
              <a:t>What cranks my wheels in such a way that I forget to eat?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What legacy do I want to leave?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06765"/>
          </a:xfrm>
        </p:spPr>
        <p:txBody>
          <a:bodyPr/>
          <a:lstStyle/>
          <a:p>
            <a:r>
              <a:rPr lang="en-US" dirty="0"/>
              <a:t>What is your life’s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25283"/>
            <a:ext cx="7977389" cy="4830792"/>
          </a:xfrm>
        </p:spPr>
        <p:txBody>
          <a:bodyPr/>
          <a:lstStyle/>
          <a:p>
            <a:r>
              <a:rPr lang="en-US" sz="2800" dirty="0" smtClean="0"/>
              <a:t>Write a Personal Mission Statement</a:t>
            </a:r>
          </a:p>
          <a:p>
            <a:pPr lvl="1"/>
            <a:r>
              <a:rPr lang="en-US" sz="2400" dirty="0" smtClean="0"/>
              <a:t>2-3 sentences</a:t>
            </a:r>
          </a:p>
          <a:p>
            <a:pPr lvl="2"/>
            <a:r>
              <a:rPr lang="en-US" sz="2000" dirty="0" smtClean="0"/>
              <a:t>“I will help create healthier physicians, and healthier communities.  I will be a loving and involved family member.”</a:t>
            </a:r>
          </a:p>
          <a:p>
            <a:r>
              <a:rPr lang="en-US" sz="2800" dirty="0" smtClean="0"/>
              <a:t>Write a Personal Vision Statement</a:t>
            </a:r>
          </a:p>
          <a:p>
            <a:pPr lvl="1"/>
            <a:r>
              <a:rPr lang="en-US" sz="2400" dirty="0" smtClean="0"/>
              <a:t>Concrete plans to attain your Mission</a:t>
            </a:r>
          </a:p>
          <a:p>
            <a:pPr lvl="2"/>
            <a:r>
              <a:rPr lang="en-US" sz="2000" dirty="0" smtClean="0"/>
              <a:t>“I will accomplish my Mission in the following ways:”</a:t>
            </a:r>
          </a:p>
          <a:p>
            <a:r>
              <a:rPr lang="en-US" sz="2800" dirty="0" smtClean="0"/>
              <a:t>Evaluate your activities and add or delete as possible for congruency with your Mission/Vision</a:t>
            </a:r>
          </a:p>
        </p:txBody>
      </p:sp>
    </p:spTree>
    <p:extLst>
      <p:ext uri="{BB962C8B-B14F-4D97-AF65-F5344CB8AC3E}">
        <p14:creationId xmlns:p14="http://schemas.microsoft.com/office/powerpoint/2010/main" val="36837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51490"/>
          </a:xfrm>
        </p:spPr>
        <p:txBody>
          <a:bodyPr/>
          <a:lstStyle/>
          <a:p>
            <a:r>
              <a:rPr lang="en-US" dirty="0" smtClean="0"/>
              <a:t>Sources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25282"/>
            <a:ext cx="8115412" cy="500332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American Psychological Association http://</a:t>
            </a:r>
            <a:r>
              <a:rPr lang="en-US" dirty="0" smtClean="0"/>
              <a:t>www.apa.org/monitor/2012/07-08/ce-corner.aspx</a:t>
            </a:r>
          </a:p>
          <a:p>
            <a:r>
              <a:rPr lang="en-US" dirty="0" smtClean="0"/>
              <a:t>Bacon</a:t>
            </a:r>
            <a:r>
              <a:rPr lang="en-US" dirty="0"/>
              <a:t>, Laura. The Balance Matrix. </a:t>
            </a:r>
            <a:r>
              <a:rPr lang="en-US" dirty="0">
                <a:hlinkClick r:id="rId3"/>
              </a:rPr>
              <a:t>http://www.laurenbacon.com/balance-matrix-my-answer-to-the-work-life-balance-question/</a:t>
            </a:r>
            <a:r>
              <a:rPr lang="en-US" dirty="0"/>
              <a:t> </a:t>
            </a:r>
          </a:p>
          <a:p>
            <a:r>
              <a:rPr lang="en-US" dirty="0">
                <a:effectLst/>
              </a:rPr>
              <a:t>Bateson, Mary Catherine, PhD. “Composing a Life”.  On Being podcast with Krista </a:t>
            </a:r>
            <a:r>
              <a:rPr lang="en-US" dirty="0" err="1" smtClean="0">
                <a:effectLst/>
              </a:rPr>
              <a:t>Tippett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/>
              <a:t>Drummond, Dike, MD.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www.thehappymd.com/blog/bid/294952/Physician-Burnout-Presents-Differently-in-Male-and-Female-Doctors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Friedman</a:t>
            </a:r>
            <a:r>
              <a:rPr lang="en-US" dirty="0"/>
              <a:t>, Stewart D. “</a:t>
            </a:r>
            <a:r>
              <a:rPr lang="en-US" dirty="0" err="1"/>
              <a:t>Work+Home+Community+Self</a:t>
            </a:r>
            <a:r>
              <a:rPr lang="en-US" dirty="0"/>
              <a:t>”. Harvard Business Review. Sept. 2014. pp111-115.</a:t>
            </a:r>
          </a:p>
          <a:p>
            <a:r>
              <a:rPr lang="en-US" dirty="0" err="1" smtClean="0"/>
              <a:t>Lipsenthal</a:t>
            </a:r>
            <a:r>
              <a:rPr lang="en-US" dirty="0" smtClean="0"/>
              <a:t>, Lee, MD. </a:t>
            </a:r>
            <a:r>
              <a:rPr lang="en-US" u="sng" dirty="0" smtClean="0"/>
              <a:t>Finding Balance in a Medical Life</a:t>
            </a:r>
            <a:r>
              <a:rPr lang="en-US" dirty="0" smtClean="0"/>
              <a:t>. 2007.</a:t>
            </a:r>
          </a:p>
          <a:p>
            <a:r>
              <a:rPr lang="en-US" dirty="0" err="1" smtClean="0"/>
              <a:t>Remen</a:t>
            </a:r>
            <a:r>
              <a:rPr lang="en-US" dirty="0" smtClean="0"/>
              <a:t>, Rachel Naomi, MD. </a:t>
            </a:r>
            <a:r>
              <a:rPr lang="en-US" u="sng" dirty="0" smtClean="0"/>
              <a:t>Kitchen Table Wisdom</a:t>
            </a:r>
            <a:r>
              <a:rPr lang="en-US" dirty="0" smtClean="0"/>
              <a:t>. </a:t>
            </a:r>
            <a:r>
              <a:rPr lang="en-US" dirty="0"/>
              <a:t>And </a:t>
            </a:r>
            <a:r>
              <a:rPr lang="en-US" dirty="0">
                <a:hlinkClick r:id="rId5"/>
              </a:rPr>
              <a:t>http://www.rachelremen.com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fontAlgn="base"/>
            <a:r>
              <a:rPr lang="en-US" dirty="0" smtClean="0">
                <a:effectLst/>
              </a:rPr>
              <a:t>Van </a:t>
            </a:r>
            <a:r>
              <a:rPr lang="en-US" dirty="0">
                <a:effectLst/>
              </a:rPr>
              <a:t>Der </a:t>
            </a:r>
            <a:r>
              <a:rPr lang="en-US" dirty="0" err="1">
                <a:effectLst/>
              </a:rPr>
              <a:t>Kolk</a:t>
            </a:r>
            <a:r>
              <a:rPr lang="en-US" dirty="0">
                <a:effectLst/>
              </a:rPr>
              <a:t>, Bessel, MD. “Restoring the Body: Yoga, EMDR, and Treating </a:t>
            </a:r>
            <a:r>
              <a:rPr lang="en-US" dirty="0" smtClean="0">
                <a:effectLst/>
              </a:rPr>
              <a:t>Trauma” On </a:t>
            </a:r>
            <a:r>
              <a:rPr lang="en-US" dirty="0">
                <a:effectLst/>
              </a:rPr>
              <a:t>Being podcast with Krista </a:t>
            </a:r>
            <a:r>
              <a:rPr lang="en-US" dirty="0" err="1" smtClean="0">
                <a:effectLst/>
              </a:rPr>
              <a:t>Tippett</a:t>
            </a:r>
            <a:r>
              <a:rPr lang="en-US" dirty="0" smtClean="0">
                <a:effectLst/>
              </a:rPr>
              <a:t>.</a:t>
            </a:r>
          </a:p>
          <a:p>
            <a:pPr fontAlgn="base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your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42536"/>
            <a:ext cx="7891125" cy="4848045"/>
          </a:xfrm>
        </p:spPr>
        <p:txBody>
          <a:bodyPr>
            <a:normAutofit/>
          </a:bodyPr>
          <a:lstStyle/>
          <a:p>
            <a:r>
              <a:rPr lang="en-US" sz="2800" dirty="0"/>
              <a:t>Evaluate your </a:t>
            </a:r>
            <a:r>
              <a:rPr lang="en-US" sz="2800" dirty="0" smtClean="0"/>
              <a:t>activities &amp; your expectations</a:t>
            </a:r>
            <a:endParaRPr lang="en-US" sz="2800" dirty="0"/>
          </a:p>
          <a:p>
            <a:r>
              <a:rPr lang="en-US" sz="2800" dirty="0"/>
              <a:t>Shift your </a:t>
            </a:r>
            <a:r>
              <a:rPr lang="en-US" sz="2800" dirty="0" smtClean="0"/>
              <a:t>perspective</a:t>
            </a:r>
          </a:p>
          <a:p>
            <a:pPr lvl="1"/>
            <a:r>
              <a:rPr lang="en-US" dirty="0" smtClean="0"/>
              <a:t>What is “homemaking”?</a:t>
            </a:r>
            <a:endParaRPr lang="en-US" dirty="0"/>
          </a:p>
          <a:p>
            <a:r>
              <a:rPr lang="en-US" sz="2800" dirty="0"/>
              <a:t>Connect with others</a:t>
            </a:r>
          </a:p>
          <a:p>
            <a:r>
              <a:rPr lang="en-US" sz="2800" dirty="0" smtClean="0"/>
              <a:t>Mind/Body</a:t>
            </a:r>
          </a:p>
          <a:p>
            <a:pPr lvl="1"/>
            <a:r>
              <a:rPr lang="en-US" dirty="0" smtClean="0"/>
              <a:t>Cognitive-behavioral therapy, Meditation, Prayer, Creative </a:t>
            </a:r>
            <a:r>
              <a:rPr lang="en-US" dirty="0"/>
              <a:t>arts therapies (art, music, or dance</a:t>
            </a:r>
            <a:r>
              <a:rPr lang="en-US" dirty="0" smtClean="0"/>
              <a:t>), Yoga, Biofeedback, Tai chi, Relaxation, Guided imagery</a:t>
            </a:r>
          </a:p>
          <a:p>
            <a:pPr lvl="1"/>
            <a:r>
              <a:rPr lang="en-US" dirty="0" smtClean="0"/>
              <a:t>One exercise—”What touched my heart today?”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58524"/>
          </a:xfrm>
        </p:spPr>
        <p:txBody>
          <a:bodyPr/>
          <a:lstStyle/>
          <a:p>
            <a:r>
              <a:rPr lang="en-US" dirty="0" smtClean="0"/>
              <a:t>Mind/Body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552754"/>
            <a:ext cx="7960136" cy="4848045"/>
          </a:xfrm>
        </p:spPr>
        <p:txBody>
          <a:bodyPr>
            <a:normAutofit/>
          </a:bodyPr>
          <a:lstStyle/>
          <a:p>
            <a:r>
              <a:rPr lang="en-US" sz="2800" dirty="0"/>
              <a:t>Research on meditation in medical students and residents has shown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/>
              <a:t>Decreases in depression and anxiety</a:t>
            </a:r>
          </a:p>
          <a:p>
            <a:pPr lvl="1"/>
            <a:r>
              <a:rPr lang="en-US" sz="2400" dirty="0" smtClean="0"/>
              <a:t>Improved immunologic functioning</a:t>
            </a:r>
          </a:p>
          <a:p>
            <a:pPr lvl="1"/>
            <a:r>
              <a:rPr lang="en-US" sz="2400" dirty="0" smtClean="0"/>
              <a:t>Increased spirituality and empathy</a:t>
            </a:r>
          </a:p>
          <a:p>
            <a:pPr lvl="1"/>
            <a:r>
              <a:rPr lang="en-US" sz="2400" dirty="0" smtClean="0"/>
              <a:t>Improved knowledge of the effects of stress</a:t>
            </a:r>
          </a:p>
          <a:p>
            <a:pPr lvl="1"/>
            <a:r>
              <a:rPr lang="en-US" sz="2400" dirty="0" smtClean="0"/>
              <a:t>Greater use of positive coping skills</a:t>
            </a:r>
          </a:p>
          <a:p>
            <a:pPr lvl="1"/>
            <a:r>
              <a:rPr lang="en-US" sz="2400" dirty="0" smtClean="0"/>
              <a:t>An enhanced ability to resolve role conflicts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8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13467"/>
          </a:xfrm>
        </p:spPr>
        <p:txBody>
          <a:bodyPr/>
          <a:lstStyle/>
          <a:p>
            <a:r>
              <a:rPr lang="en-US" dirty="0" smtClean="0"/>
              <a:t>Be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431986"/>
            <a:ext cx="7429499" cy="5020572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 smtClean="0"/>
              <a:t>Mindfulness—a moment-to-moment awareness of one’s experience without judgment</a:t>
            </a:r>
          </a:p>
          <a:p>
            <a:r>
              <a:rPr lang="en-US" sz="3300" dirty="0" smtClean="0"/>
              <a:t>Benefits</a:t>
            </a:r>
          </a:p>
          <a:p>
            <a:pPr lvl="1"/>
            <a:r>
              <a:rPr lang="en-US" sz="2400" dirty="0" smtClean="0"/>
              <a:t>Reduces rumination and increases working memory</a:t>
            </a:r>
          </a:p>
          <a:p>
            <a:pPr lvl="1"/>
            <a:r>
              <a:rPr lang="en-US" sz="2400" dirty="0" smtClean="0"/>
              <a:t>Reduces stress and anxiety, increases positive affect</a:t>
            </a:r>
          </a:p>
          <a:p>
            <a:pPr lvl="1"/>
            <a:r>
              <a:rPr lang="en-US" sz="2400" dirty="0" smtClean="0"/>
              <a:t>Improves focus and suppresses distracting information</a:t>
            </a:r>
          </a:p>
          <a:p>
            <a:pPr lvl="1"/>
            <a:r>
              <a:rPr lang="en-US" sz="2400" dirty="0" smtClean="0"/>
              <a:t>Increases cognitive flexibility</a:t>
            </a:r>
          </a:p>
          <a:p>
            <a:pPr lvl="1"/>
            <a:r>
              <a:rPr lang="en-US" sz="2400" dirty="0" smtClean="0"/>
              <a:t>Improves relationship satisfaction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 smtClean="0"/>
              <a:t>American Psychological Association http</a:t>
            </a:r>
            <a:r>
              <a:rPr lang="en-US" sz="1400" dirty="0"/>
              <a:t>://www.apa.org/monitor/2012/07-08/ce-corner.aspx</a:t>
            </a:r>
          </a:p>
        </p:txBody>
      </p:sp>
    </p:spTree>
    <p:extLst>
      <p:ext uri="{BB962C8B-B14F-4D97-AF65-F5344CB8AC3E}">
        <p14:creationId xmlns:p14="http://schemas.microsoft.com/office/powerpoint/2010/main" val="18903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60" y="652032"/>
            <a:ext cx="4160881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77042"/>
            <a:ext cx="7429499" cy="4675515"/>
          </a:xfrm>
        </p:spPr>
        <p:txBody>
          <a:bodyPr/>
          <a:lstStyle/>
          <a:p>
            <a:r>
              <a:rPr lang="en-US" sz="2800" dirty="0" smtClean="0"/>
              <a:t>Understand your Purpose</a:t>
            </a:r>
          </a:p>
          <a:p>
            <a:r>
              <a:rPr lang="en-US" sz="2800" dirty="0" smtClean="0"/>
              <a:t>Re-balance if you’re spending too much time in the wrong quadrant</a:t>
            </a:r>
          </a:p>
          <a:p>
            <a:pPr lvl="1"/>
            <a:r>
              <a:rPr lang="en-US" sz="2400" dirty="0" smtClean="0"/>
              <a:t>Re-frame or shift your perspective</a:t>
            </a:r>
          </a:p>
          <a:p>
            <a:pPr lvl="1"/>
            <a:r>
              <a:rPr lang="en-US" sz="2400" dirty="0" smtClean="0"/>
              <a:t>Negotiate or Say No</a:t>
            </a:r>
          </a:p>
          <a:p>
            <a:pPr lvl="1"/>
            <a:r>
              <a:rPr lang="en-US" sz="2400" dirty="0" smtClean="0"/>
              <a:t>Stress Manage</a:t>
            </a:r>
          </a:p>
          <a:p>
            <a:r>
              <a:rPr lang="en-US" sz="2800" dirty="0" smtClean="0"/>
              <a:t>Remember—life has many stages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01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73804"/>
          </a:xfrm>
        </p:spPr>
        <p:txBody>
          <a:bodyPr/>
          <a:lstStyle/>
          <a:p>
            <a:r>
              <a:rPr lang="en-US" dirty="0" smtClean="0"/>
              <a:t>Balance is a myth</a:t>
            </a:r>
            <a:br>
              <a:rPr lang="en-US" dirty="0" smtClean="0"/>
            </a:br>
            <a:r>
              <a:rPr lang="en-US" sz="2400" dirty="0" smtClean="0"/>
              <a:t>Beth Nyland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710" y="1774209"/>
            <a:ext cx="5910849" cy="474512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why do we seek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balance?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some mythical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symmetry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between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work and play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public and private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activity and rest?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even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lopsided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human heart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is cradled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by lungs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of different sizes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06764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25282"/>
            <a:ext cx="8063653" cy="45547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 able to describe what you mean when you talk about Work/Life Balance</a:t>
            </a:r>
          </a:p>
          <a:p>
            <a:r>
              <a:rPr lang="en-US" sz="2800" dirty="0" smtClean="0"/>
              <a:t>Understand the value of knowing your own “life’s purpose”, and how that impacts your sense of Balance</a:t>
            </a:r>
          </a:p>
          <a:p>
            <a:r>
              <a:rPr lang="en-US" sz="2800" dirty="0" smtClean="0"/>
              <a:t>Identify strategies that will help you feel more Balanced</a:t>
            </a:r>
          </a:p>
        </p:txBody>
      </p:sp>
    </p:spTree>
    <p:extLst>
      <p:ext uri="{BB962C8B-B14F-4D97-AF65-F5344CB8AC3E}">
        <p14:creationId xmlns:p14="http://schemas.microsoft.com/office/powerpoint/2010/main" val="42545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Balance?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WORK v LIFE</a:t>
            </a:r>
          </a:p>
          <a:p>
            <a:pPr lvl="1"/>
            <a:r>
              <a:rPr lang="en-US" sz="2800" dirty="0" smtClean="0"/>
              <a:t>Equal </a:t>
            </a:r>
            <a:r>
              <a:rPr lang="en-US" sz="2800" u="sng" dirty="0" smtClean="0"/>
              <a:t>time</a:t>
            </a:r>
            <a:r>
              <a:rPr lang="en-US" sz="2800" dirty="0" smtClean="0"/>
              <a:t> spent on work and ????</a:t>
            </a:r>
          </a:p>
          <a:p>
            <a:pPr lvl="1"/>
            <a:r>
              <a:rPr lang="en-US" sz="2800" dirty="0" smtClean="0"/>
              <a:t>Equal </a:t>
            </a:r>
            <a:r>
              <a:rPr lang="en-US" sz="2800" u="sng" dirty="0" smtClean="0"/>
              <a:t>focus</a:t>
            </a:r>
            <a:r>
              <a:rPr lang="en-US" sz="2800" dirty="0" smtClean="0"/>
              <a:t> spent on work and ????</a:t>
            </a:r>
          </a:p>
          <a:p>
            <a:pPr lvl="1"/>
            <a:r>
              <a:rPr lang="en-US" sz="2800" dirty="0" smtClean="0"/>
              <a:t>Equal </a:t>
            </a:r>
            <a:r>
              <a:rPr lang="en-US" sz="2800" u="sng" dirty="0" smtClean="0"/>
              <a:t>ANYTHING</a:t>
            </a:r>
            <a:r>
              <a:rPr lang="en-US" sz="2800" dirty="0" smtClean="0"/>
              <a:t> spent on work and ????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Balance?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619"/>
          <a:stretch/>
        </p:blipFill>
        <p:spPr>
          <a:xfrm>
            <a:off x="856060" y="2602076"/>
            <a:ext cx="2653140" cy="2506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155" y="1814535"/>
            <a:ext cx="3394404" cy="44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43" y="1419227"/>
            <a:ext cx="8574657" cy="2359143"/>
          </a:xfrm>
        </p:spPr>
        <p:txBody>
          <a:bodyPr/>
          <a:lstStyle/>
          <a:p>
            <a:r>
              <a:rPr lang="en-US" dirty="0" smtClean="0"/>
              <a:t>What makes you feel </a:t>
            </a:r>
            <a:r>
              <a:rPr lang="en-US" u="sng" dirty="0" smtClean="0"/>
              <a:t>out</a:t>
            </a:r>
            <a:r>
              <a:rPr lang="en-US" dirty="0" smtClean="0"/>
              <a:t> </a:t>
            </a:r>
            <a:r>
              <a:rPr lang="en-US" u="sng" dirty="0" smtClean="0"/>
              <a:t>of</a:t>
            </a:r>
            <a:r>
              <a:rPr lang="en-US" dirty="0" smtClean="0"/>
              <a:t> balance?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41272"/>
          </a:xfrm>
        </p:spPr>
        <p:txBody>
          <a:bodyPr/>
          <a:lstStyle/>
          <a:p>
            <a:r>
              <a:rPr lang="en-US" dirty="0" smtClean="0"/>
              <a:t>We feel </a:t>
            </a:r>
            <a:r>
              <a:rPr lang="en-US" u="sng" dirty="0" smtClean="0"/>
              <a:t>out</a:t>
            </a:r>
            <a:r>
              <a:rPr lang="en-US" dirty="0" smtClean="0"/>
              <a:t> </a:t>
            </a:r>
            <a:r>
              <a:rPr lang="en-US" u="sng" dirty="0" smtClean="0"/>
              <a:t>of</a:t>
            </a:r>
            <a:r>
              <a:rPr lang="en-US" dirty="0" smtClean="0"/>
              <a:t> balance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59790"/>
            <a:ext cx="7942883" cy="4399470"/>
          </a:xfrm>
        </p:spPr>
        <p:txBody>
          <a:bodyPr>
            <a:noAutofit/>
          </a:bodyPr>
          <a:lstStyle/>
          <a:p>
            <a:r>
              <a:rPr lang="en-US" sz="2800" dirty="0" smtClean="0"/>
              <a:t>We’ve failed to do something we think we should do</a:t>
            </a:r>
          </a:p>
          <a:p>
            <a:r>
              <a:rPr lang="en-US" sz="2800" dirty="0" smtClean="0"/>
              <a:t>We’re spinning because we can’t prioritize what to do next</a:t>
            </a:r>
          </a:p>
          <a:p>
            <a:r>
              <a:rPr lang="en-US" sz="2800" dirty="0" smtClean="0"/>
              <a:t>We’re worried we’ll miss out on something, or have regrets later</a:t>
            </a:r>
          </a:p>
          <a:p>
            <a:r>
              <a:rPr lang="en-US" sz="2800" dirty="0" smtClean="0"/>
              <a:t>We feel exhausted or over stressed</a:t>
            </a:r>
          </a:p>
          <a:p>
            <a:endParaRPr lang="en-US" sz="2800" dirty="0" smtClean="0"/>
          </a:p>
          <a:p>
            <a:r>
              <a:rPr lang="en-US" sz="2800" dirty="0" smtClean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1259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43" y="1419227"/>
            <a:ext cx="8574657" cy="2359143"/>
          </a:xfrm>
        </p:spPr>
        <p:txBody>
          <a:bodyPr/>
          <a:lstStyle/>
          <a:p>
            <a:r>
              <a:rPr lang="en-US" dirty="0" smtClean="0"/>
              <a:t>What makes you feel </a:t>
            </a:r>
            <a:r>
              <a:rPr lang="en-US" u="sng" dirty="0" smtClean="0"/>
              <a:t>in</a:t>
            </a:r>
            <a:r>
              <a:rPr lang="en-US" dirty="0" smtClean="0"/>
              <a:t> balance?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feel </a:t>
            </a:r>
            <a:r>
              <a:rPr lang="en-US" u="sng" dirty="0" smtClean="0"/>
              <a:t>in</a:t>
            </a:r>
            <a:r>
              <a:rPr lang="en-US" dirty="0" smtClean="0"/>
              <a:t> balance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863306"/>
            <a:ext cx="7429499" cy="4744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are at peace with how we spend our time</a:t>
            </a:r>
          </a:p>
          <a:p>
            <a:r>
              <a:rPr lang="en-US" sz="2800" dirty="0" smtClean="0"/>
              <a:t>We look forward to what’s in front of us—whether it’s working hard, or being with family, or participating in an event with our community</a:t>
            </a:r>
          </a:p>
          <a:p>
            <a:r>
              <a:rPr lang="en-US" sz="2800" dirty="0" smtClean="0"/>
              <a:t>We have the resources (time &amp; money) to do what we want to do</a:t>
            </a:r>
          </a:p>
          <a:p>
            <a:endParaRPr lang="en-US" sz="1400" dirty="0" smtClean="0"/>
          </a:p>
          <a:p>
            <a:r>
              <a:rPr lang="en-US" sz="2800" dirty="0" smtClean="0"/>
              <a:t>What else?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4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1178</TotalTime>
  <Words>1108</Words>
  <Application>Microsoft Office PowerPoint</Application>
  <PresentationFormat>On-screen Show (4:3)</PresentationFormat>
  <Paragraphs>177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Tw Cen MT</vt:lpstr>
      <vt:lpstr>Circuit</vt:lpstr>
      <vt:lpstr>Work-Life Balance</vt:lpstr>
      <vt:lpstr>Sources &amp; Resources</vt:lpstr>
      <vt:lpstr>Objectives</vt:lpstr>
      <vt:lpstr>What is Balance?</vt:lpstr>
      <vt:lpstr>What is Balance?</vt:lpstr>
      <vt:lpstr>What makes you feel out of balance?</vt:lpstr>
      <vt:lpstr>We feel out of balance when…</vt:lpstr>
      <vt:lpstr>What makes you feel in balance?</vt:lpstr>
      <vt:lpstr>We feel in balance when…</vt:lpstr>
      <vt:lpstr>PowerPoint Presentation</vt:lpstr>
      <vt:lpstr>Major Life domains</vt:lpstr>
      <vt:lpstr>Who am i?</vt:lpstr>
      <vt:lpstr>Work Addiction</vt:lpstr>
      <vt:lpstr>Tips for breaking the cycle of work addiction</vt:lpstr>
      <vt:lpstr>burnout</vt:lpstr>
      <vt:lpstr>What to do about this mess?</vt:lpstr>
      <vt:lpstr>Balance Matrix lauren bacon</vt:lpstr>
      <vt:lpstr>What is your life’s purpose?</vt:lpstr>
      <vt:lpstr>What is your life’s purpose?</vt:lpstr>
      <vt:lpstr>Manage your stress</vt:lpstr>
      <vt:lpstr>Mind/Body</vt:lpstr>
      <vt:lpstr>Be present</vt:lpstr>
      <vt:lpstr>PowerPoint Presentation</vt:lpstr>
      <vt:lpstr>summary</vt:lpstr>
      <vt:lpstr>Balance is a myth Beth Nyland</vt:lpstr>
    </vt:vector>
  </TitlesOfParts>
  <Company>East Carolina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Work-Life Balance</dc:title>
  <dc:creator>Basnight, Lorrie</dc:creator>
  <cp:lastModifiedBy>DeWitt, Jamie</cp:lastModifiedBy>
  <cp:revision>41</cp:revision>
  <cp:lastPrinted>2016-03-15T13:32:15Z</cp:lastPrinted>
  <dcterms:created xsi:type="dcterms:W3CDTF">2016-02-15T18:16:57Z</dcterms:created>
  <dcterms:modified xsi:type="dcterms:W3CDTF">2016-06-28T20:57:15Z</dcterms:modified>
</cp:coreProperties>
</file>