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836" r:id="rId2"/>
    <p:sldId id="901" r:id="rId3"/>
    <p:sldId id="902" r:id="rId4"/>
    <p:sldId id="837" r:id="rId5"/>
    <p:sldId id="838" r:id="rId6"/>
    <p:sldId id="900" r:id="rId7"/>
    <p:sldId id="870" r:id="rId8"/>
    <p:sldId id="905" r:id="rId9"/>
    <p:sldId id="904" r:id="rId10"/>
    <p:sldId id="843" r:id="rId11"/>
    <p:sldId id="896" r:id="rId12"/>
    <p:sldId id="845" r:id="rId13"/>
    <p:sldId id="893" r:id="rId14"/>
    <p:sldId id="869" r:id="rId15"/>
    <p:sldId id="847" r:id="rId16"/>
    <p:sldId id="864" r:id="rId17"/>
    <p:sldId id="871" r:id="rId18"/>
    <p:sldId id="849" r:id="rId19"/>
    <p:sldId id="850" r:id="rId20"/>
    <p:sldId id="887" r:id="rId21"/>
    <p:sldId id="885" r:id="rId22"/>
    <p:sldId id="855" r:id="rId23"/>
    <p:sldId id="874" r:id="rId24"/>
    <p:sldId id="886" r:id="rId25"/>
    <p:sldId id="881" r:id="rId26"/>
    <p:sldId id="860" r:id="rId27"/>
    <p:sldId id="903" r:id="rId28"/>
    <p:sldId id="878" r:id="rId29"/>
    <p:sldId id="890" r:id="rId30"/>
    <p:sldId id="876" r:id="rId31"/>
  </p:sldIdLst>
  <p:sldSz cx="10077450" cy="7735888"/>
  <p:notesSz cx="7010400" cy="9296400"/>
  <p:defaultTextStyle>
    <a:defPPr>
      <a:defRPr lang="en-GB"/>
    </a:defPPr>
    <a:lvl1pPr algn="l" rtl="0" eaLnBrk="0" fontAlgn="base" hangingPunct="0">
      <a:lnSpc>
        <a:spcPct val="13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lnSpc>
        <a:spcPct val="13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lnSpc>
        <a:spcPct val="13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lnSpc>
        <a:spcPct val="13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lnSpc>
        <a:spcPct val="13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7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F0D5FF"/>
    <a:srgbClr val="F959FD"/>
    <a:srgbClr val="003669"/>
    <a:srgbClr val="287D7D"/>
    <a:srgbClr val="0E365A"/>
    <a:srgbClr val="CC9900"/>
    <a:srgbClr val="DCDCDC"/>
    <a:srgbClr val="CC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0886" autoAdjust="0"/>
  </p:normalViewPr>
  <p:slideViewPr>
    <p:cSldViewPr snapToGrid="0" showGuides="1">
      <p:cViewPr varScale="1">
        <p:scale>
          <a:sx n="57" d="100"/>
          <a:sy n="57" d="100"/>
        </p:scale>
        <p:origin x="882" y="78"/>
      </p:cViewPr>
      <p:guideLst>
        <p:guide orient="horz" pos="487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-247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12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t" anchorCtr="0" compatLnSpc="1">
            <a:prstTxWarp prst="textNoShape">
              <a:avLst/>
            </a:prstTxWarp>
          </a:bodyPr>
          <a:lstStyle>
            <a:lvl1pPr defTabSz="912187" eaLnBrk="1" hangingPunct="1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189" y="0"/>
            <a:ext cx="3037212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t" anchorCtr="0" compatLnSpc="1">
            <a:prstTxWarp prst="textNoShape">
              <a:avLst/>
            </a:prstTxWarp>
          </a:bodyPr>
          <a:lstStyle>
            <a:lvl1pPr algn="r" defTabSz="912187" eaLnBrk="1" hangingPunct="1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95"/>
            <a:ext cx="3037212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b" anchorCtr="0" compatLnSpc="1">
            <a:prstTxWarp prst="textNoShape">
              <a:avLst/>
            </a:prstTxWarp>
          </a:bodyPr>
          <a:lstStyle>
            <a:lvl1pPr defTabSz="912187" eaLnBrk="1" hangingPunct="1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189" y="8831895"/>
            <a:ext cx="3037212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b" anchorCtr="0" compatLnSpc="1">
            <a:prstTxWarp prst="textNoShape">
              <a:avLst/>
            </a:prstTxWarp>
          </a:bodyPr>
          <a:lstStyle>
            <a:lvl1pPr algn="r" defTabSz="912187" eaLnBrk="1" hangingPunct="1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3F552CF-E7EE-4639-B249-1A4C54080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01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4648" cy="44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1" tIns="45290" rIns="90581" bIns="4529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15" y="0"/>
            <a:ext cx="3023077" cy="44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1" tIns="45290" rIns="90581" bIns="452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61988"/>
            <a:ext cx="4598988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695" y="4416735"/>
            <a:ext cx="5119602" cy="419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1" tIns="45290" rIns="90581" bIns="45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3470"/>
            <a:ext cx="3024648" cy="44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1" tIns="45290" rIns="90581" bIns="4529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15" y="8833470"/>
            <a:ext cx="3023077" cy="44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1" tIns="45290" rIns="90581" bIns="452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500643-FF94-4C4A-AB27-F7722D01B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12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36041" indent="-283093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32370" indent="-226474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585318" indent="-226474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38266" indent="-226474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491214" indent="-226474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44162" indent="-226474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397110" indent="-226474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50058" indent="-226474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05005995-187A-447C-ACF4-AE329215094F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76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6A907-59C5-4E92-AAED-535B7B3E569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28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6F70EB-FC1F-4A7D-9DCA-F0170BF6429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30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EBBA6F-3E0A-4802-9620-BF59E9EBCB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4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50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 you know the difference? Sometimes</a:t>
            </a:r>
            <a:r>
              <a:rPr lang="en-US" baseline="0" dirty="0" smtClean="0"/>
              <a:t> you don’t have to negotiate if your boss has your back (this is the best situation you can have) …and it would be inappropriate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BDFB06-04B9-49F3-AC4E-95181485C0C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0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Parties – get your allies on board first; focus on most difficult to persuade players; who is extended invitation is all-important; make sure there are people who can actually influence present (Neiman Marcus example)</a:t>
            </a:r>
          </a:p>
          <a:p>
            <a:r>
              <a:rPr lang="en-US" dirty="0" smtClean="0">
                <a:latin typeface="Times New Roman" charset="0"/>
              </a:rPr>
              <a:t>See put it to work</a:t>
            </a:r>
          </a:p>
          <a:p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Interest = whatever you care about that is potentially at stake in the negotiation</a:t>
            </a:r>
          </a:p>
          <a:p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BATNA – might be your most powerful negotiating tool – “HE WHO APPEARS TO CARE LEAST WINS”</a:t>
            </a:r>
          </a:p>
          <a:p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Process –  (this works for meetings too)</a:t>
            </a:r>
          </a:p>
          <a:p>
            <a:r>
              <a:rPr lang="en-US" dirty="0" smtClean="0">
                <a:latin typeface="Times New Roman" charset="0"/>
              </a:rPr>
              <a:t>1- get clarity on intended outcome</a:t>
            </a:r>
          </a:p>
          <a:p>
            <a:r>
              <a:rPr lang="en-US" dirty="0" smtClean="0">
                <a:latin typeface="Times New Roman" charset="0"/>
              </a:rPr>
              <a:t>2- decide decision rules and procedures – how the group will make decisions</a:t>
            </a:r>
          </a:p>
          <a:p>
            <a:r>
              <a:rPr lang="en-US" dirty="0" smtClean="0">
                <a:latin typeface="Times New Roman" charset="0"/>
              </a:rPr>
              <a:t>3- Agenda – </a:t>
            </a:r>
            <a:r>
              <a:rPr lang="en-US" dirty="0" err="1" smtClean="0">
                <a:latin typeface="Times New Roman" charset="0"/>
              </a:rPr>
              <a:t>prespecified</a:t>
            </a:r>
            <a:r>
              <a:rPr lang="en-US" dirty="0" smtClean="0">
                <a:latin typeface="Times New Roman" charset="0"/>
              </a:rPr>
              <a:t> or negotiated, fixed or open-ended, focused or broad?</a:t>
            </a:r>
          </a:p>
          <a:p>
            <a:r>
              <a:rPr lang="en-US" dirty="0" smtClean="0">
                <a:latin typeface="Times New Roman" charset="0"/>
              </a:rPr>
              <a:t>4- external communication – what information can be shared?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A00B0-32C9-4733-B5F0-3E39E2BB032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1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604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6474" indent="-226474">
              <a:buAutoNum type="arabicParenR"/>
            </a:pPr>
            <a:r>
              <a:rPr lang="en-US" dirty="0" smtClean="0">
                <a:latin typeface="Times New Roman" charset="0"/>
              </a:rPr>
              <a:t>Are you trying to divide a pie that seems fixed but isn’t?</a:t>
            </a:r>
          </a:p>
          <a:p>
            <a:pPr marL="226474" indent="-226474">
              <a:buAutoNum type="arabicParenR"/>
            </a:pPr>
            <a:r>
              <a:rPr lang="en-US" dirty="0" smtClean="0">
                <a:latin typeface="Times New Roman" charset="0"/>
              </a:rPr>
              <a:t>Is someone taking a position</a:t>
            </a:r>
            <a:r>
              <a:rPr lang="en-US" baseline="0" dirty="0" smtClean="0">
                <a:latin typeface="Times New Roman" charset="0"/>
              </a:rPr>
              <a:t> that is different from their interests? Check the book on this</a:t>
            </a:r>
            <a:endParaRPr lang="en-US" dirty="0" smtClean="0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B9793F-7206-4F20-97EA-6B60A247C19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14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Clr>
                <a:srgbClr val="00284F"/>
              </a:buClr>
            </a:pPr>
            <a:r>
              <a:rPr lang="en-US" smtClean="0">
                <a:latin typeface="Times New Roman" charset="0"/>
              </a:rPr>
              <a:t>Studies show that a 30% increase in a person’s goal produces a minimum 10% increase in outcomes</a:t>
            </a:r>
          </a:p>
          <a:p>
            <a:pPr lvl="1">
              <a:buClr>
                <a:srgbClr val="00284F"/>
              </a:buClr>
              <a:buFont typeface="Arial" charset="0"/>
              <a:buChar char="−"/>
            </a:pPr>
            <a:endParaRPr lang="en-US" smtClean="0">
              <a:latin typeface="Times New Roman" charset="0"/>
            </a:endParaRPr>
          </a:p>
          <a:p>
            <a:r>
              <a:rPr lang="en-US" smtClean="0">
                <a:latin typeface="Times New Roman" charset="0"/>
              </a:rPr>
              <a:t>Men often feel they are in a better bargaining position than women</a:t>
            </a:r>
          </a:p>
          <a:p>
            <a:r>
              <a:rPr lang="en-US" smtClean="0">
                <a:latin typeface="Times New Roman" charset="0"/>
              </a:rPr>
              <a:t>Men see things as less risky than women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CE916-2837-479D-912A-B8810A2A7036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02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10000"/>
                  </a:schemeClr>
                </a:solidFill>
                <a:latin typeface="Century Gothic" pitchFamily="34" charset="0"/>
              </a:rPr>
              <a:t>Use integrative tactics- ask diagnostics questions, listen, share information and find mutual solutions</a:t>
            </a: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10000"/>
                  </a:schemeClr>
                </a:solidFill>
                <a:latin typeface="Century Gothic" pitchFamily="34" charset="0"/>
              </a:rPr>
              <a:t>ILLUSION OF CONFIDENCE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1081" y="8830312"/>
            <a:ext cx="3037735" cy="46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6" tIns="45287" rIns="90576" bIns="45287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708" indent="-28527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1089" indent="-22821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7526" indent="-22821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3961" indent="-22821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0396" indent="-228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6832" indent="-228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3268" indent="-228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9704" indent="-228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51D282-F9ED-41D6-B62C-0CC84848717F}" type="slidenum">
              <a:rPr lang="en-US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66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A1C633-CC85-4E40-876D-DA6B9665F0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059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BDFB06-04B9-49F3-AC4E-95181485C0C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4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Calibri" charset="0"/>
              </a:rPr>
              <a:t>Hidden agendas and masked assumptions that drive the negotiation</a:t>
            </a:r>
          </a:p>
          <a:p>
            <a:pPr marL="226474" indent="-226474">
              <a:buFontTx/>
              <a:buAutoNum type="arabicPeriod"/>
            </a:pPr>
            <a:r>
              <a:rPr lang="en-US" dirty="0">
                <a:latin typeface="Times New Roman" charset="0"/>
              </a:rPr>
              <a:t>Break the action to give yourself time to regroup</a:t>
            </a:r>
          </a:p>
          <a:p>
            <a:pPr marL="226474" indent="-226474">
              <a:buFontTx/>
              <a:buAutoNum type="arabicPeriod"/>
            </a:pPr>
            <a:r>
              <a:rPr lang="en-US" dirty="0">
                <a:latin typeface="Times New Roman" charset="0"/>
              </a:rPr>
              <a:t>Let your counterpart know that YOU know what is going on</a:t>
            </a:r>
          </a:p>
          <a:p>
            <a:pPr marL="226474" indent="-226474">
              <a:buFontTx/>
              <a:buAutoNum type="arabicPeriod"/>
            </a:pPr>
            <a:r>
              <a:rPr lang="en-US" dirty="0">
                <a:latin typeface="Times New Roman" charset="0"/>
              </a:rPr>
              <a:t>Offer an alternative explanation – don’t take the other party’s take as a given</a:t>
            </a:r>
          </a:p>
          <a:p>
            <a:pPr marL="226474" indent="-226474">
              <a:buFontTx/>
              <a:buAutoNum type="arabicPeriod"/>
            </a:pPr>
            <a:r>
              <a:rPr lang="en-US" dirty="0">
                <a:latin typeface="Times New Roman" charset="0"/>
              </a:rPr>
              <a:t>Shift the talk away from the personal; divert the focus from YOU to the issue – Gail example of woman’s salary with </a:t>
            </a:r>
            <a:r>
              <a:rPr lang="en-US" dirty="0" err="1">
                <a:latin typeface="Times New Roman" charset="0"/>
              </a:rPr>
              <a:t>Dr</a:t>
            </a:r>
            <a:r>
              <a:rPr lang="en-US" dirty="0">
                <a:latin typeface="Times New Roman" charset="0"/>
              </a:rPr>
              <a:t> husband</a:t>
            </a:r>
          </a:p>
          <a:p>
            <a:endParaRPr lang="en-US" dirty="0" smtClean="0">
              <a:latin typeface="Calibri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E5E521-911F-49D1-87D7-D8392B62CB3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537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$3/$10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00643-FF94-4C4A-AB27-F7722D01BDC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966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6957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6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22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2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636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36041" indent="-283093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32370" indent="-226474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585318" indent="-226474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38266" indent="-226474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491214" indent="-226474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44162" indent="-226474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397110" indent="-226474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50058" indent="-226474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FC6B2F88-A1F7-4ADC-8556-C420F48BBEE9}" type="slidenum">
              <a:rPr lang="en-US" altLang="en-US" sz="1200">
                <a:latin typeface="Times New Roman" pitchFamily="18" charset="0"/>
              </a:rPr>
              <a:pPr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20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$3/$10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00643-FF94-4C4A-AB27-F7722D01BDC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96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6A907-59C5-4E92-AAED-535B7B3E5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53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856" lvl="1" indent="-169856">
              <a:buFont typeface="Arial" pitchFamily="34" charset="0"/>
              <a:buChar char="•"/>
              <a:defRPr/>
            </a:pPr>
            <a:r>
              <a:rPr lang="en-US" dirty="0" smtClean="0"/>
              <a:t>Society teaches women to focus on needs of others; The male culture views not negotiating as a weakness</a:t>
            </a:r>
          </a:p>
          <a:p>
            <a:pPr marL="169856" lvl="1" indent="-169856">
              <a:buFont typeface="Arial" pitchFamily="34" charset="0"/>
              <a:buChar char="•"/>
              <a:defRPr/>
            </a:pPr>
            <a:r>
              <a:rPr lang="en-US" dirty="0" smtClean="0"/>
              <a:t>Women often perceive their circumstances to be fixed and absolute – less likely to understand negotiation’s benefits</a:t>
            </a:r>
          </a:p>
          <a:p>
            <a:pPr>
              <a:buFont typeface="Times" pitchFamily="1" charset="0"/>
              <a:buChar char="•"/>
              <a:defRPr/>
            </a:pPr>
            <a:r>
              <a:rPr lang="en-US" dirty="0" smtClean="0"/>
              <a:t>Fear of asking</a:t>
            </a:r>
          </a:p>
          <a:p>
            <a:pPr lvl="1">
              <a:buClr>
                <a:srgbClr val="00284F"/>
              </a:buClr>
              <a:buFont typeface="Arial" charset="0"/>
              <a:buChar char="−"/>
              <a:defRPr/>
            </a:pPr>
            <a:r>
              <a:rPr lang="en-US" dirty="0" smtClean="0"/>
              <a:t>The cost outweighs the gain</a:t>
            </a:r>
          </a:p>
          <a:p>
            <a:pPr lvl="1">
              <a:buClr>
                <a:srgbClr val="00284F"/>
              </a:buClr>
              <a:buFont typeface="Arial" charset="0"/>
              <a:buChar char="−"/>
              <a:defRPr/>
            </a:pPr>
            <a:r>
              <a:rPr lang="en-US" dirty="0" smtClean="0"/>
              <a:t>Negotiation = conflict </a:t>
            </a:r>
          </a:p>
          <a:p>
            <a:pPr marL="169856" lvl="1" indent="-169856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69856" lvl="1" indent="-169856"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DC8EA1-76C6-4F0C-8686-CE8D3E39454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7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8356600" y="7410450"/>
            <a:ext cx="1506538" cy="268288"/>
          </a:xfrm>
          <a:prstGeom prst="rect">
            <a:avLst/>
          </a:prstGeom>
          <a:noFill/>
          <a:ln>
            <a:noFill/>
          </a:ln>
          <a:extLst/>
        </p:spPr>
        <p:txBody>
          <a:bodyPr lIns="104268" tIns="52135" rIns="104268" bIns="52135">
            <a:spAutoFit/>
          </a:bodyPr>
          <a:lstStyle/>
          <a:p>
            <a:pPr marL="390525" indent="-390525" algn="r" defTabSz="1042988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120000"/>
              <a:buFont typeface="Times" pitchFamily="1" charset="0"/>
              <a:buNone/>
              <a:defRPr/>
            </a:pPr>
            <a:r>
              <a:rPr lang="en-GB">
                <a:solidFill>
                  <a:schemeClr val="bg1"/>
                </a:solidFill>
              </a:rPr>
              <a:t>www.cognitomedia.com</a:t>
            </a:r>
            <a:endParaRPr lang="en-GB">
              <a:solidFill>
                <a:srgbClr val="4B4B4B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75275" y="3781425"/>
            <a:ext cx="3862388" cy="1117600"/>
          </a:xfrm>
        </p:spPr>
        <p:txBody>
          <a:bodyPr/>
          <a:lstStyle>
            <a:lvl1pPr>
              <a:defRPr sz="1600">
                <a:solidFill>
                  <a:srgbClr val="4B4B4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75275" y="4935538"/>
            <a:ext cx="3862388" cy="268287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587375" y="7219950"/>
            <a:ext cx="1597025" cy="515938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2266950" y="7219950"/>
            <a:ext cx="3190875" cy="5159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10077450" cy="20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174" y="6288214"/>
            <a:ext cx="1950720" cy="87446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61E62-8A39-4D17-895D-271421388B12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225" y="858838"/>
            <a:ext cx="2222500" cy="2263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8963" y="858838"/>
            <a:ext cx="6519862" cy="226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743D-1769-427D-B92C-592847011BF8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Impac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547813"/>
            <a:ext cx="8890000" cy="1915909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buClr>
                <a:schemeClr val="tx2">
                  <a:lumMod val="75000"/>
                </a:schemeClr>
              </a:buClr>
              <a:buSzPct val="100000"/>
              <a:buFont typeface="Arial" pitchFamily="34" charset="0"/>
              <a:buChar char="−"/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1525" y="7145338"/>
            <a:ext cx="3190875" cy="344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06F3-F26D-40F2-A638-4A3409E6C274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70463"/>
            <a:ext cx="8566150" cy="15367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78188"/>
            <a:ext cx="8566150" cy="1692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34D22-B287-4EC9-8D3E-F774E8D411CF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547813"/>
            <a:ext cx="4368800" cy="157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547813"/>
            <a:ext cx="4368800" cy="157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98E0-1AD8-4C4D-A643-1C3C3EDF05D9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9070975" cy="1289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1963"/>
            <a:ext cx="4452937" cy="720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52688"/>
            <a:ext cx="4452937" cy="4457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731963"/>
            <a:ext cx="4454525" cy="720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452688"/>
            <a:ext cx="4454525" cy="4457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19B2-EE76-49AC-BDE4-42F88E63AA3D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396A-CC94-4E7F-B363-508EBBAA91B8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A08D-E43E-4728-8F0A-3E1A7B1B4D37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7975"/>
            <a:ext cx="3316287" cy="1311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7975"/>
            <a:ext cx="5634038" cy="660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19250"/>
            <a:ext cx="3316287" cy="5291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9F6F4-986C-42C0-9BE5-08E0B70DDEE3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414963"/>
            <a:ext cx="6046788" cy="639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90563"/>
            <a:ext cx="6046788" cy="4641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6054725"/>
            <a:ext cx="6046788" cy="908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12DD-FDD8-4A13-AD07-9F86D6DB0070}" type="slidenum">
              <a:rPr lang="en-US"/>
              <a:pPr>
                <a:defRPr/>
              </a:pPr>
              <a:t>‹#›</a:t>
            </a:fld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88963" y="858838"/>
            <a:ext cx="730408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547813"/>
            <a:ext cx="889000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5063" y="7219950"/>
            <a:ext cx="1595437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>
                <a:solidFill>
                  <a:srgbClr val="ABADB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0050" y="7219950"/>
            <a:ext cx="31908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1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8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73050" y="7034213"/>
            <a:ext cx="1008063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8" tIns="52135" rIns="104268" bIns="52135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300">
                <a:solidFill>
                  <a:srgbClr val="0E365A"/>
                </a:solidFill>
              </a:defRPr>
            </a:lvl1pPr>
          </a:lstStyle>
          <a:p>
            <a:pPr>
              <a:defRPr/>
            </a:pPr>
            <a:fld id="{683F2487-0D34-47F8-AD62-B23914DED35F}" type="slidenum">
              <a:rPr lang="en-US"/>
              <a:pPr>
                <a:defRPr/>
              </a:pPr>
              <a:t>‹#›</a:t>
            </a:fld>
            <a:endParaRPr lang="en-US" sz="1600"/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8010525" y="6992938"/>
            <a:ext cx="16764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10077450" cy="20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174" y="6288214"/>
            <a:ext cx="1950720" cy="874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95" r:id="rId2"/>
    <p:sldLayoutId id="2147484796" r:id="rId3"/>
    <p:sldLayoutId id="2147484797" r:id="rId4"/>
    <p:sldLayoutId id="2147484798" r:id="rId5"/>
    <p:sldLayoutId id="2147484799" r:id="rId6"/>
    <p:sldLayoutId id="2147484800" r:id="rId7"/>
    <p:sldLayoutId id="2147484801" r:id="rId8"/>
    <p:sldLayoutId id="2147484802" r:id="rId9"/>
    <p:sldLayoutId id="2147484803" r:id="rId10"/>
    <p:sldLayoutId id="2147484804" r:id="rId11"/>
  </p:sldLayoutIdLst>
  <p:transition spd="med">
    <p:fade/>
  </p:transition>
  <p:hf hdr="0" ftr="0" dt="0"/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4400" baseline="0">
          <a:solidFill>
            <a:schemeClr val="tx1"/>
          </a:solidFill>
          <a:latin typeface="Impact" pitchFamily="34" charset="0"/>
          <a:ea typeface="+mj-ea"/>
          <a:cs typeface="+mj-cs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4400">
          <a:solidFill>
            <a:srgbClr val="003669"/>
          </a:solidFill>
          <a:latin typeface="Impact" pitchFamily="34" charset="0"/>
          <a:ea typeface="ヒラギノ角ゴ Pro W3" pitchFamily="1" charset="-128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4400">
          <a:solidFill>
            <a:srgbClr val="003669"/>
          </a:solidFill>
          <a:latin typeface="Impact" pitchFamily="34" charset="0"/>
          <a:ea typeface="ヒラギノ角ゴ Pro W3" pitchFamily="1" charset="-128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4400">
          <a:solidFill>
            <a:srgbClr val="003669"/>
          </a:solidFill>
          <a:latin typeface="Impact" pitchFamily="34" charset="0"/>
          <a:ea typeface="ヒラギノ角ゴ Pro W3" pitchFamily="1" charset="-128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4400">
          <a:solidFill>
            <a:srgbClr val="003669"/>
          </a:solidFill>
          <a:latin typeface="Impact" pitchFamily="34" charset="0"/>
          <a:ea typeface="ヒラギノ角ゴ Pro W3" pitchFamily="1" charset="-128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b="1">
          <a:solidFill>
            <a:srgbClr val="003669"/>
          </a:solidFill>
          <a:latin typeface="Arial" charset="0"/>
          <a:ea typeface="ヒラギノ角ゴ Pro W3" pitchFamily="1" charset="-128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b="1">
          <a:solidFill>
            <a:srgbClr val="003669"/>
          </a:solidFill>
          <a:latin typeface="Arial" charset="0"/>
          <a:ea typeface="ヒラギノ角ゴ Pro W3" pitchFamily="1" charset="-128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b="1">
          <a:solidFill>
            <a:srgbClr val="003669"/>
          </a:solidFill>
          <a:latin typeface="Arial" charset="0"/>
          <a:ea typeface="ヒラギノ角ゴ Pro W3" pitchFamily="1" charset="-128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b="1">
          <a:solidFill>
            <a:srgbClr val="003669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defTabSz="1042988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7499BB"/>
        </a:buClr>
        <a:buSzPct val="120000"/>
        <a:buFont typeface="Times" pitchFamily="18" charset="0"/>
        <a:buChar char="•"/>
        <a:defRPr sz="2800">
          <a:solidFill>
            <a:srgbClr val="4B4B4B"/>
          </a:solidFill>
          <a:latin typeface="Century Gothic" pitchFamily="34" charset="0"/>
          <a:ea typeface="+mn-ea"/>
          <a:cs typeface="+mn-cs"/>
        </a:defRPr>
      </a:lvl1pPr>
      <a:lvl2pPr marL="439738" indent="-233363" algn="l" defTabSz="1042988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15395B"/>
        </a:buClr>
        <a:buSzPct val="100000"/>
        <a:buFont typeface="Arial" charset="0"/>
        <a:buChar char="−"/>
        <a:defRPr sz="2400">
          <a:solidFill>
            <a:srgbClr val="4B4B4B"/>
          </a:solidFill>
          <a:latin typeface="Century Gothic" pitchFamily="34" charset="0"/>
          <a:ea typeface="+mn-ea"/>
        </a:defRPr>
      </a:lvl2pPr>
      <a:lvl3pPr marL="871538" indent="-214313" algn="l" defTabSz="1042988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lr>
          <a:srgbClr val="70AADE"/>
        </a:buClr>
        <a:buFont typeface="Wingdings" pitchFamily="2" charset="2"/>
        <a:buChar char="§"/>
        <a:defRPr sz="2200">
          <a:solidFill>
            <a:srgbClr val="4B4B4B"/>
          </a:solidFill>
          <a:latin typeface="Century Gothic" pitchFamily="34" charset="0"/>
          <a:ea typeface="+mn-ea"/>
        </a:defRPr>
      </a:lvl3pPr>
      <a:lvl4pPr marL="1301750" indent="-209550" algn="l" defTabSz="1042988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rgbClr val="4B4B4B"/>
          </a:solidFill>
          <a:latin typeface="Century Gothic" pitchFamily="34" charset="0"/>
          <a:ea typeface="+mn-ea"/>
        </a:defRPr>
      </a:lvl4pPr>
      <a:lvl5pPr marL="1743075" indent="-220663" algn="l" defTabSz="1042988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rgbClr val="4B4B4B"/>
          </a:solidFill>
          <a:latin typeface="Century Gothic" pitchFamily="34" charset="0"/>
          <a:ea typeface="+mn-ea"/>
        </a:defRPr>
      </a:lvl5pPr>
      <a:lvl6pPr marL="2200275" indent="-220663" algn="l" defTabSz="1042988" rtl="0" fontAlgn="base">
        <a:lnSpc>
          <a:spcPct val="105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1" charset="2"/>
        <a:buChar char="§"/>
        <a:defRPr sz="1500">
          <a:solidFill>
            <a:srgbClr val="4B4B4B"/>
          </a:solidFill>
          <a:latin typeface="+mn-lt"/>
          <a:ea typeface="+mn-ea"/>
        </a:defRPr>
      </a:lvl6pPr>
      <a:lvl7pPr marL="2657475" indent="-220663" algn="l" defTabSz="1042988" rtl="0" fontAlgn="base">
        <a:lnSpc>
          <a:spcPct val="105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1" charset="2"/>
        <a:buChar char="§"/>
        <a:defRPr sz="1500">
          <a:solidFill>
            <a:srgbClr val="4B4B4B"/>
          </a:solidFill>
          <a:latin typeface="+mn-lt"/>
          <a:ea typeface="+mn-ea"/>
        </a:defRPr>
      </a:lvl7pPr>
      <a:lvl8pPr marL="3114675" indent="-220663" algn="l" defTabSz="1042988" rtl="0" fontAlgn="base">
        <a:lnSpc>
          <a:spcPct val="105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1" charset="2"/>
        <a:buChar char="§"/>
        <a:defRPr sz="1500">
          <a:solidFill>
            <a:srgbClr val="4B4B4B"/>
          </a:solidFill>
          <a:latin typeface="+mn-lt"/>
          <a:ea typeface="+mn-ea"/>
        </a:defRPr>
      </a:lvl8pPr>
      <a:lvl9pPr marL="3571875" indent="-220663" algn="l" defTabSz="1042988" rtl="0" fontAlgn="base">
        <a:lnSpc>
          <a:spcPct val="105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1" charset="2"/>
        <a:buChar char="§"/>
        <a:defRPr sz="1500">
          <a:solidFill>
            <a:srgbClr val="4B4B4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ctrTitle"/>
          </p:nvPr>
        </p:nvSpPr>
        <p:spPr>
          <a:xfrm>
            <a:off x="387212" y="790920"/>
            <a:ext cx="4387850" cy="1106487"/>
          </a:xfrm>
        </p:spPr>
        <p:txBody>
          <a:bodyPr/>
          <a:lstStyle/>
          <a:p>
            <a:r>
              <a:rPr lang="en-US" sz="5400" i="1" dirty="0" smtClean="0">
                <a:solidFill>
                  <a:schemeClr val="tx1"/>
                </a:solidFill>
                <a:latin typeface="Impact" charset="0"/>
              </a:rPr>
              <a:t>Negotiating </a:t>
            </a:r>
            <a:r>
              <a:rPr lang="en-US" sz="5400" i="1" dirty="0">
                <a:solidFill>
                  <a:schemeClr val="tx1"/>
                </a:solidFill>
                <a:latin typeface="Impact" charset="0"/>
              </a:rPr>
              <a:t> </a:t>
            </a:r>
            <a:r>
              <a:rPr lang="en-US" sz="5400" i="1" dirty="0" smtClean="0">
                <a:solidFill>
                  <a:schemeClr val="tx1"/>
                </a:solidFill>
                <a:latin typeface="Impact" charset="0"/>
              </a:rPr>
              <a:t>for Yourself:  What You Need to Succeed</a:t>
            </a:r>
          </a:p>
        </p:txBody>
      </p:sp>
    </p:spTree>
    <p:extLst>
      <p:ext uri="{BB962C8B-B14F-4D97-AF65-F5344CB8AC3E}">
        <p14:creationId xmlns:p14="http://schemas.microsoft.com/office/powerpoint/2010/main" val="36758334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4838" y="103912"/>
            <a:ext cx="8985250" cy="603250"/>
          </a:xfrm>
        </p:spPr>
        <p:txBody>
          <a:bodyPr/>
          <a:lstStyle/>
          <a:p>
            <a:r>
              <a:rPr lang="en-US" dirty="0" smtClean="0">
                <a:latin typeface="Impact" charset="0"/>
              </a:rPr>
              <a:t>Women…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D95B1C14-08DF-4F94-B816-8E31C5221750}" type="slidenum">
              <a:rPr lang="en-US" sz="1300" smtClean="0">
                <a:solidFill>
                  <a:srgbClr val="0E365A"/>
                </a:solidFill>
              </a:rPr>
              <a:pPr/>
              <a:t>10</a:t>
            </a:fld>
            <a:endParaRPr lang="en-US" sz="1600" smtClean="0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487363" y="787297"/>
            <a:ext cx="9102725" cy="652463"/>
            <a:chOff x="487746" y="1376854"/>
            <a:chExt cx="9101959" cy="651643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gray">
            <a:xfrm>
              <a:off x="740137" y="1384782"/>
              <a:ext cx="8849568" cy="643715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 defTabSz="1017588">
                <a:lnSpc>
                  <a:spcPct val="100000"/>
                </a:lnSpc>
                <a:buClr>
                  <a:srgbClr val="7499BB"/>
                </a:buClr>
                <a:defRPr/>
              </a:pPr>
              <a:r>
                <a:rPr lang="en-US" sz="2000" b="1" dirty="0" smtClean="0">
                  <a:solidFill>
                    <a:schemeClr val="bg1"/>
                  </a:solidFill>
                  <a:latin typeface="Century Gothic" pitchFamily="34" charset="0"/>
                </a:rPr>
                <a:t>Are less likely to initiate a negotiation</a:t>
              </a:r>
              <a:endParaRPr lang="en-US" sz="20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20507" name="Oval 6"/>
            <p:cNvSpPr>
              <a:spLocks noChangeArrowheads="1"/>
            </p:cNvSpPr>
            <p:nvPr/>
          </p:nvSpPr>
          <p:spPr bwMode="auto">
            <a:xfrm>
              <a:off x="487746" y="137685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7363" y="1463572"/>
            <a:ext cx="9102725" cy="657225"/>
            <a:chOff x="487746" y="2052114"/>
            <a:chExt cx="9101959" cy="657649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gray">
            <a:xfrm>
              <a:off x="740137" y="2066411"/>
              <a:ext cx="8849568" cy="64335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lnSpc>
                  <a:spcPct val="100000"/>
                </a:lnSpc>
                <a:buClr>
                  <a:schemeClr val="accent6">
                    <a:lumMod val="75000"/>
                  </a:schemeClr>
                </a:buClr>
                <a:defRPr/>
              </a:pPr>
              <a:r>
                <a:rPr lang="en-US" sz="2000" b="1" dirty="0" smtClean="0">
                  <a:solidFill>
                    <a:schemeClr val="tx2"/>
                  </a:solidFill>
                  <a:latin typeface="Century Gothic" pitchFamily="34" charset="0"/>
                </a:rPr>
                <a:t>Are less likely to recognize opportunities to negotiate</a:t>
              </a:r>
              <a:endParaRPr lang="en-US" sz="2000" b="1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20505" name="Oval 7"/>
            <p:cNvSpPr>
              <a:spLocks noChangeArrowheads="1"/>
            </p:cNvSpPr>
            <p:nvPr/>
          </p:nvSpPr>
          <p:spPr bwMode="auto">
            <a:xfrm>
              <a:off x="487746" y="205211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87363" y="2138260"/>
            <a:ext cx="9102725" cy="663575"/>
            <a:chOff x="487746" y="2727374"/>
            <a:chExt cx="9101959" cy="663655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gray">
            <a:xfrm>
              <a:off x="740137" y="2748013"/>
              <a:ext cx="8849568" cy="64301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 defTabSz="1017588">
                <a:lnSpc>
                  <a:spcPct val="100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 smtClean="0">
                  <a:solidFill>
                    <a:schemeClr val="accent3"/>
                  </a:solidFill>
                  <a:latin typeface="Century Gothic" pitchFamily="34" charset="0"/>
                </a:rPr>
                <a:t>Are less likely to challenge decisions </a:t>
              </a:r>
              <a:endParaRPr lang="en-US" sz="2000" b="1" noProof="1">
                <a:solidFill>
                  <a:schemeClr val="accent3"/>
                </a:solidFill>
                <a:latin typeface="Century Gothic" pitchFamily="34" charset="0"/>
              </a:endParaRPr>
            </a:p>
          </p:txBody>
        </p:sp>
        <p:sp>
          <p:nvSpPr>
            <p:cNvPr id="20503" name="Oval 8"/>
            <p:cNvSpPr>
              <a:spLocks noChangeArrowheads="1"/>
            </p:cNvSpPr>
            <p:nvPr/>
          </p:nvSpPr>
          <p:spPr bwMode="auto">
            <a:xfrm>
              <a:off x="487746" y="272737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487363" y="2814535"/>
            <a:ext cx="9102725" cy="668337"/>
            <a:chOff x="487746" y="3402634"/>
            <a:chExt cx="9101959" cy="669661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gray">
            <a:xfrm>
              <a:off x="740137" y="3429674"/>
              <a:ext cx="8849568" cy="6426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defRPr/>
              </a:pPr>
              <a:r>
                <a:rPr lang="en-US" sz="2000" b="1" dirty="0" smtClean="0">
                  <a:solidFill>
                    <a:schemeClr val="tx2"/>
                  </a:solidFill>
                  <a:latin typeface="Century Gothic" pitchFamily="34" charset="0"/>
                </a:rPr>
                <a:t>Are less likely to ask when money is an issue</a:t>
              </a:r>
              <a:endParaRPr lang="en-US" sz="2000" b="1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20501" name="Oval 9"/>
            <p:cNvSpPr>
              <a:spLocks noChangeArrowheads="1"/>
            </p:cNvSpPr>
            <p:nvPr/>
          </p:nvSpPr>
          <p:spPr bwMode="auto">
            <a:xfrm>
              <a:off x="487746" y="340263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7363" y="3489222"/>
            <a:ext cx="9102725" cy="676275"/>
            <a:chOff x="487746" y="4077894"/>
            <a:chExt cx="9101959" cy="675667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gray">
            <a:xfrm>
              <a:off x="740137" y="4111202"/>
              <a:ext cx="8849568" cy="642359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defRPr/>
              </a:pPr>
              <a:r>
                <a:rPr lang="en-US" sz="2000" b="1" dirty="0" smtClean="0">
                  <a:solidFill>
                    <a:schemeClr val="accent3"/>
                  </a:solidFill>
                  <a:latin typeface="Century Gothic" pitchFamily="34" charset="0"/>
                </a:rPr>
                <a:t>Are less likely to ask for more</a:t>
              </a:r>
              <a:endParaRPr lang="en-US" sz="2000" b="1" dirty="0">
                <a:solidFill>
                  <a:schemeClr val="accent3"/>
                </a:solidFill>
                <a:latin typeface="Century Gothic" pitchFamily="34" charset="0"/>
              </a:endParaRPr>
            </a:p>
          </p:txBody>
        </p:sp>
        <p:sp>
          <p:nvSpPr>
            <p:cNvPr id="20499" name="Oval 10"/>
            <p:cNvSpPr>
              <a:spLocks noChangeArrowheads="1"/>
            </p:cNvSpPr>
            <p:nvPr/>
          </p:nvSpPr>
          <p:spPr bwMode="auto">
            <a:xfrm>
              <a:off x="487746" y="407789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5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487363" y="4163910"/>
            <a:ext cx="9102725" cy="682625"/>
            <a:chOff x="487746" y="4753154"/>
            <a:chExt cx="9101959" cy="681673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gray">
            <a:xfrm>
              <a:off x="740137" y="4791201"/>
              <a:ext cx="8849568" cy="64362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defRPr/>
              </a:pPr>
              <a:r>
                <a:rPr lang="en-US" sz="2000" b="1" dirty="0" smtClean="0">
                  <a:solidFill>
                    <a:schemeClr val="tx2"/>
                  </a:solidFill>
                  <a:latin typeface="Century Gothic" pitchFamily="34" charset="0"/>
                </a:rPr>
                <a:t>Are less likely to stick with it – aspirational collapse</a:t>
              </a:r>
              <a:endParaRPr lang="en-US" sz="2000" b="1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20497" name="Oval 11"/>
            <p:cNvSpPr>
              <a:spLocks noChangeArrowheads="1"/>
            </p:cNvSpPr>
            <p:nvPr/>
          </p:nvSpPr>
          <p:spPr bwMode="auto">
            <a:xfrm>
              <a:off x="487746" y="475315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6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87363" y="4840185"/>
            <a:ext cx="9102725" cy="687387"/>
            <a:chOff x="487746" y="5428414"/>
            <a:chExt cx="9101959" cy="687679"/>
          </a:xfrm>
        </p:grpSpPr>
        <p:sp>
          <p:nvSpPr>
            <p:cNvPr id="20" name="Rectangle 8"/>
            <p:cNvSpPr>
              <a:spLocks noChangeArrowheads="1"/>
            </p:cNvSpPr>
            <p:nvPr/>
          </p:nvSpPr>
          <p:spPr bwMode="gray">
            <a:xfrm>
              <a:off x="740137" y="5472883"/>
              <a:ext cx="8849568" cy="64321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defRPr/>
              </a:pPr>
              <a:r>
                <a:rPr lang="en-US" sz="2000" b="1" dirty="0">
                  <a:solidFill>
                    <a:schemeClr val="accent3"/>
                  </a:solidFill>
                  <a:latin typeface="Century Gothic" pitchFamily="34" charset="0"/>
                </a:rPr>
                <a:t>Catalyst study: Women were paid $4600 less for first post MBA job</a:t>
              </a:r>
            </a:p>
          </p:txBody>
        </p:sp>
        <p:sp>
          <p:nvSpPr>
            <p:cNvPr id="20495" name="Oval 12"/>
            <p:cNvSpPr>
              <a:spLocks noChangeArrowheads="1"/>
            </p:cNvSpPr>
            <p:nvPr/>
          </p:nvSpPr>
          <p:spPr bwMode="auto">
            <a:xfrm>
              <a:off x="487746" y="542841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7</a:t>
              </a: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87363" y="5514872"/>
            <a:ext cx="9102725" cy="693738"/>
            <a:chOff x="487746" y="6103673"/>
            <a:chExt cx="9101959" cy="693686"/>
          </a:xfrm>
        </p:grpSpPr>
        <p:sp>
          <p:nvSpPr>
            <p:cNvPr id="19" name="Rectangle 8"/>
            <p:cNvSpPr>
              <a:spLocks noChangeArrowheads="1"/>
            </p:cNvSpPr>
            <p:nvPr/>
          </p:nvSpPr>
          <p:spPr bwMode="gray">
            <a:xfrm>
              <a:off x="740137" y="6154469"/>
              <a:ext cx="8849568" cy="64289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defRPr/>
              </a:pPr>
              <a:r>
                <a:rPr lang="en-US" sz="2000" b="1" dirty="0">
                  <a:solidFill>
                    <a:schemeClr val="tx2"/>
                  </a:solidFill>
                  <a:latin typeface="Calibri" charset="0"/>
                </a:rPr>
                <a:t>7</a:t>
              </a:r>
              <a:r>
                <a:rPr lang="en-US" sz="2000" b="1" dirty="0">
                  <a:solidFill>
                    <a:schemeClr val="tx2"/>
                  </a:solidFill>
                  <a:latin typeface="Century Gothic" pitchFamily="34" charset="0"/>
                </a:rPr>
                <a:t>% of women MBAs had negotiated their salaries, 57% of men</a:t>
              </a:r>
            </a:p>
          </p:txBody>
        </p:sp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487746" y="6103673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74913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697" y="265814"/>
            <a:ext cx="9395010" cy="622116"/>
          </a:xfrm>
        </p:spPr>
        <p:txBody>
          <a:bodyPr/>
          <a:lstStyle/>
          <a:p>
            <a:r>
              <a:rPr lang="en-US" dirty="0">
                <a:latin typeface="Century Gothic" pitchFamily="34" charset="0"/>
                <a:cs typeface="Arial" charset="0"/>
              </a:rPr>
              <a:t>There is a problem with the argument: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090613"/>
            <a:ext cx="8890000" cy="2728439"/>
          </a:xfrm>
        </p:spPr>
        <p:txBody>
          <a:bodyPr/>
          <a:lstStyle/>
          <a:p>
            <a:pPr marL="0" indent="0">
              <a:spcBef>
                <a:spcPts val="334"/>
              </a:spcBef>
              <a:spcAft>
                <a:spcPts val="334"/>
              </a:spcAft>
              <a:buClrTx/>
              <a:buNone/>
            </a:pPr>
            <a:r>
              <a:rPr lang="en-US" sz="2700" dirty="0">
                <a:latin typeface="Century Gothic" pitchFamily="34" charset="0"/>
                <a:cs typeface="Arial" charset="0"/>
              </a:rPr>
              <a:t>W</a:t>
            </a:r>
            <a:r>
              <a:rPr lang="en-US" sz="2700" dirty="0" smtClean="0">
                <a:latin typeface="Century Gothic" pitchFamily="34" charset="0"/>
                <a:cs typeface="Arial" charset="0"/>
              </a:rPr>
              <a:t>omen are good negotiators</a:t>
            </a:r>
            <a:endParaRPr lang="en-US" sz="2700" dirty="0">
              <a:latin typeface="Century Gothic" pitchFamily="34" charset="0"/>
              <a:cs typeface="Arial" charset="0"/>
            </a:endParaRPr>
          </a:p>
          <a:p>
            <a:pPr lvl="1">
              <a:spcBef>
                <a:spcPts val="334"/>
              </a:spcBef>
              <a:spcAft>
                <a:spcPts val="334"/>
              </a:spcAft>
            </a:pPr>
            <a:r>
              <a:rPr lang="en-US" sz="2200" dirty="0">
                <a:cs typeface="Arial" charset="0"/>
              </a:rPr>
              <a:t>when issues matter to </a:t>
            </a:r>
            <a:r>
              <a:rPr lang="en-US" sz="2200" dirty="0" smtClean="0">
                <a:cs typeface="Arial" charset="0"/>
              </a:rPr>
              <a:t>them</a:t>
            </a:r>
          </a:p>
          <a:p>
            <a:pPr lvl="1">
              <a:spcBef>
                <a:spcPts val="334"/>
              </a:spcBef>
              <a:spcAft>
                <a:spcPts val="334"/>
              </a:spcAft>
            </a:pPr>
            <a:r>
              <a:rPr lang="en-US" sz="2200" dirty="0" smtClean="0">
                <a:cs typeface="Arial" charset="0"/>
              </a:rPr>
              <a:t>when </a:t>
            </a:r>
            <a:r>
              <a:rPr lang="en-US" sz="2200" dirty="0">
                <a:cs typeface="Arial" charset="0"/>
              </a:rPr>
              <a:t>negotiating on behalf of others</a:t>
            </a:r>
          </a:p>
          <a:p>
            <a:pPr lvl="1">
              <a:spcBef>
                <a:spcPts val="334"/>
              </a:spcBef>
              <a:spcAft>
                <a:spcPts val="334"/>
              </a:spcAft>
            </a:pPr>
            <a:r>
              <a:rPr lang="en-US" sz="2200" dirty="0">
                <a:cs typeface="Arial" charset="0"/>
              </a:rPr>
              <a:t>when they connect what they need </a:t>
            </a:r>
            <a:r>
              <a:rPr lang="en-US" sz="2200" dirty="0" smtClean="0">
                <a:cs typeface="Arial" charset="0"/>
              </a:rPr>
              <a:t>to </a:t>
            </a:r>
            <a:r>
              <a:rPr lang="en-US" sz="2200" dirty="0">
                <a:cs typeface="Arial" charset="0"/>
              </a:rPr>
              <a:t>what is good for the organization</a:t>
            </a:r>
          </a:p>
          <a:p>
            <a:pPr>
              <a:spcBef>
                <a:spcPts val="334"/>
              </a:spcBef>
              <a:spcAft>
                <a:spcPts val="334"/>
              </a:spcAft>
              <a:buFont typeface="Arial" pitchFamily="34" charset="0"/>
              <a:buChar char="−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FAC380-3E47-4AFE-8791-7EE4C301917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26" name="Picture 2" descr="C:\Users\Wolf\AppData\Local\Microsoft\Windows\Temporary Internet Files\Content.IE5\IRO6DYQO\MP90042273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185" y="3660681"/>
            <a:ext cx="2904445" cy="290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4945" y="6697047"/>
            <a:ext cx="6086923" cy="5724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Deborah Kolb, Negotiate What you Need to Succeed: A Workshop for Women.</a:t>
            </a:r>
          </a:p>
          <a:p>
            <a:r>
              <a:rPr lang="en-US" sz="1200" dirty="0" smtClean="0"/>
              <a:t>Harvard Business School, April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488797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450850" y="836659"/>
            <a:ext cx="9310688" cy="641350"/>
          </a:xfrm>
          <a:solidFill>
            <a:schemeClr val="accent2"/>
          </a:solidFill>
          <a:ln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latin typeface="Impact" charset="0"/>
              </a:rPr>
              <a:t>Why don’t women negotiate more?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D20E490A-8707-4D0A-96C1-A2BE3CF4BC82}" type="slidenum">
              <a:rPr lang="en-US" sz="1300" smtClean="0">
                <a:solidFill>
                  <a:srgbClr val="0E365A"/>
                </a:solidFill>
              </a:rPr>
              <a:pPr/>
              <a:t>12</a:t>
            </a:fld>
            <a:endParaRPr lang="en-US" sz="1600" smtClean="0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 flipV="1">
            <a:off x="466725" y="1751059"/>
            <a:ext cx="9448800" cy="990600"/>
          </a:xfrm>
          <a:custGeom>
            <a:avLst/>
            <a:gdLst>
              <a:gd name="T0" fmla="*/ 0 w 5634"/>
              <a:gd name="T1" fmla="*/ 990600 h 844"/>
              <a:gd name="T2" fmla="*/ 1529518 w 5634"/>
              <a:gd name="T3" fmla="*/ 955389 h 844"/>
              <a:gd name="T4" fmla="*/ 2913128 w 5634"/>
              <a:gd name="T5" fmla="*/ 798114 h 844"/>
              <a:gd name="T6" fmla="*/ 4175987 w 5634"/>
              <a:gd name="T7" fmla="*/ 382625 h 844"/>
              <a:gd name="T8" fmla="*/ 4179341 w 5634"/>
              <a:gd name="T9" fmla="*/ 286382 h 844"/>
              <a:gd name="T10" fmla="*/ 3708075 w 5634"/>
              <a:gd name="T11" fmla="*/ 286382 h 844"/>
              <a:gd name="T12" fmla="*/ 4734463 w 5634"/>
              <a:gd name="T13" fmla="*/ 0 h 844"/>
              <a:gd name="T14" fmla="*/ 5760850 w 5634"/>
              <a:gd name="T15" fmla="*/ 285208 h 844"/>
              <a:gd name="T16" fmla="*/ 5308032 w 5634"/>
              <a:gd name="T17" fmla="*/ 285208 h 844"/>
              <a:gd name="T18" fmla="*/ 5316417 w 5634"/>
              <a:gd name="T19" fmla="*/ 383799 h 844"/>
              <a:gd name="T20" fmla="*/ 6681580 w 5634"/>
              <a:gd name="T21" fmla="*/ 840367 h 844"/>
              <a:gd name="T22" fmla="*/ 8122211 w 5634"/>
              <a:gd name="T23" fmla="*/ 964779 h 844"/>
              <a:gd name="T24" fmla="*/ 9448800 w 5634"/>
              <a:gd name="T25" fmla="*/ 989426 h 8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634"/>
              <a:gd name="T40" fmla="*/ 0 h 844"/>
              <a:gd name="T41" fmla="*/ 5634 w 5634"/>
              <a:gd name="T42" fmla="*/ 844 h 84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634" h="844">
                <a:moveTo>
                  <a:pt x="0" y="844"/>
                </a:moveTo>
                <a:cubicBezTo>
                  <a:pt x="149" y="836"/>
                  <a:pt x="623" y="837"/>
                  <a:pt x="912" y="814"/>
                </a:cubicBezTo>
                <a:cubicBezTo>
                  <a:pt x="1201" y="786"/>
                  <a:pt x="1474" y="761"/>
                  <a:pt x="1737" y="680"/>
                </a:cubicBezTo>
                <a:cubicBezTo>
                  <a:pt x="1986" y="625"/>
                  <a:pt x="2427" y="485"/>
                  <a:pt x="2490" y="326"/>
                </a:cubicBezTo>
                <a:lnTo>
                  <a:pt x="2492" y="244"/>
                </a:lnTo>
                <a:lnTo>
                  <a:pt x="2211" y="244"/>
                </a:lnTo>
                <a:lnTo>
                  <a:pt x="2823" y="0"/>
                </a:lnTo>
                <a:lnTo>
                  <a:pt x="3435" y="243"/>
                </a:lnTo>
                <a:lnTo>
                  <a:pt x="3165" y="243"/>
                </a:lnTo>
                <a:lnTo>
                  <a:pt x="3170" y="327"/>
                </a:lnTo>
                <a:cubicBezTo>
                  <a:pt x="3232" y="467"/>
                  <a:pt x="3778" y="678"/>
                  <a:pt x="3984" y="716"/>
                </a:cubicBezTo>
                <a:cubicBezTo>
                  <a:pt x="4274" y="795"/>
                  <a:pt x="4568" y="801"/>
                  <a:pt x="4843" y="822"/>
                </a:cubicBezTo>
                <a:cubicBezTo>
                  <a:pt x="5118" y="843"/>
                  <a:pt x="5469" y="838"/>
                  <a:pt x="5634" y="843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46814" tIns="46814" rIns="46814" bIns="46814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66725" y="2777206"/>
            <a:ext cx="2901950" cy="28931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Century Gothic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Social cost of asking</a:t>
            </a:r>
          </a:p>
          <a:p>
            <a:pPr algn="ctr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endParaRPr lang="en-US" sz="2800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14725" y="2777206"/>
            <a:ext cx="2901950" cy="289242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Century Gothic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Perception of circumstances</a:t>
            </a:r>
          </a:p>
          <a:p>
            <a:pPr algn="ctr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endParaRPr lang="en-US" sz="2800" dirty="0"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62725" y="2792874"/>
            <a:ext cx="2901950" cy="289242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Century Gothic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Fear of asking</a:t>
            </a:r>
          </a:p>
          <a:p>
            <a:pPr algn="ctr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81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203" y="307795"/>
            <a:ext cx="7304087" cy="60325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Social Costs of Asking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731"/>
            <a:ext cx="8890000" cy="4822859"/>
          </a:xfrm>
        </p:spPr>
        <p:txBody>
          <a:bodyPr/>
          <a:lstStyle/>
          <a:p>
            <a:pPr marL="0" indent="0">
              <a:spcBef>
                <a:spcPts val="557"/>
              </a:spcBef>
              <a:spcAft>
                <a:spcPts val="557"/>
              </a:spcAft>
              <a:buClrTx/>
              <a:buNone/>
            </a:pPr>
            <a:r>
              <a:rPr lang="en-US" sz="2200" dirty="0">
                <a:latin typeface="Arial" charset="0"/>
                <a:cs typeface="Arial" charset="0"/>
              </a:rPr>
              <a:t>The Double Bind </a:t>
            </a:r>
          </a:p>
          <a:p>
            <a:pPr lvl="1">
              <a:spcBef>
                <a:spcPts val="557"/>
              </a:spcBef>
              <a:spcAft>
                <a:spcPts val="557"/>
              </a:spcAft>
            </a:pPr>
            <a:r>
              <a:rPr lang="en-US" sz="2000" dirty="0">
                <a:latin typeface="Arial" charset="0"/>
                <a:cs typeface="Arial" charset="0"/>
              </a:rPr>
              <a:t>Asking violates the ‘feminine expectations of ‘niceness’ &amp; likeability</a:t>
            </a:r>
          </a:p>
          <a:p>
            <a:pPr lvl="1">
              <a:spcBef>
                <a:spcPts val="557"/>
              </a:spcBef>
              <a:spcAft>
                <a:spcPts val="557"/>
              </a:spcAft>
            </a:pPr>
            <a:r>
              <a:rPr lang="en-US" sz="2000" dirty="0">
                <a:latin typeface="Arial" charset="0"/>
                <a:cs typeface="Arial" charset="0"/>
              </a:rPr>
              <a:t>When </a:t>
            </a:r>
            <a:r>
              <a:rPr lang="en-US" sz="2000" dirty="0" smtClean="0">
                <a:latin typeface="Arial" charset="0"/>
                <a:cs typeface="Arial" charset="0"/>
              </a:rPr>
              <a:t>negotiate women sometimes penalized </a:t>
            </a:r>
            <a:r>
              <a:rPr lang="en-US" sz="2000" dirty="0">
                <a:latin typeface="Arial" charset="0"/>
                <a:cs typeface="Arial" charset="0"/>
              </a:rPr>
              <a:t>(by men &amp; </a:t>
            </a:r>
            <a:r>
              <a:rPr lang="en-US" sz="2000" dirty="0" smtClean="0">
                <a:latin typeface="Arial" charset="0"/>
                <a:cs typeface="Arial" charset="0"/>
              </a:rPr>
              <a:t>women)</a:t>
            </a:r>
            <a:endParaRPr lang="en-US" sz="1800" dirty="0">
              <a:latin typeface="Arial" charset="0"/>
              <a:cs typeface="Arial" charset="0"/>
            </a:endParaRPr>
          </a:p>
          <a:p>
            <a:pPr marL="457200" indent="-287338" defTabSz="1526728">
              <a:spcBef>
                <a:spcPts val="557"/>
              </a:spcBef>
              <a:spcAft>
                <a:spcPts val="557"/>
              </a:spcAft>
              <a:buFont typeface="Arial" pitchFamily="34" charset="0"/>
              <a:buChar char="−"/>
              <a:tabLst>
                <a:tab pos="457200" algn="l"/>
              </a:tabLst>
            </a:pPr>
            <a:r>
              <a:rPr lang="en-US" sz="2000" dirty="0" smtClean="0">
                <a:latin typeface="Arial" charset="0"/>
                <a:cs typeface="Arial" charset="0"/>
              </a:rPr>
              <a:t>Best </a:t>
            </a:r>
            <a:r>
              <a:rPr lang="en-US" sz="2000" dirty="0">
                <a:latin typeface="Arial" charset="0"/>
                <a:cs typeface="Arial" charset="0"/>
              </a:rPr>
              <a:t>advice</a:t>
            </a:r>
          </a:p>
          <a:p>
            <a:pPr marL="1399501" defTabSz="1526728">
              <a:lnSpc>
                <a:spcPct val="100000"/>
              </a:lnSpc>
              <a:spcBef>
                <a:spcPts val="557"/>
              </a:spcBef>
              <a:spcAft>
                <a:spcPts val="557"/>
              </a:spcAft>
              <a:buClr>
                <a:schemeClr val="accent2">
                  <a:lumMod val="25000"/>
                </a:schemeClr>
              </a:buClr>
              <a:buFont typeface="Arial" pitchFamily="34" charset="0"/>
              <a:buChar char="•"/>
            </a:pPr>
            <a:r>
              <a:rPr lang="en-US" sz="1800" dirty="0">
                <a:latin typeface="Arial" charset="0"/>
                <a:cs typeface="Arial" charset="0"/>
              </a:rPr>
              <a:t>Pay attention to how you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1431925" indent="0" defTabSz="1526728">
              <a:lnSpc>
                <a:spcPct val="100000"/>
              </a:lnSpc>
              <a:spcBef>
                <a:spcPts val="557"/>
              </a:spcBef>
              <a:spcAft>
                <a:spcPts val="557"/>
              </a:spcAft>
              <a:buClr>
                <a:schemeClr val="accent2">
                  <a:lumMod val="25000"/>
                </a:schemeClr>
              </a:buClr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position </a:t>
            </a:r>
            <a:r>
              <a:rPr lang="en-US" sz="1800" dirty="0">
                <a:latin typeface="Arial" charset="0"/>
                <a:cs typeface="Arial" charset="0"/>
              </a:rPr>
              <a:t>yourself and how you </a:t>
            </a:r>
            <a:r>
              <a:rPr lang="en-US" sz="1800" dirty="0" smtClean="0">
                <a:latin typeface="Arial" charset="0"/>
                <a:cs typeface="Arial" charset="0"/>
              </a:rPr>
              <a:t>ask</a:t>
            </a:r>
          </a:p>
          <a:p>
            <a:pPr marL="1431925" indent="-338138" defTabSz="1526728">
              <a:lnSpc>
                <a:spcPct val="100000"/>
              </a:lnSpc>
              <a:spcBef>
                <a:spcPts val="557"/>
              </a:spcBef>
              <a:spcAft>
                <a:spcPts val="557"/>
              </a:spcAft>
              <a:buClr>
                <a:schemeClr val="accent2">
                  <a:lumMod val="25000"/>
                </a:schemeClr>
              </a:buClr>
            </a:pPr>
            <a:r>
              <a:rPr lang="en-US" sz="1800" dirty="0" smtClean="0">
                <a:latin typeface="Arial" charset="0"/>
                <a:cs typeface="Arial" charset="0"/>
              </a:rPr>
              <a:t>Justify the ask</a:t>
            </a:r>
            <a:endParaRPr lang="en-US" sz="1800" dirty="0">
              <a:latin typeface="Arial" charset="0"/>
              <a:cs typeface="Arial" charset="0"/>
            </a:endParaRPr>
          </a:p>
          <a:p>
            <a:pPr lvl="1">
              <a:spcBef>
                <a:spcPts val="557"/>
              </a:spcBef>
              <a:spcAft>
                <a:spcPts val="557"/>
              </a:spcAft>
            </a:pPr>
            <a:endParaRPr lang="en-US" sz="2200" dirty="0">
              <a:latin typeface="Arial" charset="0"/>
              <a:cs typeface="Arial" charset="0"/>
            </a:endParaRPr>
          </a:p>
          <a:p>
            <a:pPr lvl="1">
              <a:spcBef>
                <a:spcPts val="557"/>
              </a:spcBef>
              <a:spcAft>
                <a:spcPts val="557"/>
              </a:spcAft>
            </a:pPr>
            <a:endParaRPr lang="en-US" sz="2200" dirty="0">
              <a:latin typeface="Arial" charset="0"/>
              <a:cs typeface="Arial" charset="0"/>
            </a:endParaRPr>
          </a:p>
          <a:p>
            <a:pPr>
              <a:spcBef>
                <a:spcPts val="557"/>
              </a:spcBef>
              <a:spcAft>
                <a:spcPts val="557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FAC380-3E47-4AFE-8791-7EE4C301917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050" name="Picture 2" descr="C:\Users\Wolf\AppData\Local\Microsoft\Windows\Temporary Internet Files\Content.IE5\HSYMMCTU\MP90043080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496" y="3542494"/>
            <a:ext cx="3415459" cy="2289425"/>
          </a:xfrm>
          <a:prstGeom prst="rect">
            <a:avLst/>
          </a:prstGeom>
          <a:noFill/>
          <a:ln w="38100">
            <a:solidFill>
              <a:schemeClr val="accent5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4791" y="6609723"/>
            <a:ext cx="6932026" cy="332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Deborah Kolb: Negotiate What You Need to Succeed. Harvard Business School, April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326159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>
          <a:xfrm>
            <a:off x="390525" y="530115"/>
            <a:ext cx="8488363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The Locus of Control 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cale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08D09825-33F0-459C-AFD7-E840D7E88CA9}" type="slidenum">
              <a:rPr lang="en-US" sz="1300" smtClean="0">
                <a:solidFill>
                  <a:srgbClr val="0E365A"/>
                </a:solidFill>
              </a:rPr>
              <a:pPr/>
              <a:t>14</a:t>
            </a:fld>
            <a:endParaRPr lang="en-US" sz="1600" smtClean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23925" y="2495350"/>
            <a:ext cx="78486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 rot="5400000">
            <a:off x="694532" y="2505189"/>
            <a:ext cx="458787" cy="31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rot="5400000">
            <a:off x="8544719" y="2494556"/>
            <a:ext cx="4572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535" name="TextBox 12"/>
          <p:cNvSpPr txBox="1">
            <a:spLocks noChangeArrowheads="1"/>
          </p:cNvSpPr>
          <p:nvPr/>
        </p:nvSpPr>
        <p:spPr bwMode="auto">
          <a:xfrm>
            <a:off x="390525" y="2922440"/>
            <a:ext cx="3429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/>
              <a:t>I’m not in control of my life</a:t>
            </a:r>
          </a:p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/>
              <a:t>Life happens to me</a:t>
            </a:r>
          </a:p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/>
              <a:t>More vulnerable to negative feedback</a:t>
            </a:r>
          </a:p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/>
              <a:t>Everything is </a:t>
            </a:r>
            <a:r>
              <a:rPr lang="en-US" sz="1600" b="1" dirty="0" smtClean="0"/>
              <a:t>predestined</a:t>
            </a:r>
          </a:p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 smtClean="0"/>
              <a:t>I AM POWERLESS</a:t>
            </a:r>
            <a:endParaRPr lang="en-US" sz="1600" b="1" dirty="0"/>
          </a:p>
        </p:txBody>
      </p:sp>
      <p:sp>
        <p:nvSpPr>
          <p:cNvPr id="22536" name="TextBox 13"/>
          <p:cNvSpPr txBox="1">
            <a:spLocks noChangeArrowheads="1"/>
          </p:cNvSpPr>
          <p:nvPr/>
        </p:nvSpPr>
        <p:spPr bwMode="auto">
          <a:xfrm>
            <a:off x="7248525" y="2942192"/>
            <a:ext cx="2590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4625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/>
              <a:t>I’m in control of my life</a:t>
            </a:r>
          </a:p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/>
              <a:t>I make life happen</a:t>
            </a:r>
          </a:p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/>
              <a:t>Less vulnerable to 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negative feedback</a:t>
            </a:r>
          </a:p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/>
              <a:t>Nothing is </a:t>
            </a:r>
            <a:r>
              <a:rPr lang="en-US" sz="1600" b="1" dirty="0" smtClean="0"/>
              <a:t>predestined</a:t>
            </a:r>
          </a:p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1600" b="1" dirty="0" smtClean="0"/>
              <a:t>I AM POWERFUL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81125" y="4805363"/>
            <a:ext cx="7596188" cy="892175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3"/>
                </a:solidFill>
                <a:ea typeface="ヒラギノ角ゴ Pro W3" pitchFamily="1" charset="-128"/>
              </a:rPr>
              <a:t>Women in their 20s rate about the same on this scale as men</a:t>
            </a:r>
          </a:p>
          <a:p>
            <a:pPr>
              <a:defRPr/>
            </a:pPr>
            <a:r>
              <a:rPr lang="en-US" sz="2000" b="1" dirty="0">
                <a:solidFill>
                  <a:schemeClr val="accent3"/>
                </a:solidFill>
                <a:ea typeface="ヒラギノ角ゴ Pro W3" pitchFamily="1" charset="-128"/>
              </a:rPr>
              <a:t>Women in their 30s-60s score lower than men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466725" y="1809550"/>
            <a:ext cx="11969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r>
              <a:rPr lang="en-US" sz="1600" b="1"/>
              <a:t>CONTROL</a:t>
            </a:r>
          </a:p>
        </p:txBody>
      </p:sp>
      <p:cxnSp>
        <p:nvCxnSpPr>
          <p:cNvPr id="22539" name="Straight Arrow Connector 12"/>
          <p:cNvCxnSpPr>
            <a:cxnSpLocks noChangeShapeType="1"/>
          </p:cNvCxnSpPr>
          <p:nvPr/>
        </p:nvCxnSpPr>
        <p:spPr bwMode="auto">
          <a:xfrm>
            <a:off x="1685925" y="2038150"/>
            <a:ext cx="6781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884950" y="6539257"/>
            <a:ext cx="43148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r>
              <a:rPr lang="en-US" sz="1100" dirty="0"/>
              <a:t>Source: Deborah Kolb, Judith Williams: </a:t>
            </a:r>
            <a:r>
              <a:rPr lang="en-US" sz="1100" b="1" i="1" dirty="0"/>
              <a:t>The Shadow Negotiation</a:t>
            </a:r>
          </a:p>
        </p:txBody>
      </p:sp>
      <p:sp>
        <p:nvSpPr>
          <p:cNvPr id="22541" name="TextBox 12"/>
          <p:cNvSpPr txBox="1">
            <a:spLocks noChangeArrowheads="1"/>
          </p:cNvSpPr>
          <p:nvPr/>
        </p:nvSpPr>
        <p:spPr bwMode="auto">
          <a:xfrm>
            <a:off x="1381125" y="7016271"/>
            <a:ext cx="174118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r>
              <a:rPr lang="en-US" sz="1000" dirty="0"/>
              <a:t>©Copyright </a:t>
            </a:r>
            <a:r>
              <a:rPr lang="en-US" sz="1000" dirty="0" err="1"/>
              <a:t>SuiteTrack</a:t>
            </a:r>
            <a:r>
              <a:rPr lang="en-US" sz="1000" dirty="0"/>
              <a:t> LLC</a:t>
            </a:r>
          </a:p>
        </p:txBody>
      </p:sp>
    </p:spTree>
    <p:extLst>
      <p:ext uri="{BB962C8B-B14F-4D97-AF65-F5344CB8AC3E}">
        <p14:creationId xmlns:p14="http://schemas.microsoft.com/office/powerpoint/2010/main" val="20671331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charset="0"/>
              </a:rPr>
              <a:t>Likelihood to negotiate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1909329D-1A25-4DCD-8712-CB91FF5E6D1A}" type="slidenum">
              <a:rPr lang="en-US" sz="1300" smtClean="0">
                <a:solidFill>
                  <a:srgbClr val="0E365A"/>
                </a:solidFill>
              </a:rPr>
              <a:pPr/>
              <a:t>15</a:t>
            </a:fld>
            <a:endParaRPr lang="en-US" sz="1600" smtClean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000125" y="2725738"/>
            <a:ext cx="77724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 rot="5400000">
            <a:off x="809626" y="2762250"/>
            <a:ext cx="381000" cy="31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 rot="5400000">
            <a:off x="8582819" y="2763044"/>
            <a:ext cx="381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583" name="TextBox 10"/>
          <p:cNvSpPr txBox="1">
            <a:spLocks noChangeArrowheads="1"/>
          </p:cNvSpPr>
          <p:nvPr/>
        </p:nvSpPr>
        <p:spPr bwMode="auto">
          <a:xfrm>
            <a:off x="390525" y="3487738"/>
            <a:ext cx="3278462" cy="137268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indent="174625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1600" b="1" dirty="0"/>
              <a:t>Situations cannot be changed</a:t>
            </a:r>
          </a:p>
          <a:p>
            <a:pPr>
              <a:buFont typeface="Arial" charset="0"/>
              <a:buChar char="•"/>
            </a:pPr>
            <a:r>
              <a:rPr lang="en-US" sz="1600" b="1" dirty="0"/>
              <a:t>What you see is what you get</a:t>
            </a:r>
          </a:p>
          <a:p>
            <a:pPr>
              <a:buFont typeface="Arial" charset="0"/>
              <a:buChar char="•"/>
            </a:pPr>
            <a:r>
              <a:rPr lang="en-US" sz="1600" b="1" dirty="0"/>
              <a:t>Nothing gained by </a:t>
            </a:r>
            <a:r>
              <a:rPr lang="en-US" sz="1600" b="1" dirty="0" smtClean="0"/>
              <a:t>asking</a:t>
            </a:r>
          </a:p>
          <a:p>
            <a:pPr>
              <a:buFont typeface="Arial" charset="0"/>
              <a:buChar char="•"/>
            </a:pPr>
            <a:r>
              <a:rPr lang="en-US" sz="1600" b="1" dirty="0" smtClean="0"/>
              <a:t>Low power</a:t>
            </a:r>
            <a:endParaRPr lang="en-US" sz="1600" b="1" dirty="0"/>
          </a:p>
        </p:txBody>
      </p:sp>
      <p:sp>
        <p:nvSpPr>
          <p:cNvPr id="24584" name="TextBox 11"/>
          <p:cNvSpPr txBox="1">
            <a:spLocks noChangeArrowheads="1"/>
          </p:cNvSpPr>
          <p:nvPr/>
        </p:nvSpPr>
        <p:spPr bwMode="auto">
          <a:xfrm>
            <a:off x="6638925" y="3411538"/>
            <a:ext cx="3166251" cy="137268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indent="174625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1600" b="1" dirty="0"/>
              <a:t>Life is full of opportunity</a:t>
            </a:r>
          </a:p>
          <a:p>
            <a:pPr>
              <a:buFont typeface="Arial" charset="0"/>
              <a:buChar char="•"/>
            </a:pPr>
            <a:r>
              <a:rPr lang="en-US" sz="1600" b="1" dirty="0"/>
              <a:t>Most situations are flexible</a:t>
            </a:r>
          </a:p>
          <a:p>
            <a:pPr>
              <a:buFont typeface="Arial" charset="0"/>
              <a:buChar char="•"/>
            </a:pPr>
            <a:r>
              <a:rPr lang="en-US" sz="1600" b="1" dirty="0"/>
              <a:t>Much to be gained by </a:t>
            </a:r>
            <a:r>
              <a:rPr lang="en-US" sz="1600" b="1" dirty="0" smtClean="0"/>
              <a:t>asking</a:t>
            </a:r>
          </a:p>
          <a:p>
            <a:pPr>
              <a:buFont typeface="Arial" charset="0"/>
              <a:buChar char="•"/>
            </a:pPr>
            <a:r>
              <a:rPr lang="en-US" sz="1600" b="1" dirty="0" smtClean="0"/>
              <a:t>High power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52312" y="2192338"/>
            <a:ext cx="1643063" cy="3778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ea typeface="ヒラギノ角ゴ Pro W3" pitchFamily="1" charset="-128"/>
              </a:rPr>
              <a:t>Negotiate Less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62525" y="2192338"/>
            <a:ext cx="1666875" cy="3778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  <a:ea typeface="ヒラギノ角ゴ Pro W3" pitchFamily="1" charset="-128"/>
              </a:rPr>
              <a:t>Negotiate More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71725" y="5545138"/>
            <a:ext cx="5681663" cy="5222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ea typeface="ヒラギノ角ゴ Pro W3" pitchFamily="1" charset="-128"/>
              </a:rPr>
              <a:t>Where do you fall on this continuum?</a:t>
            </a:r>
          </a:p>
        </p:txBody>
      </p:sp>
      <p:cxnSp>
        <p:nvCxnSpPr>
          <p:cNvPr id="24588" name="Straight Arrow Connector 16"/>
          <p:cNvCxnSpPr>
            <a:cxnSpLocks noChangeShapeType="1"/>
          </p:cNvCxnSpPr>
          <p:nvPr/>
        </p:nvCxnSpPr>
        <p:spPr bwMode="auto">
          <a:xfrm rot="10800000">
            <a:off x="1000125" y="2420938"/>
            <a:ext cx="1752600" cy="1587"/>
          </a:xfrm>
          <a:prstGeom prst="straightConnector1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Straight Arrow Connector 18"/>
          <p:cNvCxnSpPr>
            <a:cxnSpLocks noChangeShapeType="1"/>
          </p:cNvCxnSpPr>
          <p:nvPr/>
        </p:nvCxnSpPr>
        <p:spPr bwMode="auto">
          <a:xfrm>
            <a:off x="7019925" y="2344738"/>
            <a:ext cx="1752600" cy="1587"/>
          </a:xfrm>
          <a:prstGeom prst="straightConnector1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0" name="TextBox 13"/>
          <p:cNvSpPr txBox="1">
            <a:spLocks noChangeArrowheads="1"/>
          </p:cNvSpPr>
          <p:nvPr/>
        </p:nvSpPr>
        <p:spPr bwMode="auto">
          <a:xfrm>
            <a:off x="1419225" y="7005638"/>
            <a:ext cx="174118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r>
              <a:rPr lang="en-US" sz="1000" dirty="0"/>
              <a:t>©Copyright </a:t>
            </a:r>
            <a:r>
              <a:rPr lang="en-US" sz="1000" dirty="0" err="1"/>
              <a:t>SuiteTrack</a:t>
            </a:r>
            <a:r>
              <a:rPr lang="en-US" sz="1000" dirty="0"/>
              <a:t> LLC</a:t>
            </a:r>
          </a:p>
        </p:txBody>
      </p:sp>
    </p:spTree>
    <p:extLst>
      <p:ext uri="{BB962C8B-B14F-4D97-AF65-F5344CB8AC3E}">
        <p14:creationId xmlns:p14="http://schemas.microsoft.com/office/powerpoint/2010/main" val="3256304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30981" y="434421"/>
            <a:ext cx="9601200" cy="11271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Put it to Work (15 minutes)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855663" y="2510830"/>
            <a:ext cx="8366125" cy="108069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4878" tIns="47439" rIns="94878" bIns="47439" anchor="ctr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At your table, </a:t>
            </a: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discuss the following questions:</a:t>
            </a: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376238" y="4325938"/>
            <a:ext cx="9310687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78" tIns="47439" rIns="94878" bIns="47439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>
                <a:latin typeface="Century Gothic" pitchFamily="34" charset="0"/>
              </a:rPr>
              <a:t>What was the last thing I negotiated for?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Century Gothic" pitchFamily="34" charset="0"/>
              </a:rPr>
              <a:t>What didn’t I negotiate for that I should have?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Century Gothic" pitchFamily="34" charset="0"/>
              </a:rPr>
              <a:t>When is negotiating fun?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Century Gothic" pitchFamily="34" charset="0"/>
              </a:rPr>
              <a:t>When is negotiating not fun?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2396A-CC94-4E7F-B363-508EBBAA91B8}" type="slidenum">
              <a:rPr lang="en-US" smtClean="0"/>
              <a:pPr>
                <a:defRPr/>
              </a:pPr>
              <a:t>16</a:t>
            </a:fld>
            <a:endParaRPr lang="en-US" sz="16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46836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596900" y="158910"/>
            <a:ext cx="9310688" cy="641350"/>
          </a:xfrm>
          <a:solidFill>
            <a:schemeClr val="accent2"/>
          </a:solidFill>
          <a:ln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latin typeface="Impact" charset="0"/>
              </a:rPr>
              <a:t>You will feel more powerful if…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A14FA7A5-0B40-4450-8BE2-073294540356}" type="slidenum">
              <a:rPr lang="en-US" sz="1300" smtClean="0">
                <a:solidFill>
                  <a:srgbClr val="0E365A"/>
                </a:solidFill>
              </a:rPr>
              <a:pPr/>
              <a:t>17</a:t>
            </a:fld>
            <a:endParaRPr lang="en-US" sz="1600" smtClean="0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 flipV="1">
            <a:off x="596900" y="1005842"/>
            <a:ext cx="9448800" cy="990600"/>
          </a:xfrm>
          <a:custGeom>
            <a:avLst/>
            <a:gdLst>
              <a:gd name="T0" fmla="*/ 0 w 5634"/>
              <a:gd name="T1" fmla="*/ 2147483647 h 844"/>
              <a:gd name="T2" fmla="*/ 2147483647 w 5634"/>
              <a:gd name="T3" fmla="*/ 2147483647 h 844"/>
              <a:gd name="T4" fmla="*/ 2147483647 w 5634"/>
              <a:gd name="T5" fmla="*/ 2147483647 h 844"/>
              <a:gd name="T6" fmla="*/ 2147483647 w 5634"/>
              <a:gd name="T7" fmla="*/ 2147483647 h 844"/>
              <a:gd name="T8" fmla="*/ 2147483647 w 5634"/>
              <a:gd name="T9" fmla="*/ 2147483647 h 844"/>
              <a:gd name="T10" fmla="*/ 2147483647 w 5634"/>
              <a:gd name="T11" fmla="*/ 2147483647 h 844"/>
              <a:gd name="T12" fmla="*/ 2147483647 w 5634"/>
              <a:gd name="T13" fmla="*/ 0 h 844"/>
              <a:gd name="T14" fmla="*/ 2147483647 w 5634"/>
              <a:gd name="T15" fmla="*/ 2147483647 h 844"/>
              <a:gd name="T16" fmla="*/ 2147483647 w 5634"/>
              <a:gd name="T17" fmla="*/ 2147483647 h 844"/>
              <a:gd name="T18" fmla="*/ 2147483647 w 5634"/>
              <a:gd name="T19" fmla="*/ 2147483647 h 844"/>
              <a:gd name="T20" fmla="*/ 2147483647 w 5634"/>
              <a:gd name="T21" fmla="*/ 2147483647 h 844"/>
              <a:gd name="T22" fmla="*/ 2147483647 w 5634"/>
              <a:gd name="T23" fmla="*/ 2147483647 h 844"/>
              <a:gd name="T24" fmla="*/ 2147483647 w 5634"/>
              <a:gd name="T25" fmla="*/ 2147483647 h 8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634"/>
              <a:gd name="T40" fmla="*/ 0 h 844"/>
              <a:gd name="T41" fmla="*/ 5634 w 5634"/>
              <a:gd name="T42" fmla="*/ 844 h 84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634" h="844">
                <a:moveTo>
                  <a:pt x="0" y="844"/>
                </a:moveTo>
                <a:cubicBezTo>
                  <a:pt x="149" y="836"/>
                  <a:pt x="623" y="837"/>
                  <a:pt x="912" y="814"/>
                </a:cubicBezTo>
                <a:cubicBezTo>
                  <a:pt x="1201" y="786"/>
                  <a:pt x="1474" y="761"/>
                  <a:pt x="1737" y="680"/>
                </a:cubicBezTo>
                <a:cubicBezTo>
                  <a:pt x="1986" y="625"/>
                  <a:pt x="2427" y="485"/>
                  <a:pt x="2490" y="326"/>
                </a:cubicBezTo>
                <a:lnTo>
                  <a:pt x="2492" y="244"/>
                </a:lnTo>
                <a:lnTo>
                  <a:pt x="2211" y="244"/>
                </a:lnTo>
                <a:lnTo>
                  <a:pt x="2823" y="0"/>
                </a:lnTo>
                <a:lnTo>
                  <a:pt x="3435" y="243"/>
                </a:lnTo>
                <a:lnTo>
                  <a:pt x="3165" y="243"/>
                </a:lnTo>
                <a:lnTo>
                  <a:pt x="3170" y="327"/>
                </a:lnTo>
                <a:cubicBezTo>
                  <a:pt x="3232" y="467"/>
                  <a:pt x="3778" y="678"/>
                  <a:pt x="3984" y="716"/>
                </a:cubicBezTo>
                <a:cubicBezTo>
                  <a:pt x="4274" y="795"/>
                  <a:pt x="4568" y="801"/>
                  <a:pt x="4843" y="822"/>
                </a:cubicBezTo>
                <a:cubicBezTo>
                  <a:pt x="5118" y="843"/>
                  <a:pt x="5469" y="838"/>
                  <a:pt x="5634" y="843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46814" tIns="46814" rIns="46814" bIns="46814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72" y="2219848"/>
            <a:ext cx="2901950" cy="401340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Century Gothic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Century Gothic" pitchFamily="34" charset="0"/>
              </a:rPr>
              <a:t>You negotiate when you should</a:t>
            </a:r>
          </a:p>
          <a:p>
            <a:pPr algn="ctr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endParaRPr lang="en-US" sz="2800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98850" y="2198588"/>
            <a:ext cx="2901950" cy="401340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Century Gothic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Century Gothic" pitchFamily="34" charset="0"/>
              </a:rPr>
              <a:t>You don’t negotiate when you shouldn’t</a:t>
            </a:r>
          </a:p>
          <a:p>
            <a:pPr algn="ctr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62725" y="2166683"/>
            <a:ext cx="2901950" cy="401340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Century Gothic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Century Gothic" pitchFamily="34" charset="0"/>
              </a:rPr>
              <a:t>You understand what you really want in life</a:t>
            </a:r>
            <a:endParaRPr lang="en-US" sz="2800" dirty="0">
              <a:solidFill>
                <a:schemeClr val="tx2"/>
              </a:solidFill>
              <a:latin typeface="Century Gothic" pitchFamily="34" charset="0"/>
            </a:endParaRPr>
          </a:p>
          <a:p>
            <a:pPr>
              <a:defRPr/>
            </a:pPr>
            <a:endParaRPr lang="en-US" sz="280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>
              <a:defRPr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35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Callout 14"/>
          <p:cNvSpPr/>
          <p:nvPr/>
        </p:nvSpPr>
        <p:spPr bwMode="auto">
          <a:xfrm>
            <a:off x="6138227" y="2687124"/>
            <a:ext cx="2718966" cy="2311400"/>
          </a:xfrm>
          <a:prstGeom prst="rightArrowCallout">
            <a:avLst>
              <a:gd name="adj1" fmla="val 27637"/>
              <a:gd name="adj2" fmla="val 23682"/>
              <a:gd name="adj3" fmla="val 16429"/>
              <a:gd name="adj4" fmla="val 80709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4" name="Right Arrow Callout 13"/>
          <p:cNvSpPr/>
          <p:nvPr/>
        </p:nvSpPr>
        <p:spPr bwMode="auto">
          <a:xfrm>
            <a:off x="3740130" y="3087306"/>
            <a:ext cx="2734893" cy="187706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508"/>
            </a:avLst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3" name="Right Arrow Callout 12"/>
          <p:cNvSpPr/>
          <p:nvPr/>
        </p:nvSpPr>
        <p:spPr bwMode="auto">
          <a:xfrm>
            <a:off x="1318309" y="3313366"/>
            <a:ext cx="2667000" cy="165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593"/>
            </a:avLst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6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Impact" charset="0"/>
              </a:rPr>
              <a:t>A framework: negotiating for yourself</a:t>
            </a: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9A57E300-CA2E-461F-9372-F378C7AF3A2B}" type="slidenum">
              <a:rPr lang="en-US" sz="1300" smtClean="0">
                <a:solidFill>
                  <a:srgbClr val="0E365A"/>
                </a:solidFill>
              </a:rPr>
              <a:pPr/>
              <a:t>18</a:t>
            </a:fld>
            <a:endParaRPr lang="en-US" sz="1600" smtClean="0"/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1317625" y="3884613"/>
            <a:ext cx="2141538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sz="2800" dirty="0">
                <a:latin typeface="Century Gothic" pitchFamily="34" charset="0"/>
              </a:rPr>
              <a:t>Set Up</a:t>
            </a:r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3917950" y="3513138"/>
            <a:ext cx="20288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sz="2800">
                <a:latin typeface="Century Gothic" pitchFamily="34" charset="0"/>
              </a:rPr>
              <a:t>Deal Design</a:t>
            </a:r>
          </a:p>
        </p:txBody>
      </p:sp>
      <p:sp>
        <p:nvSpPr>
          <p:cNvPr id="26633" name="TextBox 10"/>
          <p:cNvSpPr txBox="1">
            <a:spLocks noChangeArrowheads="1"/>
          </p:cNvSpPr>
          <p:nvPr/>
        </p:nvSpPr>
        <p:spPr bwMode="auto">
          <a:xfrm>
            <a:off x="6173788" y="3546475"/>
            <a:ext cx="217805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sz="2800">
                <a:solidFill>
                  <a:schemeClr val="bg1"/>
                </a:solidFill>
                <a:latin typeface="Century Gothic" pitchFamily="34" charset="0"/>
              </a:rPr>
              <a:t>Tactics</a:t>
            </a: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1100138" y="5392738"/>
            <a:ext cx="23590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marL="0" indent="0">
              <a:lnSpc>
                <a:spcPct val="100000"/>
              </a:lnSpc>
              <a:defRPr/>
            </a:pPr>
            <a:r>
              <a:rPr lang="en-US" sz="1800" dirty="0" smtClean="0">
                <a:latin typeface="Century Gothic" pitchFamily="34" charset="0"/>
              </a:rPr>
              <a:t>Actions away from the table that shape the situation</a:t>
            </a:r>
          </a:p>
          <a:p>
            <a:pPr>
              <a:lnSpc>
                <a:spcPct val="100000"/>
              </a:lnSpc>
              <a:buFont typeface="Arial" charset="0"/>
              <a:buChar char="•"/>
              <a:defRPr/>
            </a:pPr>
            <a:endParaRPr lang="en-US" sz="1600" dirty="0" smtClean="0"/>
          </a:p>
        </p:txBody>
      </p:sp>
      <p:sp>
        <p:nvSpPr>
          <p:cNvPr id="26635" name="TextBox 12"/>
          <p:cNvSpPr txBox="1">
            <a:spLocks noChangeArrowheads="1"/>
          </p:cNvSpPr>
          <p:nvPr/>
        </p:nvSpPr>
        <p:spPr bwMode="auto">
          <a:xfrm>
            <a:off x="3740150" y="5392738"/>
            <a:ext cx="2222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>
                <a:latin typeface="Century Gothic" pitchFamily="34" charset="0"/>
              </a:rPr>
              <a:t>Constructing the deal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6173788" y="5449888"/>
            <a:ext cx="239553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marL="0" indent="0">
              <a:lnSpc>
                <a:spcPct val="100000"/>
              </a:lnSpc>
              <a:defRPr/>
            </a:pPr>
            <a:r>
              <a:rPr lang="en-US" sz="1800" dirty="0" smtClean="0">
                <a:latin typeface="Century Gothic" pitchFamily="34" charset="0"/>
              </a:rPr>
              <a:t>What happens at the table</a:t>
            </a:r>
          </a:p>
          <a:p>
            <a:pPr>
              <a:lnSpc>
                <a:spcPct val="100000"/>
              </a:lnSpc>
              <a:buFont typeface="Arial" charset="0"/>
              <a:buChar char="•"/>
              <a:defRPr/>
            </a:pPr>
            <a:endParaRPr lang="en-US" sz="1600" dirty="0" smtClean="0"/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695325" y="7145338"/>
            <a:ext cx="44561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r>
              <a:rPr lang="en-US" sz="1200"/>
              <a:t>Source: James K. Sebenius and David A. Lax</a:t>
            </a:r>
            <a:r>
              <a:rPr lang="en-US" sz="1200" b="1" i="1"/>
              <a:t>, 3D Negotiation</a:t>
            </a:r>
          </a:p>
        </p:txBody>
      </p:sp>
    </p:spTree>
    <p:extLst>
      <p:ext uri="{BB962C8B-B14F-4D97-AF65-F5344CB8AC3E}">
        <p14:creationId xmlns:p14="http://schemas.microsoft.com/office/powerpoint/2010/main" val="25790177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30213" y="1082059"/>
            <a:ext cx="2724150" cy="43116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526631" y="2477839"/>
            <a:ext cx="6223000" cy="1181100"/>
          </a:xfrm>
          <a:prstGeom prst="rect">
            <a:avLst/>
          </a:prstGeom>
          <a:solidFill>
            <a:srgbClr val="F0D5FF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Century Gothic" pitchFamily="34" charset="0"/>
              </a:rPr>
              <a:t>     </a:t>
            </a:r>
            <a:r>
              <a:rPr lang="en-US" sz="2400" dirty="0" smtClean="0">
                <a:latin typeface="Century Gothic" pitchFamily="34" charset="0"/>
              </a:rPr>
              <a:t>Take stock of your situation/ your value and leverage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479800" y="904902"/>
            <a:ext cx="6223000" cy="1181100"/>
          </a:xfrm>
          <a:prstGeom prst="rect">
            <a:avLst/>
          </a:prstGeom>
          <a:solidFill>
            <a:srgbClr val="00B050"/>
          </a:solidFill>
          <a:ln w="571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Century Gothic" pitchFamily="34" charset="0"/>
              </a:rPr>
              <a:t>Get all 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parties </a:t>
            </a:r>
            <a:r>
              <a:rPr lang="en-US" sz="2400" i="1" dirty="0" smtClean="0">
                <a:solidFill>
                  <a:schemeClr val="bg1"/>
                </a:solidFill>
                <a:latin typeface="Century Gothic" pitchFamily="34" charset="0"/>
              </a:rPr>
              <a:t>and their interests </a:t>
            </a:r>
            <a:r>
              <a:rPr lang="en-US" sz="2400" dirty="0">
                <a:solidFill>
                  <a:schemeClr val="bg1"/>
                </a:solidFill>
                <a:latin typeface="Century Gothic" pitchFamily="34" charset="0"/>
              </a:rPr>
              <a:t>right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313" y="2970360"/>
            <a:ext cx="2139950" cy="661988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3"/>
                </a:solidFill>
                <a:latin typeface="Century Gothic" pitchFamily="34" charset="0"/>
              </a:rPr>
              <a:t>Set Up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479800" y="4030414"/>
            <a:ext cx="6223000" cy="11811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accent3"/>
                </a:solidFill>
                <a:latin typeface="Century Gothic" pitchFamily="34" charset="0"/>
              </a:rPr>
              <a:t>Get the no-deal options </a:t>
            </a:r>
            <a:r>
              <a:rPr lang="en-US" sz="2400" dirty="0" smtClean="0">
                <a:solidFill>
                  <a:schemeClr val="accent3"/>
                </a:solidFill>
                <a:latin typeface="Century Gothic" pitchFamily="34" charset="0"/>
              </a:rPr>
              <a:t>right/ alternatives = power</a:t>
            </a:r>
            <a:endParaRPr lang="en-US" sz="2400" dirty="0">
              <a:solidFill>
                <a:schemeClr val="accent3"/>
              </a:solidFill>
              <a:latin typeface="Century Gothic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41142" y="4094212"/>
            <a:ext cx="895350" cy="1243012"/>
          </a:xfrm>
          <a:prstGeom prst="rightArrow">
            <a:avLst>
              <a:gd name="adj1" fmla="val 50963"/>
              <a:gd name="adj2" fmla="val 55438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9" name="Right Arrow 18"/>
          <p:cNvSpPr/>
          <p:nvPr/>
        </p:nvSpPr>
        <p:spPr bwMode="auto">
          <a:xfrm>
            <a:off x="2900294" y="2471914"/>
            <a:ext cx="896937" cy="1243012"/>
          </a:xfrm>
          <a:prstGeom prst="rightArrow">
            <a:avLst>
              <a:gd name="adj1" fmla="val 50963"/>
              <a:gd name="adj2" fmla="val 55438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6" name="Right Arrow 15"/>
          <p:cNvSpPr/>
          <p:nvPr/>
        </p:nvSpPr>
        <p:spPr bwMode="auto">
          <a:xfrm>
            <a:off x="2900293" y="991586"/>
            <a:ext cx="896937" cy="1244600"/>
          </a:xfrm>
          <a:prstGeom prst="rightArrow">
            <a:avLst>
              <a:gd name="adj1" fmla="val 50963"/>
              <a:gd name="adj2" fmla="val 55438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618096" y="5937789"/>
            <a:ext cx="3384260" cy="519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entury Gothic" pitchFamily="34" charset="0"/>
              </a:rPr>
              <a:t>“It’s all about data…”</a:t>
            </a:r>
            <a:endParaRPr lang="en-US" sz="2400" b="1" i="1" dirty="0">
              <a:latin typeface="Century Gothic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BA08D-E43E-4728-8F0A-3E1A7B1B4D37}" type="slidenum">
              <a:rPr lang="en-US" smtClean="0"/>
              <a:pPr>
                <a:defRPr/>
              </a:pPr>
              <a:t>19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08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  <p:bldP spid="15" grpId="0" animBg="1"/>
      <p:bldP spid="19" grpId="0" animBg="1"/>
      <p:bldP spid="16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negotiation?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707302"/>
            <a:ext cx="8890000" cy="3834896"/>
          </a:xfrm>
        </p:spPr>
        <p:txBody>
          <a:bodyPr/>
          <a:lstStyle/>
          <a:p>
            <a:r>
              <a:rPr lang="en-US" dirty="0" smtClean="0"/>
              <a:t>Interpersonal</a:t>
            </a:r>
          </a:p>
          <a:p>
            <a:r>
              <a:rPr lang="en-US" dirty="0" smtClean="0"/>
              <a:t>Decision-making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To achieve an objective</a:t>
            </a:r>
          </a:p>
          <a:p>
            <a:r>
              <a:rPr lang="en-US" dirty="0" smtClean="0"/>
              <a:t>For an outcome not possible single-handedly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It’s an art: we are not born with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606F3-F26D-40F2-A638-4A3409E6C274}" type="slidenum">
              <a:rPr lang="en-US" smtClean="0"/>
              <a:pPr>
                <a:defRPr/>
              </a:pPr>
              <a:t>2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1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76431" y="719549"/>
            <a:ext cx="9601570" cy="1126359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100" dirty="0">
                <a:solidFill>
                  <a:schemeClr val="tx2"/>
                </a:solidFill>
              </a:rPr>
              <a:t> Put it to Work (10 minutes)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855534" y="2315408"/>
            <a:ext cx="8366383" cy="7359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4868" tIns="47434" rIns="94868" bIns="47434" anchor="ctr">
            <a:spAutoFit/>
          </a:bodyPr>
          <a:lstStyle/>
          <a:p>
            <a:pPr algn="ctr">
              <a:defRPr/>
            </a:pP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SET UP Exercise</a:t>
            </a: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503873" y="3785566"/>
            <a:ext cx="9374128" cy="289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Century Gothic" pitchFamily="34" charset="0"/>
              </a:rPr>
              <a:t>At your table, answer the following questions:</a:t>
            </a:r>
          </a:p>
          <a:p>
            <a:pPr marL="381682" indent="-381682" eaLnBrk="1" hangingPunct="1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</a:rPr>
              <a:t>Before I negotiate for resources, I want to know XXX?</a:t>
            </a:r>
          </a:p>
          <a:p>
            <a:pPr marL="381682" indent="-381682" eaLnBrk="1" hangingPunct="1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</a:rPr>
              <a:t>Before I negotiate for </a:t>
            </a:r>
            <a:r>
              <a:rPr lang="en-US" sz="2800" dirty="0" smtClean="0">
                <a:latin typeface="Century Gothic" pitchFamily="34" charset="0"/>
              </a:rPr>
              <a:t>a salary </a:t>
            </a:r>
            <a:r>
              <a:rPr lang="en-US" sz="2800" dirty="0">
                <a:latin typeface="Century Gothic" pitchFamily="34" charset="0"/>
              </a:rPr>
              <a:t>increase or </a:t>
            </a:r>
            <a:r>
              <a:rPr lang="en-US" sz="2800" dirty="0" smtClean="0">
                <a:latin typeface="Century Gothic" pitchFamily="34" charset="0"/>
              </a:rPr>
              <a:t>bonus, </a:t>
            </a:r>
            <a:r>
              <a:rPr lang="en-US" sz="2800" dirty="0">
                <a:latin typeface="Century Gothic" pitchFamily="34" charset="0"/>
              </a:rPr>
              <a:t>I want to know XXX?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2396A-CC94-4E7F-B363-508EBBAA91B8}" type="slidenum">
              <a:rPr lang="en-US" smtClean="0"/>
              <a:pPr>
                <a:defRPr/>
              </a:pPr>
              <a:t>20</a:t>
            </a:fld>
            <a:endParaRPr lang="en-US" sz="16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2235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30213" y="1138828"/>
            <a:ext cx="2724150" cy="43116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479800" y="4270966"/>
            <a:ext cx="6223000" cy="1181100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Century Gothic" pitchFamily="34" charset="0"/>
              </a:rPr>
              <a:t>     </a:t>
            </a: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</a:rPr>
              <a:t>Identify your ideal aspirational goal</a:t>
            </a:r>
            <a:endParaRPr lang="en-US" sz="24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54231" y="1138828"/>
            <a:ext cx="6223000" cy="11811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defRPr/>
            </a:pPr>
            <a:r>
              <a:rPr lang="en-US" sz="2400" dirty="0">
                <a:solidFill>
                  <a:schemeClr val="bg1"/>
                </a:solidFill>
                <a:latin typeface="Century Gothic" pitchFamily="34" charset="0"/>
              </a:rPr>
              <a:t>   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Focus on interests not problems: Identify the pie to grow and your piece of the pie</a:t>
            </a:r>
            <a:endParaRPr lang="en-US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088" y="2415178"/>
            <a:ext cx="2139950" cy="1303338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3"/>
                </a:solidFill>
                <a:latin typeface="Century Gothic" pitchFamily="34" charset="0"/>
              </a:rPr>
              <a:t>Deal Design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479800" y="2582659"/>
            <a:ext cx="6223000" cy="1425575"/>
          </a:xfrm>
          <a:prstGeom prst="rect">
            <a:avLst/>
          </a:prstGeom>
          <a:solidFill>
            <a:srgbClr val="F0D5FF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Century Gothic" pitchFamily="34" charset="0"/>
              </a:rPr>
              <a:t>Identify the </a:t>
            </a:r>
            <a:r>
              <a:rPr lang="en-US" sz="2400" dirty="0" smtClean="0">
                <a:latin typeface="Century Gothic" pitchFamily="34" charset="0"/>
              </a:rPr>
              <a:t>ZOPA and your BATNA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41625" y="4240010"/>
            <a:ext cx="895350" cy="1243012"/>
          </a:xfrm>
          <a:prstGeom prst="rightArrow">
            <a:avLst>
              <a:gd name="adj1" fmla="val 50963"/>
              <a:gd name="adj2" fmla="val 55438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9" name="Right Arrow 18"/>
          <p:cNvSpPr/>
          <p:nvPr/>
        </p:nvSpPr>
        <p:spPr bwMode="auto">
          <a:xfrm>
            <a:off x="2841625" y="2582659"/>
            <a:ext cx="895350" cy="1243012"/>
          </a:xfrm>
          <a:prstGeom prst="rightArrow">
            <a:avLst>
              <a:gd name="adj1" fmla="val 50963"/>
              <a:gd name="adj2" fmla="val 55438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6" name="Right Arrow 15"/>
          <p:cNvSpPr/>
          <p:nvPr/>
        </p:nvSpPr>
        <p:spPr bwMode="auto">
          <a:xfrm>
            <a:off x="2797505" y="1117569"/>
            <a:ext cx="896937" cy="1244600"/>
          </a:xfrm>
          <a:prstGeom prst="rightArrow">
            <a:avLst>
              <a:gd name="adj1" fmla="val 50963"/>
              <a:gd name="adj2" fmla="val 55438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BA08D-E43E-4728-8F0A-3E1A7B1B4D37}" type="slidenum">
              <a:rPr lang="en-US" smtClean="0"/>
              <a:pPr>
                <a:defRPr/>
              </a:pPr>
              <a:t>21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58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  <p:bldP spid="15" grpId="0" animBg="1"/>
      <p:bldP spid="19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88964" y="65795"/>
            <a:ext cx="7968912" cy="641350"/>
          </a:xfrm>
        </p:spPr>
        <p:txBody>
          <a:bodyPr/>
          <a:lstStyle/>
          <a:p>
            <a:r>
              <a:rPr lang="en-US" dirty="0" smtClean="0">
                <a:latin typeface="Impact" charset="0"/>
              </a:rPr>
              <a:t>What about a BHAG?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9125" y="939437"/>
            <a:ext cx="7493517" cy="5989332"/>
          </a:xfr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Ambitious goals achieve more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Higher targets influence “the first offer”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Higher targets keep us from conceding too much and too quickly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Optimism breeds power</a:t>
            </a:r>
          </a:p>
          <a:p>
            <a:pPr>
              <a:defRPr/>
            </a:pPr>
            <a:endParaRPr lang="en-US" dirty="0">
              <a:solidFill>
                <a:schemeClr val="tx1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Should you make first offer?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B9D9D791-081D-484D-8685-DAB745D1030C}" type="slidenum">
              <a:rPr lang="en-US" sz="1300" smtClean="0">
                <a:solidFill>
                  <a:srgbClr val="0E365A"/>
                </a:solidFill>
              </a:rPr>
              <a:pPr/>
              <a:t>22</a:t>
            </a:fld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397140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30391" y="1468913"/>
            <a:ext cx="2724061" cy="431204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1" tIns="45715" rIns="91431" bIns="45715"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479870" y="4600873"/>
            <a:ext cx="6223175" cy="1180082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1" tIns="45715" rIns="91431" bIns="45715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</a:rPr>
              <a:t>     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Listen: don’t be “Righteous in </a:t>
            </a:r>
            <a:r>
              <a:rPr lang="en-US" sz="2400" b="1" smtClean="0">
                <a:solidFill>
                  <a:schemeClr val="bg1"/>
                </a:solidFill>
                <a:latin typeface="Century Gothic" pitchFamily="34" charset="0"/>
              </a:rPr>
              <a:t>my Rightness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”</a:t>
            </a:r>
            <a:endParaRPr lang="en-US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479870" y="1468913"/>
            <a:ext cx="6223175" cy="1180080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1" tIns="45715" rIns="91431" bIns="45715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</a:rPr>
              <a:t>   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Unbundle the issues/ask </a:t>
            </a:r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</a:rPr>
              <a:t>diagnostic questions/ Listen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824" y="3030369"/>
            <a:ext cx="2139709" cy="732498"/>
          </a:xfrm>
          <a:prstGeom prst="rect">
            <a:avLst/>
          </a:prstGeom>
          <a:noFill/>
        </p:spPr>
        <p:txBody>
          <a:bodyPr lIns="91431" tIns="45715" rIns="91431" bIns="45715"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3"/>
                </a:solidFill>
                <a:latin typeface="Century Gothic" pitchFamily="34" charset="0"/>
              </a:rPr>
              <a:t>Tactics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479870" y="3066231"/>
            <a:ext cx="6223175" cy="1180080"/>
          </a:xfrm>
          <a:prstGeom prst="rect">
            <a:avLst/>
          </a:prstGeom>
          <a:solidFill>
            <a:srgbClr val="F0D5FF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1" tIns="45715" rIns="91431" bIns="45715" anchor="ctr"/>
          <a:lstStyle/>
          <a:p>
            <a:pPr algn="ctr">
              <a:defRPr/>
            </a:pPr>
            <a:r>
              <a:rPr lang="en-US" sz="2400" b="1" dirty="0" smtClean="0">
                <a:latin typeface="Century Gothic" pitchFamily="34" charset="0"/>
              </a:rPr>
              <a:t>Be aware of stereotypes/ cost of high trust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3031984" y="4600873"/>
            <a:ext cx="895773" cy="1242756"/>
          </a:xfrm>
          <a:prstGeom prst="rightArrow">
            <a:avLst>
              <a:gd name="adj1" fmla="val 50963"/>
              <a:gd name="adj2" fmla="val 55438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1" tIns="45715" rIns="91431" bIns="45715"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9" name="Right Arrow 18"/>
          <p:cNvSpPr/>
          <p:nvPr/>
        </p:nvSpPr>
        <p:spPr bwMode="auto">
          <a:xfrm>
            <a:off x="3031984" y="3003556"/>
            <a:ext cx="895773" cy="1242756"/>
          </a:xfrm>
          <a:prstGeom prst="rightArrow">
            <a:avLst>
              <a:gd name="adj1" fmla="val 50963"/>
              <a:gd name="adj2" fmla="val 55438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1" tIns="45715" rIns="91431" bIns="45715"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6" name="Right Arrow 15"/>
          <p:cNvSpPr/>
          <p:nvPr/>
        </p:nvSpPr>
        <p:spPr bwMode="auto">
          <a:xfrm>
            <a:off x="3077473" y="1576356"/>
            <a:ext cx="897522" cy="1244546"/>
          </a:xfrm>
          <a:prstGeom prst="rightArrow">
            <a:avLst>
              <a:gd name="adj1" fmla="val 50963"/>
              <a:gd name="adj2" fmla="val 55438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1" tIns="45715" rIns="91431" bIns="45715"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BA08D-E43E-4728-8F0A-3E1A7B1B4D37}" type="slidenum">
              <a:rPr lang="en-US" smtClean="0"/>
              <a:pPr>
                <a:defRPr/>
              </a:pPr>
              <a:t>23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50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  <p:bldP spid="15" grpId="0" animBg="1"/>
      <p:bldP spid="19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450850" y="275873"/>
            <a:ext cx="9310688" cy="641350"/>
          </a:xfrm>
          <a:solidFill>
            <a:schemeClr val="accent2"/>
          </a:solidFill>
          <a:ln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latin typeface="Impact" charset="0"/>
              </a:rPr>
              <a:t>Gender and the Bargaining Table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A14FA7A5-0B40-4450-8BE2-073294540356}" type="slidenum">
              <a:rPr lang="en-US" sz="1300" smtClean="0">
                <a:solidFill>
                  <a:srgbClr val="0E365A"/>
                </a:solidFill>
              </a:rPr>
              <a:pPr/>
              <a:t>24</a:t>
            </a:fld>
            <a:endParaRPr lang="en-US" sz="1600" smtClean="0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 flipV="1">
            <a:off x="450850" y="1122805"/>
            <a:ext cx="9448800" cy="990600"/>
          </a:xfrm>
          <a:custGeom>
            <a:avLst/>
            <a:gdLst>
              <a:gd name="T0" fmla="*/ 0 w 5634"/>
              <a:gd name="T1" fmla="*/ 2147483647 h 844"/>
              <a:gd name="T2" fmla="*/ 2147483647 w 5634"/>
              <a:gd name="T3" fmla="*/ 2147483647 h 844"/>
              <a:gd name="T4" fmla="*/ 2147483647 w 5634"/>
              <a:gd name="T5" fmla="*/ 2147483647 h 844"/>
              <a:gd name="T6" fmla="*/ 2147483647 w 5634"/>
              <a:gd name="T7" fmla="*/ 2147483647 h 844"/>
              <a:gd name="T8" fmla="*/ 2147483647 w 5634"/>
              <a:gd name="T9" fmla="*/ 2147483647 h 844"/>
              <a:gd name="T10" fmla="*/ 2147483647 w 5634"/>
              <a:gd name="T11" fmla="*/ 2147483647 h 844"/>
              <a:gd name="T12" fmla="*/ 2147483647 w 5634"/>
              <a:gd name="T13" fmla="*/ 0 h 844"/>
              <a:gd name="T14" fmla="*/ 2147483647 w 5634"/>
              <a:gd name="T15" fmla="*/ 2147483647 h 844"/>
              <a:gd name="T16" fmla="*/ 2147483647 w 5634"/>
              <a:gd name="T17" fmla="*/ 2147483647 h 844"/>
              <a:gd name="T18" fmla="*/ 2147483647 w 5634"/>
              <a:gd name="T19" fmla="*/ 2147483647 h 844"/>
              <a:gd name="T20" fmla="*/ 2147483647 w 5634"/>
              <a:gd name="T21" fmla="*/ 2147483647 h 844"/>
              <a:gd name="T22" fmla="*/ 2147483647 w 5634"/>
              <a:gd name="T23" fmla="*/ 2147483647 h 844"/>
              <a:gd name="T24" fmla="*/ 2147483647 w 5634"/>
              <a:gd name="T25" fmla="*/ 2147483647 h 8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634"/>
              <a:gd name="T40" fmla="*/ 0 h 844"/>
              <a:gd name="T41" fmla="*/ 5634 w 5634"/>
              <a:gd name="T42" fmla="*/ 844 h 84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634" h="844">
                <a:moveTo>
                  <a:pt x="0" y="844"/>
                </a:moveTo>
                <a:cubicBezTo>
                  <a:pt x="149" y="836"/>
                  <a:pt x="623" y="837"/>
                  <a:pt x="912" y="814"/>
                </a:cubicBezTo>
                <a:cubicBezTo>
                  <a:pt x="1201" y="786"/>
                  <a:pt x="1474" y="761"/>
                  <a:pt x="1737" y="680"/>
                </a:cubicBezTo>
                <a:cubicBezTo>
                  <a:pt x="1986" y="625"/>
                  <a:pt x="2427" y="485"/>
                  <a:pt x="2490" y="326"/>
                </a:cubicBezTo>
                <a:lnTo>
                  <a:pt x="2492" y="244"/>
                </a:lnTo>
                <a:lnTo>
                  <a:pt x="2211" y="244"/>
                </a:lnTo>
                <a:lnTo>
                  <a:pt x="2823" y="0"/>
                </a:lnTo>
                <a:lnTo>
                  <a:pt x="3435" y="243"/>
                </a:lnTo>
                <a:lnTo>
                  <a:pt x="3165" y="243"/>
                </a:lnTo>
                <a:lnTo>
                  <a:pt x="3170" y="327"/>
                </a:lnTo>
                <a:cubicBezTo>
                  <a:pt x="3232" y="467"/>
                  <a:pt x="3778" y="678"/>
                  <a:pt x="3984" y="716"/>
                </a:cubicBezTo>
                <a:cubicBezTo>
                  <a:pt x="4274" y="795"/>
                  <a:pt x="4568" y="801"/>
                  <a:pt x="4843" y="822"/>
                </a:cubicBezTo>
                <a:cubicBezTo>
                  <a:pt x="5118" y="843"/>
                  <a:pt x="5469" y="838"/>
                  <a:pt x="5634" y="843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lIns="46814" tIns="46814" rIns="46814" bIns="46814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50850" y="2230481"/>
            <a:ext cx="2901950" cy="396307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Century Gothic" pitchFamily="34" charset="0"/>
            </a:endParaRPr>
          </a:p>
          <a:p>
            <a:pPr algn="ctr"/>
            <a:r>
              <a:rPr lang="en-US" sz="2400" dirty="0">
                <a:latin typeface="Century Gothic" pitchFamily="34" charset="0"/>
              </a:rPr>
              <a:t>Women are treated differently at the bargaining table: gender often influences the attractiveness of </a:t>
            </a:r>
            <a:r>
              <a:rPr lang="en-US" sz="2400" dirty="0" smtClean="0">
                <a:latin typeface="Century Gothic" pitchFamily="34" charset="0"/>
              </a:rPr>
              <a:t>offers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98850" y="2209215"/>
            <a:ext cx="2901950" cy="401340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Century Gothic" pitchFamily="34" charset="0"/>
            </a:endParaRPr>
          </a:p>
          <a:p>
            <a:pPr algn="ctr"/>
            <a:r>
              <a:rPr lang="en-US" sz="2400" dirty="0" smtClean="0">
                <a:latin typeface="Century Gothic" pitchFamily="34" charset="0"/>
              </a:rPr>
              <a:t>Stereotyping: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Women </a:t>
            </a:r>
            <a:r>
              <a:rPr lang="en-US" sz="2400" dirty="0">
                <a:latin typeface="Century Gothic" pitchFamily="34" charset="0"/>
              </a:rPr>
              <a:t>are believed to be more averse to bargaining </a:t>
            </a:r>
            <a:r>
              <a:rPr lang="en-US" sz="2400" dirty="0" smtClean="0">
                <a:latin typeface="Century Gothic" pitchFamily="34" charset="0"/>
              </a:rPr>
              <a:t>and </a:t>
            </a:r>
            <a:r>
              <a:rPr lang="en-US" sz="2400" dirty="0">
                <a:latin typeface="Century Gothic" pitchFamily="34" charset="0"/>
              </a:rPr>
              <a:t>inferior </a:t>
            </a:r>
            <a:r>
              <a:rPr lang="en-US" sz="2400" dirty="0" smtClean="0">
                <a:latin typeface="Century Gothic" pitchFamily="34" charset="0"/>
              </a:rPr>
              <a:t>negotiators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62725" y="2177316"/>
            <a:ext cx="2901950" cy="401340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Century Gothic" pitchFamily="34" charset="0"/>
            </a:endParaRPr>
          </a:p>
          <a:p>
            <a:pPr algn="ctr"/>
            <a:r>
              <a:rPr lang="en-US" sz="2400" dirty="0" smtClean="0">
                <a:latin typeface="Century Gothic" pitchFamily="34" charset="0"/>
              </a:rPr>
              <a:t>Women are often viewed as easier to deceive than men</a:t>
            </a:r>
          </a:p>
          <a:p>
            <a:endParaRPr lang="en-US" sz="2400" dirty="0" smtClean="0">
              <a:latin typeface="Century Gothic" pitchFamily="34" charset="0"/>
            </a:endParaRPr>
          </a:p>
          <a:p>
            <a:endParaRPr lang="en-US" sz="2400" dirty="0" smtClean="0">
              <a:latin typeface="Century Gothic" pitchFamily="34" charset="0"/>
            </a:endParaRPr>
          </a:p>
          <a:p>
            <a:endParaRPr lang="en-US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81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88963" y="224790"/>
            <a:ext cx="9488487" cy="607323"/>
          </a:xfrm>
        </p:spPr>
        <p:txBody>
          <a:bodyPr/>
          <a:lstStyle/>
          <a:p>
            <a:r>
              <a:rPr lang="en-US" dirty="0" smtClean="0"/>
              <a:t>Be aware of the offensive moves that:</a:t>
            </a:r>
          </a:p>
        </p:txBody>
      </p:sp>
      <p:sp>
        <p:nvSpPr>
          <p:cNvPr id="3379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113F38A0-E47E-49E2-ADA2-7300BE8327C5}" type="slidenum">
              <a:rPr lang="en-US" sz="1300" smtClean="0">
                <a:solidFill>
                  <a:srgbClr val="0E365A"/>
                </a:solidFill>
              </a:rPr>
              <a:pPr/>
              <a:t>25</a:t>
            </a:fld>
            <a:endParaRPr lang="en-US" sz="1600" smtClean="0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2219325" y="6600456"/>
            <a:ext cx="43148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sz="1100" dirty="0"/>
              <a:t>Source: Deborah Kolb, Judith Williams: </a:t>
            </a:r>
            <a:r>
              <a:rPr lang="en-US" sz="1100" b="1" i="1" dirty="0"/>
              <a:t>The Shadow Negotiation</a:t>
            </a:r>
          </a:p>
        </p:txBody>
      </p:sp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1395966" y="7160476"/>
            <a:ext cx="174118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sz="1000" dirty="0"/>
              <a:t>©Copyright </a:t>
            </a:r>
            <a:r>
              <a:rPr lang="en-US" sz="1000" dirty="0" err="1"/>
              <a:t>SuiteTrack</a:t>
            </a:r>
            <a:r>
              <a:rPr lang="en-US" sz="1000" dirty="0"/>
              <a:t> LLC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5381625" y="1115117"/>
            <a:ext cx="2819400" cy="4764381"/>
          </a:xfrm>
          <a:prstGeom prst="rect">
            <a:avLst/>
          </a:prstGeom>
          <a:solidFill>
            <a:srgbClr val="4A4A4A"/>
          </a:solidFill>
          <a:ln>
            <a:solidFill>
              <a:srgbClr val="FFC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342900" indent="-342900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7499BB"/>
              </a:buClr>
              <a:buSzPct val="120000"/>
              <a:buFont typeface="Times" charset="0"/>
              <a:buChar char="•"/>
              <a:defRPr sz="2800">
                <a:solidFill>
                  <a:srgbClr val="4B4B4B"/>
                </a:solidFill>
                <a:latin typeface="Calibri" pitchFamily="34" charset="0"/>
                <a:ea typeface="+mn-ea"/>
                <a:cs typeface="+mn-cs"/>
              </a:defRPr>
            </a:lvl1pPr>
            <a:lvl2pPr marL="439738" indent="-233363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Pct val="100000"/>
              <a:buFont typeface="Arial" pitchFamily="34" charset="0"/>
              <a:buChar char="−"/>
              <a:defRPr sz="2400">
                <a:solidFill>
                  <a:srgbClr val="4B4B4B"/>
                </a:solidFill>
                <a:latin typeface="+mn-lt"/>
                <a:ea typeface="+mn-ea"/>
              </a:defRPr>
            </a:lvl2pPr>
            <a:lvl3pPr marL="871538" indent="-21431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70AADE"/>
              </a:buClr>
              <a:buFont typeface="Wingdings" charset="2"/>
              <a:buChar char="§"/>
              <a:defRPr sz="2000">
                <a:solidFill>
                  <a:srgbClr val="4B4B4B"/>
                </a:solidFill>
                <a:latin typeface="+mn-lt"/>
                <a:ea typeface="+mn-ea"/>
              </a:defRPr>
            </a:lvl3pPr>
            <a:lvl4pPr marL="1301750" indent="-209550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4pPr>
            <a:lvl5pPr marL="1743075" indent="-22066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5pPr>
            <a:lvl6pPr marL="22002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6pPr>
            <a:lvl7pPr marL="26574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7pPr>
            <a:lvl8pPr marL="31146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8pPr>
            <a:lvl9pPr marL="35718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Times" charset="0"/>
              <a:buNone/>
              <a:defRPr/>
            </a:pPr>
            <a:endParaRPr lang="en-US" dirty="0" smtClean="0">
              <a:latin typeface="Calibri" charset="0"/>
            </a:endParaRPr>
          </a:p>
          <a:p>
            <a:pPr marL="2063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Century Gothic" pitchFamily="34" charset="0"/>
              </a:rPr>
              <a:t>Appeal for sympathy</a:t>
            </a: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—”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I </a:t>
            </a:r>
            <a:r>
              <a:rPr lang="en-US" sz="2800" i="1" dirty="0">
                <a:solidFill>
                  <a:schemeClr val="bg1"/>
                </a:solidFill>
                <a:latin typeface="Century Gothic" pitchFamily="34" charset="0"/>
              </a:rPr>
              <a:t>really need your help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…”</a:t>
            </a:r>
            <a:endParaRPr lang="en-US" sz="2800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0" indent="0">
              <a:buFont typeface="Times" charset="0"/>
              <a:buNone/>
              <a:defRPr/>
            </a:pPr>
            <a:endParaRPr lang="en-US" dirty="0" smtClean="0">
              <a:latin typeface="Calibri" charset="0"/>
            </a:endParaRPr>
          </a:p>
          <a:p>
            <a:pPr marL="0" indent="0">
              <a:buFont typeface="Times" charset="0"/>
              <a:buNone/>
              <a:defRPr/>
            </a:pPr>
            <a:endParaRPr lang="en-US" dirty="0">
              <a:latin typeface="Calibri" charset="0"/>
            </a:endParaRPr>
          </a:p>
          <a:p>
            <a:pPr marL="0" indent="0">
              <a:buFont typeface="Times" charset="0"/>
              <a:buNone/>
              <a:defRPr/>
            </a:pPr>
            <a:endParaRPr lang="en-US" dirty="0" smtClean="0">
              <a:latin typeface="Calibri" charset="0"/>
            </a:endParaRPr>
          </a:p>
          <a:p>
            <a:pPr>
              <a:defRPr/>
            </a:pPr>
            <a:endParaRPr lang="en-US" dirty="0" smtClean="0">
              <a:latin typeface="Calibri" charset="0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2014426" y="1115117"/>
            <a:ext cx="2819400" cy="4650504"/>
          </a:xfrm>
          <a:prstGeom prst="rect">
            <a:avLst/>
          </a:prstGeom>
          <a:solidFill>
            <a:srgbClr val="4A4A4A"/>
          </a:solidFill>
          <a:ln>
            <a:solidFill>
              <a:srgbClr val="FFC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342900" indent="-342900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7499BB"/>
              </a:buClr>
              <a:buSzPct val="120000"/>
              <a:buFont typeface="Times" charset="0"/>
              <a:buChar char="•"/>
              <a:defRPr sz="2800">
                <a:solidFill>
                  <a:srgbClr val="4B4B4B"/>
                </a:solidFill>
                <a:latin typeface="Calibri" pitchFamily="34" charset="0"/>
                <a:ea typeface="+mn-ea"/>
                <a:cs typeface="+mn-cs"/>
              </a:defRPr>
            </a:lvl1pPr>
            <a:lvl2pPr marL="439738" indent="-233363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Pct val="100000"/>
              <a:buFont typeface="Arial" pitchFamily="34" charset="0"/>
              <a:buChar char="−"/>
              <a:defRPr sz="2400">
                <a:solidFill>
                  <a:srgbClr val="4B4B4B"/>
                </a:solidFill>
                <a:latin typeface="+mn-lt"/>
                <a:ea typeface="+mn-ea"/>
              </a:defRPr>
            </a:lvl2pPr>
            <a:lvl3pPr marL="871538" indent="-21431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70AADE"/>
              </a:buClr>
              <a:buFont typeface="Wingdings" charset="2"/>
              <a:buChar char="§"/>
              <a:defRPr sz="2000">
                <a:solidFill>
                  <a:srgbClr val="4B4B4B"/>
                </a:solidFill>
                <a:latin typeface="+mn-lt"/>
                <a:ea typeface="+mn-ea"/>
              </a:defRPr>
            </a:lvl3pPr>
            <a:lvl4pPr marL="1301750" indent="-209550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4pPr>
            <a:lvl5pPr marL="1743075" indent="-22066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5pPr>
            <a:lvl6pPr marL="22002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6pPr>
            <a:lvl7pPr marL="26574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7pPr>
            <a:lvl8pPr marL="31146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8pPr>
            <a:lvl9pPr marL="35718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Times" charset="0"/>
              <a:buNone/>
              <a:defRPr/>
            </a:pPr>
            <a:endParaRPr lang="en-US" dirty="0" smtClean="0">
              <a:solidFill>
                <a:schemeClr val="bg1"/>
              </a:solidFill>
              <a:latin typeface="Calibri" charset="0"/>
            </a:endParaRPr>
          </a:p>
          <a:p>
            <a:pPr marL="2063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Century Gothic" pitchFamily="34" charset="0"/>
              </a:rPr>
              <a:t>Question </a:t>
            </a: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competence—”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you’re </a:t>
            </a:r>
            <a:r>
              <a:rPr lang="en-US" sz="2800" i="1" dirty="0">
                <a:solidFill>
                  <a:schemeClr val="bg1"/>
                </a:solidFill>
                <a:latin typeface="Century Gothic" pitchFamily="34" charset="0"/>
              </a:rPr>
              <a:t>not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ready”</a:t>
            </a:r>
          </a:p>
          <a:p>
            <a:pPr marL="206375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063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Century Gothic" pitchFamily="34" charset="0"/>
              </a:rPr>
              <a:t>Question </a:t>
            </a: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ideas-”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this </a:t>
            </a:r>
            <a:r>
              <a:rPr lang="en-US" sz="2800" i="1" dirty="0">
                <a:solidFill>
                  <a:schemeClr val="bg1"/>
                </a:solidFill>
                <a:latin typeface="Century Gothic" pitchFamily="34" charset="0"/>
              </a:rPr>
              <a:t>will never </a:t>
            </a:r>
            <a:r>
              <a:rPr lang="en-US" sz="2800" i="1" dirty="0" smtClean="0">
                <a:solidFill>
                  <a:schemeClr val="bg1"/>
                </a:solidFill>
                <a:latin typeface="Century Gothic" pitchFamily="34" charset="0"/>
              </a:rPr>
              <a:t>work”</a:t>
            </a:r>
            <a:endParaRPr lang="en-US" sz="2800" dirty="0" smtClean="0">
              <a:solidFill>
                <a:schemeClr val="bg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417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88963" y="896938"/>
            <a:ext cx="9488487" cy="717550"/>
          </a:xfrm>
        </p:spPr>
        <p:txBody>
          <a:bodyPr/>
          <a:lstStyle/>
          <a:p>
            <a:r>
              <a:rPr lang="en-US" dirty="0" smtClean="0">
                <a:latin typeface="Impact" charset="0"/>
              </a:rPr>
              <a:t>Tactics: The shadow negotiation and covert challenges</a:t>
            </a: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55C40B45-967F-474A-9ADF-A509C7032EF2}" type="slidenum">
              <a:rPr lang="en-US" sz="1300" smtClean="0">
                <a:solidFill>
                  <a:srgbClr val="0E365A"/>
                </a:solidFill>
              </a:rPr>
              <a:pPr/>
              <a:t>26</a:t>
            </a:fld>
            <a:endParaRPr lang="en-US" sz="1600" smtClean="0"/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2043888" y="6402831"/>
            <a:ext cx="43148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r>
              <a:rPr lang="en-US" sz="1100" dirty="0"/>
              <a:t>Source: Deborah Kolb, Judith Williams: </a:t>
            </a:r>
            <a:r>
              <a:rPr lang="en-US" sz="1100" b="1" i="1" dirty="0"/>
              <a:t>The Shadow Negotiation</a:t>
            </a:r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1452008" y="7058801"/>
            <a:ext cx="1829347" cy="28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r>
              <a:rPr lang="en-US" sz="1050" dirty="0"/>
              <a:t>©Copyright </a:t>
            </a:r>
            <a:r>
              <a:rPr lang="en-US" sz="1050" dirty="0" err="1"/>
              <a:t>SuiteTrack</a:t>
            </a:r>
            <a:r>
              <a:rPr lang="en-US" sz="1050" dirty="0"/>
              <a:t> LLC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619125" y="4237038"/>
            <a:ext cx="8890000" cy="646331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lIns="0" tIns="0" rIns="0" bIns="0">
            <a:spAutoFit/>
          </a:bodyPr>
          <a:lstStyle>
            <a:lvl1pPr marL="342900" indent="-342900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7499BB"/>
              </a:buClr>
              <a:buSzPct val="120000"/>
              <a:buFont typeface="Times" charset="0"/>
              <a:buChar char="•"/>
              <a:defRPr sz="2800">
                <a:solidFill>
                  <a:srgbClr val="4B4B4B"/>
                </a:solidFill>
                <a:latin typeface="Calibri" pitchFamily="34" charset="0"/>
                <a:ea typeface="+mn-ea"/>
                <a:cs typeface="+mn-cs"/>
              </a:defRPr>
            </a:lvl1pPr>
            <a:lvl2pPr marL="439738" indent="-233363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Pct val="100000"/>
              <a:buFont typeface="Arial" pitchFamily="34" charset="0"/>
              <a:buChar char="−"/>
              <a:defRPr sz="2400">
                <a:solidFill>
                  <a:srgbClr val="4B4B4B"/>
                </a:solidFill>
                <a:latin typeface="+mn-lt"/>
                <a:ea typeface="+mn-ea"/>
              </a:defRPr>
            </a:lvl2pPr>
            <a:lvl3pPr marL="871538" indent="-21431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70AADE"/>
              </a:buClr>
              <a:buFont typeface="Wingdings" charset="2"/>
              <a:buChar char="§"/>
              <a:defRPr sz="2000">
                <a:solidFill>
                  <a:srgbClr val="4B4B4B"/>
                </a:solidFill>
                <a:latin typeface="+mn-lt"/>
                <a:ea typeface="+mn-ea"/>
              </a:defRPr>
            </a:lvl3pPr>
            <a:lvl4pPr marL="1301750" indent="-209550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4pPr>
            <a:lvl5pPr marL="1743075" indent="-22066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5pPr>
            <a:lvl6pPr marL="22002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6pPr>
            <a:lvl7pPr marL="26574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7pPr>
            <a:lvl8pPr marL="31146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8pPr>
            <a:lvl9pPr marL="35718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9pPr>
          </a:lstStyle>
          <a:p>
            <a:pPr marL="465138" lvl="1" indent="0" algn="ctr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  <a:t>Question or correct the challenge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619125" y="3211513"/>
            <a:ext cx="8890000" cy="565150"/>
          </a:xfrm>
          <a:prstGeom prst="rect">
            <a:avLst/>
          </a:prstGeom>
          <a:solidFill>
            <a:srgbClr val="C00000"/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lIns="0" tIns="0" rIns="0" bIns="0">
            <a:spAutoFit/>
          </a:bodyPr>
          <a:lstStyle>
            <a:lvl1pPr marL="342900" indent="-342900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7499BB"/>
              </a:buClr>
              <a:buSzPct val="120000"/>
              <a:buFont typeface="Times" charset="0"/>
              <a:buChar char="•"/>
              <a:defRPr sz="2800">
                <a:solidFill>
                  <a:srgbClr val="4B4B4B"/>
                </a:solidFill>
                <a:latin typeface="Calibri" pitchFamily="34" charset="0"/>
                <a:ea typeface="+mn-ea"/>
                <a:cs typeface="+mn-cs"/>
              </a:defRPr>
            </a:lvl1pPr>
            <a:lvl2pPr marL="439738" indent="-233363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Pct val="100000"/>
              <a:buFont typeface="Arial" pitchFamily="34" charset="0"/>
              <a:buChar char="−"/>
              <a:defRPr sz="2400">
                <a:solidFill>
                  <a:srgbClr val="4B4B4B"/>
                </a:solidFill>
                <a:latin typeface="+mn-lt"/>
                <a:ea typeface="+mn-ea"/>
              </a:defRPr>
            </a:lvl2pPr>
            <a:lvl3pPr marL="871538" indent="-21431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70AADE"/>
              </a:buClr>
              <a:buFont typeface="Wingdings" charset="2"/>
              <a:buChar char="§"/>
              <a:defRPr sz="2000">
                <a:solidFill>
                  <a:srgbClr val="4B4B4B"/>
                </a:solidFill>
                <a:latin typeface="+mn-lt"/>
                <a:ea typeface="+mn-ea"/>
              </a:defRPr>
            </a:lvl3pPr>
            <a:lvl4pPr marL="1301750" indent="-209550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4pPr>
            <a:lvl5pPr marL="1743075" indent="-22066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5pPr>
            <a:lvl6pPr marL="22002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6pPr>
            <a:lvl7pPr marL="26574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7pPr>
            <a:lvl8pPr marL="31146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8pPr>
            <a:lvl9pPr marL="35718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9pPr>
          </a:lstStyle>
          <a:p>
            <a:pPr marL="465138" lvl="1" indent="0" algn="ctr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chemeClr val="accent3"/>
                </a:solidFill>
                <a:latin typeface="Century Gothic" pitchFamily="34" charset="0"/>
              </a:rPr>
              <a:t>Name the challenge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619125" y="2312988"/>
            <a:ext cx="8890000" cy="56515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lIns="0" tIns="0" rIns="0" bIns="0">
            <a:spAutoFit/>
          </a:bodyPr>
          <a:lstStyle>
            <a:lvl1pPr marL="342900" indent="-342900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7499BB"/>
              </a:buClr>
              <a:buSzPct val="120000"/>
              <a:buFont typeface="Times" charset="0"/>
              <a:buChar char="•"/>
              <a:defRPr sz="2800">
                <a:solidFill>
                  <a:srgbClr val="4B4B4B"/>
                </a:solidFill>
                <a:latin typeface="Calibri" pitchFamily="34" charset="0"/>
                <a:ea typeface="+mn-ea"/>
                <a:cs typeface="+mn-cs"/>
              </a:defRPr>
            </a:lvl1pPr>
            <a:lvl2pPr marL="439738" indent="-233363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Pct val="100000"/>
              <a:buFont typeface="Arial" pitchFamily="34" charset="0"/>
              <a:buChar char="−"/>
              <a:defRPr sz="2400">
                <a:solidFill>
                  <a:srgbClr val="4B4B4B"/>
                </a:solidFill>
                <a:latin typeface="+mn-lt"/>
                <a:ea typeface="+mn-ea"/>
              </a:defRPr>
            </a:lvl2pPr>
            <a:lvl3pPr marL="871538" indent="-21431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70AADE"/>
              </a:buClr>
              <a:buFont typeface="Wingdings" charset="2"/>
              <a:buChar char="§"/>
              <a:defRPr sz="2000">
                <a:solidFill>
                  <a:srgbClr val="4B4B4B"/>
                </a:solidFill>
                <a:latin typeface="+mn-lt"/>
                <a:ea typeface="+mn-ea"/>
              </a:defRPr>
            </a:lvl3pPr>
            <a:lvl4pPr marL="1301750" indent="-209550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4pPr>
            <a:lvl5pPr marL="1743075" indent="-22066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5pPr>
            <a:lvl6pPr marL="22002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6pPr>
            <a:lvl7pPr marL="26574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7pPr>
            <a:lvl8pPr marL="31146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8pPr>
            <a:lvl9pPr marL="35718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9pPr>
          </a:lstStyle>
          <a:p>
            <a:pPr marL="465138" lvl="1" indent="0" algn="ctr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chemeClr val="accent3"/>
                </a:solidFill>
                <a:latin typeface="Century Gothic" pitchFamily="34" charset="0"/>
              </a:rPr>
              <a:t>Interrupt the challenge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628650" y="5235575"/>
            <a:ext cx="8890000" cy="563563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lIns="0" tIns="0" rIns="0" bIns="0">
            <a:spAutoFit/>
          </a:bodyPr>
          <a:lstStyle>
            <a:lvl1pPr marL="342900" indent="-342900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7499BB"/>
              </a:buClr>
              <a:buSzPct val="120000"/>
              <a:buFont typeface="Times" charset="0"/>
              <a:buChar char="•"/>
              <a:defRPr sz="2800">
                <a:solidFill>
                  <a:srgbClr val="4B4B4B"/>
                </a:solidFill>
                <a:latin typeface="Calibri" pitchFamily="34" charset="0"/>
                <a:ea typeface="+mn-ea"/>
                <a:cs typeface="+mn-cs"/>
              </a:defRPr>
            </a:lvl1pPr>
            <a:lvl2pPr marL="439738" indent="-233363" algn="l" defTabSz="1042988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Pct val="100000"/>
              <a:buFont typeface="Arial" pitchFamily="34" charset="0"/>
              <a:buChar char="−"/>
              <a:defRPr sz="2400">
                <a:solidFill>
                  <a:srgbClr val="4B4B4B"/>
                </a:solidFill>
                <a:latin typeface="+mn-lt"/>
                <a:ea typeface="+mn-ea"/>
              </a:defRPr>
            </a:lvl2pPr>
            <a:lvl3pPr marL="871538" indent="-21431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70AADE"/>
              </a:buClr>
              <a:buFont typeface="Wingdings" charset="2"/>
              <a:buChar char="§"/>
              <a:defRPr sz="2000">
                <a:solidFill>
                  <a:srgbClr val="4B4B4B"/>
                </a:solidFill>
                <a:latin typeface="+mn-lt"/>
                <a:ea typeface="+mn-ea"/>
              </a:defRPr>
            </a:lvl3pPr>
            <a:lvl4pPr marL="1301750" indent="-209550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4pPr>
            <a:lvl5pPr marL="1743075" indent="-220663" algn="l" defTabSz="1042988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5pPr>
            <a:lvl6pPr marL="22002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6pPr>
            <a:lvl7pPr marL="26574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7pPr>
            <a:lvl8pPr marL="31146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8pPr>
            <a:lvl9pPr marL="3571875" indent="-220663" algn="l" defTabSz="1042988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1500">
                <a:solidFill>
                  <a:srgbClr val="4B4B4B"/>
                </a:solidFill>
                <a:latin typeface="+mn-lt"/>
                <a:ea typeface="+mn-ea"/>
              </a:defRPr>
            </a:lvl9pPr>
          </a:lstStyle>
          <a:p>
            <a:pPr marL="465138" lvl="1" indent="0" algn="ctr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chemeClr val="accent3"/>
                </a:solidFill>
                <a:latin typeface="Century Gothic" pitchFamily="34" charset="0"/>
              </a:rPr>
              <a:t>Divert the personal challenge</a:t>
            </a:r>
          </a:p>
        </p:txBody>
      </p:sp>
    </p:spTree>
    <p:extLst>
      <p:ext uri="{BB962C8B-B14F-4D97-AF65-F5344CB8AC3E}">
        <p14:creationId xmlns:p14="http://schemas.microsoft.com/office/powerpoint/2010/main" val="34483541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88963" y="181352"/>
            <a:ext cx="8985250" cy="603250"/>
          </a:xfrm>
        </p:spPr>
        <p:txBody>
          <a:bodyPr/>
          <a:lstStyle/>
          <a:p>
            <a:r>
              <a:rPr lang="en-US" dirty="0" smtClean="0">
                <a:latin typeface="Impact" charset="0"/>
              </a:rPr>
              <a:t>What makes a good negotiator?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D95B1C14-08DF-4F94-B816-8E31C5221750}" type="slidenum">
              <a:rPr lang="en-US" sz="1300" smtClean="0">
                <a:solidFill>
                  <a:srgbClr val="0E365A"/>
                </a:solidFill>
              </a:rPr>
              <a:pPr/>
              <a:t>27</a:t>
            </a:fld>
            <a:endParaRPr lang="en-US" sz="1600" smtClean="0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487363" y="811589"/>
            <a:ext cx="9102725" cy="652463"/>
            <a:chOff x="487746" y="1376854"/>
            <a:chExt cx="9101959" cy="651643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gray">
            <a:xfrm>
              <a:off x="740137" y="1384782"/>
              <a:ext cx="8849568" cy="643715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 defTabSz="1017588">
                <a:lnSpc>
                  <a:spcPct val="100000"/>
                </a:lnSpc>
                <a:buClr>
                  <a:srgbClr val="7499BB"/>
                </a:buClr>
                <a:defRPr/>
              </a:pPr>
              <a:r>
                <a:rPr lang="en-US" sz="2000" dirty="0" smtClean="0">
                  <a:solidFill>
                    <a:schemeClr val="bg1"/>
                  </a:solidFill>
                  <a:latin typeface="Century Gothic" pitchFamily="34" charset="0"/>
                </a:rPr>
                <a:t>Preparation and planning</a:t>
              </a:r>
              <a:endParaRPr lang="en-US" sz="20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20507" name="Oval 6"/>
            <p:cNvSpPr>
              <a:spLocks noChangeArrowheads="1"/>
            </p:cNvSpPr>
            <p:nvPr/>
          </p:nvSpPr>
          <p:spPr bwMode="auto">
            <a:xfrm>
              <a:off x="487746" y="137685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7363" y="1487864"/>
            <a:ext cx="9102725" cy="657225"/>
            <a:chOff x="487746" y="2052114"/>
            <a:chExt cx="9101959" cy="657649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gray">
            <a:xfrm>
              <a:off x="740137" y="2066411"/>
              <a:ext cx="8849568" cy="64335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lnSpc>
                  <a:spcPct val="100000"/>
                </a:lnSpc>
                <a:buClr>
                  <a:schemeClr val="accent6">
                    <a:lumMod val="75000"/>
                  </a:schemeClr>
                </a:buClr>
                <a:defRPr/>
              </a:pPr>
              <a:r>
                <a:rPr lang="en-US" sz="2000" dirty="0" smtClean="0">
                  <a:solidFill>
                    <a:schemeClr val="tx2"/>
                  </a:solidFill>
                  <a:latin typeface="Century Gothic" pitchFamily="34" charset="0"/>
                </a:rPr>
                <a:t>Knowledge of the subject being negotiated</a:t>
              </a:r>
              <a:endParaRPr lang="en-US" sz="2000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20505" name="Oval 7"/>
            <p:cNvSpPr>
              <a:spLocks noChangeArrowheads="1"/>
            </p:cNvSpPr>
            <p:nvPr/>
          </p:nvSpPr>
          <p:spPr bwMode="auto">
            <a:xfrm>
              <a:off x="487746" y="205211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87363" y="2162552"/>
            <a:ext cx="9102725" cy="663575"/>
            <a:chOff x="487746" y="2727374"/>
            <a:chExt cx="9101959" cy="663655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gray">
            <a:xfrm>
              <a:off x="740137" y="2748013"/>
              <a:ext cx="8849568" cy="64301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 lvl="0"/>
              <a:r>
                <a:rPr lang="en-US" sz="2000" dirty="0">
                  <a:solidFill>
                    <a:schemeClr val="bg1"/>
                  </a:solidFill>
                  <a:latin typeface="Century Gothic" pitchFamily="34" charset="0"/>
                </a:rPr>
                <a:t>The ability to think rapidly and clearly under pressure and uncertainty </a:t>
              </a:r>
            </a:p>
          </p:txBody>
        </p:sp>
        <p:sp>
          <p:nvSpPr>
            <p:cNvPr id="20503" name="Oval 8"/>
            <p:cNvSpPr>
              <a:spLocks noChangeArrowheads="1"/>
            </p:cNvSpPr>
            <p:nvPr/>
          </p:nvSpPr>
          <p:spPr bwMode="auto">
            <a:xfrm>
              <a:off x="487746" y="272737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487363" y="2803902"/>
            <a:ext cx="9102725" cy="668337"/>
            <a:chOff x="487746" y="3402634"/>
            <a:chExt cx="9101959" cy="669661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gray">
            <a:xfrm>
              <a:off x="740137" y="3429674"/>
              <a:ext cx="8849568" cy="6426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 lvl="0"/>
              <a:r>
                <a:rPr lang="en-US" sz="2000" dirty="0">
                  <a:solidFill>
                    <a:schemeClr val="tx2"/>
                  </a:solidFill>
                  <a:latin typeface="Century Gothic" pitchFamily="34" charset="0"/>
                </a:rPr>
                <a:t>Listening skills </a:t>
              </a:r>
            </a:p>
          </p:txBody>
        </p:sp>
        <p:sp>
          <p:nvSpPr>
            <p:cNvPr id="20501" name="Oval 9"/>
            <p:cNvSpPr>
              <a:spLocks noChangeArrowheads="1"/>
            </p:cNvSpPr>
            <p:nvPr/>
          </p:nvSpPr>
          <p:spPr bwMode="auto">
            <a:xfrm>
              <a:off x="487746" y="340263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7363" y="3478589"/>
            <a:ext cx="9102725" cy="676275"/>
            <a:chOff x="487746" y="4077894"/>
            <a:chExt cx="9101959" cy="675667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gray">
            <a:xfrm>
              <a:off x="740137" y="4111202"/>
              <a:ext cx="8849568" cy="642359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 lvl="0"/>
              <a:r>
                <a:rPr lang="en-US" sz="2000" dirty="0">
                  <a:solidFill>
                    <a:schemeClr val="bg1"/>
                  </a:solidFill>
                  <a:latin typeface="Century Gothic" pitchFamily="34" charset="0"/>
                </a:rPr>
                <a:t>The ability to persuade others </a:t>
              </a:r>
            </a:p>
          </p:txBody>
        </p:sp>
        <p:sp>
          <p:nvSpPr>
            <p:cNvPr id="20499" name="Oval 10"/>
            <p:cNvSpPr>
              <a:spLocks noChangeArrowheads="1"/>
            </p:cNvSpPr>
            <p:nvPr/>
          </p:nvSpPr>
          <p:spPr bwMode="auto">
            <a:xfrm>
              <a:off x="487746" y="407789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5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487363" y="4153277"/>
            <a:ext cx="9102725" cy="682625"/>
            <a:chOff x="487746" y="4753154"/>
            <a:chExt cx="9101959" cy="681673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gray">
            <a:xfrm>
              <a:off x="740137" y="4791201"/>
              <a:ext cx="8849568" cy="64362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defRPr/>
              </a:pPr>
              <a:r>
                <a:rPr lang="en-US" sz="2000" dirty="0" smtClean="0">
                  <a:solidFill>
                    <a:schemeClr val="tx2"/>
                  </a:solidFill>
                  <a:latin typeface="Century Gothic" pitchFamily="34" charset="0"/>
                </a:rPr>
                <a:t>Patience</a:t>
              </a:r>
              <a:endParaRPr lang="en-US" sz="2000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20497" name="Oval 11"/>
            <p:cNvSpPr>
              <a:spLocks noChangeArrowheads="1"/>
            </p:cNvSpPr>
            <p:nvPr/>
          </p:nvSpPr>
          <p:spPr bwMode="auto">
            <a:xfrm>
              <a:off x="487746" y="475315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</a:rPr>
                <a:t>6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87363" y="4829552"/>
            <a:ext cx="9102725" cy="687387"/>
            <a:chOff x="487746" y="5428414"/>
            <a:chExt cx="9101959" cy="687679"/>
          </a:xfrm>
          <a:solidFill>
            <a:schemeClr val="tx2"/>
          </a:solidFill>
        </p:grpSpPr>
        <p:sp>
          <p:nvSpPr>
            <p:cNvPr id="20" name="Rectangle 8"/>
            <p:cNvSpPr>
              <a:spLocks noChangeArrowheads="1"/>
            </p:cNvSpPr>
            <p:nvPr/>
          </p:nvSpPr>
          <p:spPr bwMode="gray">
            <a:xfrm>
              <a:off x="740137" y="5472883"/>
              <a:ext cx="8849568" cy="643210"/>
            </a:xfrm>
            <a:prstGeom prst="rect">
              <a:avLst/>
            </a:prstGeom>
            <a:grpFill/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defRPr/>
              </a:pPr>
              <a:r>
                <a:rPr lang="en-US" sz="2000" dirty="0" smtClean="0">
                  <a:solidFill>
                    <a:schemeClr val="accent3"/>
                  </a:solidFill>
                  <a:latin typeface="Century Gothic" pitchFamily="34" charset="0"/>
                </a:rPr>
                <a:t>Decisiveness</a:t>
              </a:r>
              <a:endParaRPr lang="en-US" sz="2000" dirty="0">
                <a:solidFill>
                  <a:schemeClr val="accent3"/>
                </a:solidFill>
                <a:latin typeface="Century Gothic" pitchFamily="34" charset="0"/>
              </a:endParaRPr>
            </a:p>
          </p:txBody>
        </p:sp>
        <p:sp>
          <p:nvSpPr>
            <p:cNvPr id="20495" name="Oval 12"/>
            <p:cNvSpPr>
              <a:spLocks noChangeArrowheads="1"/>
            </p:cNvSpPr>
            <p:nvPr/>
          </p:nvSpPr>
          <p:spPr bwMode="auto">
            <a:xfrm>
              <a:off x="487746" y="5428414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</a:rPr>
                <a:t>7</a:t>
              </a: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87363" y="5504239"/>
            <a:ext cx="9102725" cy="693738"/>
            <a:chOff x="487746" y="6103673"/>
            <a:chExt cx="9101959" cy="693686"/>
          </a:xfrm>
        </p:grpSpPr>
        <p:sp>
          <p:nvSpPr>
            <p:cNvPr id="19" name="Rectangle 8"/>
            <p:cNvSpPr>
              <a:spLocks noChangeArrowheads="1"/>
            </p:cNvSpPr>
            <p:nvPr/>
          </p:nvSpPr>
          <p:spPr bwMode="gray">
            <a:xfrm>
              <a:off x="740137" y="6154469"/>
              <a:ext cx="8849568" cy="64289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rgbClr val="F8F8F8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274320" tIns="49067" rIns="98133" bIns="49067" anchor="ctr"/>
            <a:lstStyle/>
            <a:p>
              <a:pPr>
                <a:lnSpc>
                  <a:spcPct val="100000"/>
                </a:lnSpc>
                <a:buClr>
                  <a:schemeClr val="accent6">
                    <a:lumMod val="75000"/>
                  </a:schemeClr>
                </a:buClr>
                <a:defRPr/>
              </a:pPr>
              <a:r>
                <a:rPr lang="en-US" sz="2000" dirty="0" smtClean="0">
                  <a:solidFill>
                    <a:schemeClr val="tx2"/>
                  </a:solidFill>
                  <a:latin typeface="Century Gothic" pitchFamily="34" charset="0"/>
                </a:rPr>
                <a:t>Judgment and general intelligence</a:t>
              </a:r>
              <a:endParaRPr lang="en-US" sz="2000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487746" y="6103673"/>
              <a:ext cx="399393" cy="39939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93480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963" y="854765"/>
            <a:ext cx="8972480" cy="607323"/>
          </a:xfrm>
        </p:spPr>
        <p:txBody>
          <a:bodyPr/>
          <a:lstStyle/>
          <a:p>
            <a:r>
              <a:rPr lang="en-US" dirty="0" smtClean="0"/>
              <a:t>Tactics: Tips for Successful Negotiating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603" y="1786352"/>
            <a:ext cx="8890000" cy="4222694"/>
          </a:xfrm>
        </p:spPr>
        <p:txBody>
          <a:bodyPr/>
          <a:lstStyle/>
          <a:p>
            <a:r>
              <a:rPr lang="en-US" dirty="0"/>
              <a:t>Take control of the gender stereotypes </a:t>
            </a:r>
            <a:endParaRPr lang="en-US" dirty="0" smtClean="0"/>
          </a:p>
          <a:p>
            <a:r>
              <a:rPr lang="en-US" dirty="0" smtClean="0"/>
              <a:t>Don't </a:t>
            </a:r>
            <a:r>
              <a:rPr lang="en-US" dirty="0"/>
              <a:t>take negotiations personally</a:t>
            </a:r>
            <a:r>
              <a:rPr lang="en-US" dirty="0" smtClean="0"/>
              <a:t>.</a:t>
            </a:r>
          </a:p>
          <a:p>
            <a:r>
              <a:rPr lang="en-US" dirty="0"/>
              <a:t>Do your </a:t>
            </a:r>
            <a:r>
              <a:rPr lang="en-US" dirty="0" smtClean="0"/>
              <a:t>homework/ ask </a:t>
            </a:r>
            <a:r>
              <a:rPr lang="en-US" dirty="0"/>
              <a:t>for what you want. </a:t>
            </a:r>
            <a:endParaRPr lang="en-US" dirty="0" smtClean="0"/>
          </a:p>
          <a:p>
            <a:r>
              <a:rPr lang="en-US" dirty="0" smtClean="0"/>
              <a:t>Practice </a:t>
            </a:r>
            <a:r>
              <a:rPr lang="en-US" dirty="0"/>
              <a:t>what you want to say in the mirror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Recognize opportunities to negotiate</a:t>
            </a:r>
          </a:p>
          <a:p>
            <a:r>
              <a:rPr lang="en-US" dirty="0" smtClean="0"/>
              <a:t>Learn to love the game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606F3-F26D-40F2-A638-4A3409E6C274}" type="slidenum">
              <a:rPr lang="en-US" smtClean="0"/>
              <a:pPr>
                <a:defRPr/>
              </a:pPr>
              <a:t>28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1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38125" y="1125538"/>
            <a:ext cx="9601200" cy="11271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Put it to Work (30 minutes)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855663" y="2757488"/>
            <a:ext cx="8366125" cy="5873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4878" tIns="47439" rIns="94878" bIns="47439" anchor="ctr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THE 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GUARANTEED </a:t>
            </a: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BONUS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2396A-CC94-4E7F-B363-508EBBAA91B8}" type="slidenum">
              <a:rPr lang="en-US" smtClean="0"/>
              <a:pPr>
                <a:defRPr/>
              </a:pPr>
              <a:t>29</a:t>
            </a:fld>
            <a:endParaRPr lang="en-US" sz="16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2061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want to be good negotiators?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092" y="2238930"/>
            <a:ext cx="8890000" cy="2154436"/>
          </a:xfrm>
        </p:spPr>
        <p:txBody>
          <a:bodyPr/>
          <a:lstStyle/>
          <a:p>
            <a:r>
              <a:rPr lang="en-US" dirty="0" smtClean="0"/>
              <a:t>Resources </a:t>
            </a:r>
          </a:p>
          <a:p>
            <a:r>
              <a:rPr lang="en-US" dirty="0" smtClean="0"/>
              <a:t>Peace of mind</a:t>
            </a:r>
          </a:p>
          <a:p>
            <a:r>
              <a:rPr lang="en-US" dirty="0" smtClean="0"/>
              <a:t>Reputation</a:t>
            </a:r>
          </a:p>
          <a:p>
            <a:r>
              <a:rPr lang="en-US" dirty="0" smtClean="0"/>
              <a:t>Build long-term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606F3-F26D-40F2-A638-4A3409E6C274}" type="slidenum">
              <a:rPr lang="en-US" smtClean="0"/>
              <a:pPr>
                <a:defRPr/>
              </a:pPr>
              <a:t>3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13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38125" y="593910"/>
            <a:ext cx="9601200" cy="11271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Put it to Work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855663" y="2266876"/>
            <a:ext cx="8366125" cy="1079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4878" tIns="47439" rIns="94878" bIns="47439" anchor="ctr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On a scale of 1-10, rate yourself on how often you will negotiate in the future</a:t>
            </a: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615950" y="3975064"/>
            <a:ext cx="884555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78" tIns="47439" rIns="94878" bIns="47439">
            <a:spAutoFit/>
          </a:bodyPr>
          <a:lstStyle/>
          <a:p>
            <a:pPr>
              <a:defRPr/>
            </a:pPr>
            <a:r>
              <a:rPr lang="en-US" sz="2800" b="1" dirty="0">
                <a:latin typeface="Century Gothic" pitchFamily="34" charset="0"/>
              </a:rPr>
              <a:t>1</a:t>
            </a:r>
            <a:r>
              <a:rPr lang="en-US" sz="2800" dirty="0">
                <a:latin typeface="Century Gothic" pitchFamily="34" charset="0"/>
              </a:rPr>
              <a:t> =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I will never negotiate</a:t>
            </a:r>
          </a:p>
          <a:p>
            <a:pPr>
              <a:defRPr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10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=I will negotiate for everything</a:t>
            </a:r>
          </a:p>
          <a:p>
            <a:pPr>
              <a:defRPr/>
            </a:pPr>
            <a:endParaRPr lang="en-US" sz="2800" i="1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Did this number shift in the past two hours?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2396A-CC94-4E7F-B363-508EBBAA91B8}" type="slidenum">
              <a:rPr lang="en-US" smtClean="0"/>
              <a:pPr>
                <a:defRPr/>
              </a:pPr>
              <a:t>30</a:t>
            </a:fld>
            <a:endParaRPr lang="en-US" sz="16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51564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847725" y="2497138"/>
            <a:ext cx="8564563" cy="565150"/>
          </a:xfrm>
        </p:spPr>
        <p:txBody>
          <a:bodyPr/>
          <a:lstStyle/>
          <a:p>
            <a:pPr algn="ctr"/>
            <a:r>
              <a:rPr lang="en-US" smtClean="0">
                <a:latin typeface="Impact" charset="0"/>
              </a:rPr>
              <a:t>Life is not a meritocracy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CC53C972-DF37-4815-BFA5-92D2009C2DE2}" type="slidenum">
              <a:rPr lang="en-US" sz="1300" smtClean="0">
                <a:solidFill>
                  <a:srgbClr val="0E365A"/>
                </a:solidFill>
              </a:rPr>
              <a:pPr/>
              <a:t>4</a:t>
            </a:fld>
            <a:endParaRPr lang="en-US" sz="1600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377581" y="7069433"/>
            <a:ext cx="19050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r>
              <a:rPr lang="en-US" sz="1100" dirty="0"/>
              <a:t>©Copyright </a:t>
            </a:r>
            <a:r>
              <a:rPr lang="en-US" sz="1100" dirty="0" err="1"/>
              <a:t>SuiteTrack</a:t>
            </a:r>
            <a:r>
              <a:rPr lang="en-US" sz="1100" dirty="0"/>
              <a:t> LLC</a:t>
            </a:r>
          </a:p>
        </p:txBody>
      </p:sp>
    </p:spTree>
    <p:extLst>
      <p:ext uri="{BB962C8B-B14F-4D97-AF65-F5344CB8AC3E}">
        <p14:creationId xmlns:p14="http://schemas.microsoft.com/office/powerpoint/2010/main" val="1524964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38125" y="1125538"/>
            <a:ext cx="9601200" cy="11271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Put it to Work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855663" y="2511425"/>
            <a:ext cx="8366125" cy="1079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4878" tIns="47439" rIns="94878" bIns="47439" anchor="ctr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On a scale of 1-10, rate yourself on how often you 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negotiate for yourself</a:t>
            </a:r>
            <a:endParaRPr lang="en-US" sz="3200" i="1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615950" y="4325938"/>
            <a:ext cx="88455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78" tIns="47439" rIns="94878" bIns="47439">
            <a:spAutoFit/>
          </a:bodyPr>
          <a:lstStyle/>
          <a:p>
            <a:pPr>
              <a:defRPr/>
            </a:pPr>
            <a:r>
              <a:rPr lang="en-US" sz="2800" b="1" dirty="0">
                <a:latin typeface="Century Gothic" pitchFamily="34" charset="0"/>
              </a:rPr>
              <a:t>1</a:t>
            </a:r>
            <a:r>
              <a:rPr lang="en-US" sz="2800" dirty="0">
                <a:latin typeface="Century Gothic" pitchFamily="34" charset="0"/>
              </a:rPr>
              <a:t> =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I never negotiate</a:t>
            </a:r>
          </a:p>
          <a:p>
            <a:pPr>
              <a:defRPr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10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=I negotiate for everything</a:t>
            </a:r>
            <a:endParaRPr lang="en-US" sz="2800" i="1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2396A-CC94-4E7F-B363-508EBBAA91B8}" type="slidenum">
              <a:rPr lang="en-US" smtClean="0"/>
              <a:pPr>
                <a:defRPr/>
              </a:pPr>
              <a:t>5</a:t>
            </a:fld>
            <a:endParaRPr lang="en-US" sz="16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7025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8788" y="1520973"/>
            <a:ext cx="9136063" cy="3452813"/>
          </a:xfrm>
          <a:prstGeom prst="rect">
            <a:avLst/>
          </a:pr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How many of you negotiated for a car or a house last week?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2396A-CC94-4E7F-B363-508EBBAA91B8}" type="slidenum">
              <a:rPr lang="en-US" smtClean="0"/>
              <a:pPr>
                <a:defRPr/>
              </a:pPr>
              <a:t>6</a:t>
            </a:fld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8788" y="4033800"/>
            <a:ext cx="9136063" cy="3452813"/>
          </a:xfrm>
          <a:prstGeom prst="rect">
            <a:avLst/>
          </a:pr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How many of you negotiated for something small?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2543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963" y="688710"/>
            <a:ext cx="7304087" cy="603250"/>
          </a:xfrm>
        </p:spPr>
        <p:txBody>
          <a:bodyPr/>
          <a:lstStyle/>
          <a:p>
            <a:r>
              <a:rPr lang="en-US" dirty="0" smtClean="0"/>
              <a:t>What is negotiation?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2396A-CC94-4E7F-B363-508EBBAA91B8}" type="slidenum">
              <a:rPr lang="en-US" smtClean="0"/>
              <a:pPr>
                <a:defRPr/>
              </a:pPr>
              <a:t>7</a:t>
            </a:fld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" name="Up Arrow 3"/>
          <p:cNvSpPr/>
          <p:nvPr/>
        </p:nvSpPr>
        <p:spPr bwMode="auto">
          <a:xfrm>
            <a:off x="3074865" y="1868557"/>
            <a:ext cx="2683566" cy="4790661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1206708" y="5697609"/>
            <a:ext cx="1635384" cy="37907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ea typeface="ヒラギノ角ゴ Pro W3" pitchFamily="1" charset="-128"/>
              </a:rPr>
              <a:t>Easy </a:t>
            </a:r>
            <a:r>
              <a:rPr lang="en-US" sz="1600" dirty="0">
                <a:ea typeface="ヒラギノ角ゴ Pro W3" pitchFamily="1" charset="-128"/>
              </a:rPr>
              <a:t>negotiating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203503" y="2547252"/>
            <a:ext cx="1641796" cy="4124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5">
                    <a:lumMod val="25000"/>
                  </a:schemeClr>
                </a:solidFill>
                <a:ea typeface="ヒラギノ角ゴ Pro W3" pitchFamily="1" charset="-128"/>
              </a:rPr>
              <a:t>Hard bargaining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393066" y="5619255"/>
            <a:ext cx="0" cy="539129"/>
          </a:xfrm>
          <a:prstGeom prst="straightConnector1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399541" y="4601816"/>
            <a:ext cx="0" cy="536713"/>
          </a:xfrm>
          <a:prstGeom prst="straightConnector1">
            <a:avLst/>
          </a:prstGeom>
          <a:solidFill>
            <a:srgbClr val="CC3300"/>
          </a:solidFill>
          <a:ln w="28575" cap="flat" cmpd="sng" algn="ctr">
            <a:solidFill>
              <a:srgbClr val="CC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4416648" y="3574361"/>
            <a:ext cx="0" cy="496957"/>
          </a:xfrm>
          <a:prstGeom prst="straightConnector1">
            <a:avLst/>
          </a:prstGeom>
          <a:solidFill>
            <a:srgbClr val="CC3300"/>
          </a:solidFill>
          <a:ln w="38100" cap="flat" cmpd="sng" algn="ctr">
            <a:solidFill>
              <a:srgbClr val="CC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416648" y="2635603"/>
            <a:ext cx="0" cy="576469"/>
          </a:xfrm>
          <a:prstGeom prst="straightConnector1">
            <a:avLst/>
          </a:prstGeom>
          <a:solidFill>
            <a:srgbClr val="CC3300"/>
          </a:solidFill>
          <a:ln w="76200" cap="flat" cmpd="sng" algn="ctr">
            <a:solidFill>
              <a:srgbClr val="CC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5777646" y="5380989"/>
            <a:ext cx="24851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000" b="1" dirty="0" smtClean="0"/>
              <a:t>Informal</a:t>
            </a:r>
            <a:endParaRPr lang="en-US" sz="2000" b="1" dirty="0"/>
          </a:p>
          <a:p>
            <a:pPr algn="ctr">
              <a:lnSpc>
                <a:spcPct val="100000"/>
              </a:lnSpc>
            </a:pPr>
            <a:r>
              <a:rPr lang="en-US" sz="2000" b="1" dirty="0" smtClean="0"/>
              <a:t>Exchanges</a:t>
            </a:r>
          </a:p>
          <a:p>
            <a:pPr algn="ctr">
              <a:lnSpc>
                <a:spcPct val="100000"/>
              </a:lnSpc>
            </a:pPr>
            <a:r>
              <a:rPr lang="en-US" sz="2000" b="1" dirty="0" smtClean="0"/>
              <a:t>(little n)</a:t>
            </a:r>
            <a:endParaRPr lang="en-US" sz="2000" b="1" dirty="0"/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5800963" y="1908176"/>
            <a:ext cx="25661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000" b="1" dirty="0"/>
              <a:t>Visible,</a:t>
            </a:r>
          </a:p>
          <a:p>
            <a:pPr algn="ctr">
              <a:lnSpc>
                <a:spcPct val="100000"/>
              </a:lnSpc>
            </a:pPr>
            <a:r>
              <a:rPr lang="en-US" sz="2000" b="1" dirty="0"/>
              <a:t>H</a:t>
            </a:r>
            <a:r>
              <a:rPr lang="en-US" sz="2000" b="1" dirty="0" smtClean="0"/>
              <a:t>igh-stakes</a:t>
            </a:r>
            <a:endParaRPr lang="en-US" sz="2000" b="1" dirty="0"/>
          </a:p>
          <a:p>
            <a:pPr algn="ctr">
              <a:lnSpc>
                <a:spcPct val="100000"/>
              </a:lnSpc>
            </a:pPr>
            <a:r>
              <a:rPr lang="en-US" sz="2000" b="1" dirty="0" smtClean="0"/>
              <a:t>Negotiations</a:t>
            </a:r>
          </a:p>
          <a:p>
            <a:pPr algn="ctr">
              <a:lnSpc>
                <a:spcPct val="100000"/>
              </a:lnSpc>
            </a:pPr>
            <a:r>
              <a:rPr lang="en-US" sz="2000" b="1" dirty="0" smtClean="0"/>
              <a:t>(Big N)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30730" y="6830359"/>
            <a:ext cx="4594528" cy="412742"/>
          </a:xfrm>
          <a:prstGeom prst="rect">
            <a:avLst/>
          </a:prstGeom>
          <a:noFill/>
          <a:ln w="57150">
            <a:solidFill>
              <a:schemeClr val="accent5">
                <a:lumMod val="25000"/>
              </a:schemeClr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Century Gothic" pitchFamily="34" charset="0"/>
              </a:rPr>
              <a:t>Most research is about “N” negotiations</a:t>
            </a:r>
            <a:endParaRPr lang="en-US" sz="1800" b="1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483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6" grpId="0"/>
      <p:bldP spid="17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4025" y="3317875"/>
            <a:ext cx="4481513" cy="3452813"/>
          </a:xfrm>
          <a:prstGeom prst="rect">
            <a:avLst/>
          </a:prstGeom>
          <a:solidFill>
            <a:srgbClr val="CC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2800" b="1">
                <a:solidFill>
                  <a:srgbClr val="FFFFFF"/>
                </a:solidFill>
              </a:rPr>
              <a:t>Answer the following 2 questions:</a:t>
            </a:r>
          </a:p>
          <a:p>
            <a:pPr algn="ctr"/>
            <a:endParaRPr lang="en-US" altLang="en-US" sz="2800" b="1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21275" y="3317875"/>
            <a:ext cx="4481513" cy="3452813"/>
          </a:xfrm>
          <a:prstGeom prst="rect">
            <a:avLst/>
          </a:pr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en-US" sz="2800" b="1">
                <a:solidFill>
                  <a:srgbClr val="FFFFFF"/>
                </a:solidFill>
              </a:rPr>
              <a:t>What is negotiable? (Give 10 examples)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800" b="1">
                <a:solidFill>
                  <a:srgbClr val="FFFFFF"/>
                </a:solidFill>
              </a:rPr>
              <a:t>What is not negotiable? (Give 1 example)</a:t>
            </a:r>
          </a:p>
        </p:txBody>
      </p:sp>
      <p:sp>
        <p:nvSpPr>
          <p:cNvPr id="32770" name="Title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38125" y="1125538"/>
            <a:ext cx="9601200" cy="11271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 Put it to Work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466725" y="2536825"/>
            <a:ext cx="9144000" cy="523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78" tIns="47439" rIns="94878" bIns="47439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en-US" altLang="en-US" sz="2400" b="1" i="1" smtClean="0">
                <a:latin typeface="Century Gothic" pitchFamily="34" charset="0"/>
              </a:rPr>
              <a:t>At your table</a:t>
            </a:r>
            <a:endParaRPr lang="en-US" altLang="en-US" sz="2000" b="1" i="1" dirty="0"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5159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441325" y="1827213"/>
            <a:ext cx="3751263" cy="48164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4079875" y="1962150"/>
            <a:ext cx="838200" cy="114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4060825" y="5164138"/>
            <a:ext cx="838200" cy="114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4060825" y="3441700"/>
            <a:ext cx="838200" cy="114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63588" y="2908300"/>
            <a:ext cx="3257550" cy="265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3"/>
                </a:solidFill>
                <a:latin typeface="Century Gothic" pitchFamily="34" charset="0"/>
                <a:ea typeface="ヒラギノ角ゴ Pro W3" charset="-128"/>
                <a:cs typeface="+mn-cs"/>
              </a:rPr>
              <a:t>Why is negotiating for yourself  important?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976813" y="1797050"/>
            <a:ext cx="4572000" cy="1371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5">
                <a:lumMod val="25000"/>
              </a:schemeClr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marL="225425" indent="-225425" defTabSz="1042988">
              <a:lnSpc>
                <a:spcPct val="110000"/>
              </a:lnSpc>
              <a:spcBef>
                <a:spcPct val="20000"/>
              </a:spcBef>
              <a:buClr>
                <a:srgbClr val="2A73B5"/>
              </a:buClr>
              <a:buSzPct val="120000"/>
              <a:buFont typeface="Times" pitchFamily="1" charset="0"/>
              <a:buChar char="•"/>
              <a:defRPr/>
            </a:pPr>
            <a:r>
              <a:rPr lang="en-US" sz="2400" b="1" i="1" kern="0" dirty="0">
                <a:solidFill>
                  <a:srgbClr val="4B4B4B"/>
                </a:solidFill>
                <a:latin typeface="Century Gothic" pitchFamily="34" charset="0"/>
                <a:ea typeface="+mn-ea"/>
                <a:cs typeface="+mn-cs"/>
              </a:rPr>
              <a:t>More elements of your work life are negotiable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5008563" y="3327400"/>
            <a:ext cx="4572000" cy="1371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5">
                <a:lumMod val="25000"/>
              </a:schemeClr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marL="225425" indent="-225425" defTabSz="1042988">
              <a:lnSpc>
                <a:spcPct val="110000"/>
              </a:lnSpc>
              <a:spcBef>
                <a:spcPct val="20000"/>
              </a:spcBef>
              <a:buClr>
                <a:srgbClr val="2A73B5"/>
              </a:buClr>
              <a:buSzPct val="120000"/>
              <a:buFont typeface="Times" pitchFamily="1" charset="0"/>
              <a:buChar char="•"/>
              <a:defRPr/>
            </a:pPr>
            <a:r>
              <a:rPr lang="en-US" sz="2400" b="1" i="1" kern="0" dirty="0">
                <a:solidFill>
                  <a:srgbClr val="4B4B4B"/>
                </a:solidFill>
                <a:latin typeface="Century Gothic" pitchFamily="34" charset="0"/>
                <a:ea typeface="+mn-ea"/>
                <a:cs typeface="+mn-cs"/>
              </a:rPr>
              <a:t>More </a:t>
            </a:r>
            <a:r>
              <a:rPr lang="en-US" sz="2400" b="1" i="1" kern="0" dirty="0" smtClean="0">
                <a:solidFill>
                  <a:srgbClr val="4B4B4B"/>
                </a:solidFill>
                <a:latin typeface="Century Gothic" pitchFamily="34" charset="0"/>
                <a:ea typeface="+mn-ea"/>
                <a:cs typeface="+mn-cs"/>
              </a:rPr>
              <a:t>employment </a:t>
            </a:r>
            <a:r>
              <a:rPr lang="en-US" sz="2400" b="1" i="1" kern="0" dirty="0">
                <a:solidFill>
                  <a:srgbClr val="4B4B4B"/>
                </a:solidFill>
                <a:latin typeface="Century Gothic" pitchFamily="34" charset="0"/>
                <a:ea typeface="+mn-ea"/>
                <a:cs typeface="+mn-cs"/>
              </a:rPr>
              <a:t>contracts are customized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5008563" y="4867275"/>
            <a:ext cx="4572000" cy="1736725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5">
                <a:lumMod val="25000"/>
              </a:schemeClr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marL="225425" indent="-225425" defTabSz="1042988">
              <a:lnSpc>
                <a:spcPct val="110000"/>
              </a:lnSpc>
              <a:spcBef>
                <a:spcPct val="20000"/>
              </a:spcBef>
              <a:buClr>
                <a:srgbClr val="2A73B5"/>
              </a:buClr>
              <a:buSzPct val="120000"/>
              <a:buFont typeface="Times" pitchFamily="1" charset="0"/>
              <a:buChar char="•"/>
              <a:defRPr/>
            </a:pPr>
            <a:r>
              <a:rPr lang="en-US" sz="2400" b="1" i="1" kern="0" dirty="0" smtClean="0">
                <a:solidFill>
                  <a:srgbClr val="4B4B4B"/>
                </a:solidFill>
                <a:latin typeface="Century Gothic" pitchFamily="34" charset="0"/>
                <a:ea typeface="+mn-ea"/>
                <a:cs typeface="+mn-cs"/>
              </a:rPr>
              <a:t>Negotiations for raises more frequent</a:t>
            </a:r>
            <a:endParaRPr lang="en-US" sz="2800" kern="0" dirty="0">
              <a:solidFill>
                <a:srgbClr val="4B4B4B"/>
              </a:solidFill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0084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8" grpId="0" animBg="1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Action Title:"/>
  <p:tag name="FILL" val="true"/>
  <p:tag name="OPTIONAL" val="false"/>
  <p:tag name="NAME" val="Title1"/>
  <p:tag name="HEIGHT" val="1"/>
  <p:tag name="INDENTED" val="false"/>
  <p:tag name="CAPTION HEIGH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Action Title:"/>
  <p:tag name="FILL" val="true"/>
  <p:tag name="OPTIONAL" val="false"/>
  <p:tag name="NAME" val="Title1"/>
  <p:tag name="HEIGHT" val="1"/>
  <p:tag name="INDENTED" val="false"/>
  <p:tag name="CAPTION HEIGH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Action Title:"/>
  <p:tag name="FILL" val="true"/>
  <p:tag name="OPTIONAL" val="false"/>
  <p:tag name="NAME" val="Title1"/>
  <p:tag name="HEIGHT" val="1"/>
  <p:tag name="INDENTED" val="false"/>
  <p:tag name="CAPTION HEIGH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Action Title:"/>
  <p:tag name="FILL" val="true"/>
  <p:tag name="OPTIONAL" val="false"/>
  <p:tag name="NAME" val="Title1"/>
  <p:tag name="HEIGHT" val="1"/>
  <p:tag name="INDENTED" val="false"/>
  <p:tag name="CAPTION HEIGH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Action Title:"/>
  <p:tag name="FILL" val="true"/>
  <p:tag name="OPTIONAL" val="false"/>
  <p:tag name="NAME" val="Title1"/>
  <p:tag name="HEIGHT" val="1"/>
  <p:tag name="INDENTED" val="false"/>
  <p:tag name="CAPTION HEIGH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Action Title:"/>
  <p:tag name="FILL" val="true"/>
  <p:tag name="OPTIONAL" val="false"/>
  <p:tag name="NAME" val="Title1"/>
  <p:tag name="HEIGHT" val="1"/>
  <p:tag name="INDENTED" val="false"/>
  <p:tag name="CAPTION HEIGHT" val="2"/>
</p:tagLst>
</file>

<file path=ppt/theme/theme1.xml><?xml version="1.0" encoding="utf-8"?>
<a:theme xmlns:a="http://schemas.openxmlformats.org/drawingml/2006/main" name="Blank Presentation">
  <a:themeElements>
    <a:clrScheme name="Custom 1">
      <a:dk1>
        <a:srgbClr val="4A4A4A"/>
      </a:dk1>
      <a:lt1>
        <a:srgbClr val="FFFFFF"/>
      </a:lt1>
      <a:dk2>
        <a:srgbClr val="3E3E3E"/>
      </a:dk2>
      <a:lt2>
        <a:srgbClr val="D8D8D8"/>
      </a:lt2>
      <a:accent1>
        <a:srgbClr val="FFFFFF"/>
      </a:accent1>
      <a:accent2>
        <a:srgbClr val="FFEDB3"/>
      </a:accent2>
      <a:accent3>
        <a:srgbClr val="FFFFFF"/>
      </a:accent3>
      <a:accent4>
        <a:srgbClr val="EEEEEE"/>
      </a:accent4>
      <a:accent5>
        <a:srgbClr val="FCFBDE"/>
      </a:accent5>
      <a:accent6>
        <a:srgbClr val="FFF2C9"/>
      </a:accent6>
      <a:hlink>
        <a:srgbClr val="F1B700"/>
      </a:hlink>
      <a:folHlink>
        <a:srgbClr val="FFE48E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3300"/>
        </a:solidFill>
        <a:ln w="9525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1566</Words>
  <Application>Microsoft Office PowerPoint</Application>
  <PresentationFormat>Custom</PresentationFormat>
  <Paragraphs>301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Century Gothic</vt:lpstr>
      <vt:lpstr>Impact</vt:lpstr>
      <vt:lpstr>Times</vt:lpstr>
      <vt:lpstr>Times New Roman</vt:lpstr>
      <vt:lpstr>Wingdings</vt:lpstr>
      <vt:lpstr>ヒラギノ角ゴ Pro W3</vt:lpstr>
      <vt:lpstr>Blank Presentation</vt:lpstr>
      <vt:lpstr>Negotiating  for Yourself:  What You Need to Succeed</vt:lpstr>
      <vt:lpstr>What is negotiation?</vt:lpstr>
      <vt:lpstr>Why do we want to be good negotiators?</vt:lpstr>
      <vt:lpstr>Life is not a meritocracy</vt:lpstr>
      <vt:lpstr> Put it to Work</vt:lpstr>
      <vt:lpstr>PowerPoint Presentation</vt:lpstr>
      <vt:lpstr>What is negotiation?</vt:lpstr>
      <vt:lpstr> Put it to Work</vt:lpstr>
      <vt:lpstr>PowerPoint Presentation</vt:lpstr>
      <vt:lpstr>Women…</vt:lpstr>
      <vt:lpstr>There is a problem with the argument:</vt:lpstr>
      <vt:lpstr>Why don’t women negotiate more?</vt:lpstr>
      <vt:lpstr>The Social Costs of Asking</vt:lpstr>
      <vt:lpstr>The Locus of Control Scale </vt:lpstr>
      <vt:lpstr>Likelihood to negotiate</vt:lpstr>
      <vt:lpstr> Put it to Work (15 minutes)</vt:lpstr>
      <vt:lpstr>You will feel more powerful if…</vt:lpstr>
      <vt:lpstr>A framework: negotiating for yourself</vt:lpstr>
      <vt:lpstr>PowerPoint Presentation</vt:lpstr>
      <vt:lpstr> Put it to Work (10 minutes)</vt:lpstr>
      <vt:lpstr>PowerPoint Presentation</vt:lpstr>
      <vt:lpstr>What about a BHAG?</vt:lpstr>
      <vt:lpstr>PowerPoint Presentation</vt:lpstr>
      <vt:lpstr>Gender and the Bargaining Table</vt:lpstr>
      <vt:lpstr>Be aware of the offensive moves that:</vt:lpstr>
      <vt:lpstr>Tactics: The shadow negotiation and covert challenges</vt:lpstr>
      <vt:lpstr>What makes a good negotiator?</vt:lpstr>
      <vt:lpstr>Tactics: Tips for Successful Negotiating</vt:lpstr>
      <vt:lpstr> Put it to Work (30 minutes)</vt:lpstr>
      <vt:lpstr> Put it to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Tactful Self-Promotion</dc:title>
  <dc:creator>Erin Wolf</dc:creator>
  <cp:lastModifiedBy>DeWitt, Jamie</cp:lastModifiedBy>
  <cp:revision>119</cp:revision>
  <cp:lastPrinted>2013-07-23T23:52:42Z</cp:lastPrinted>
  <dcterms:modified xsi:type="dcterms:W3CDTF">2016-06-28T21:01:54Z</dcterms:modified>
</cp:coreProperties>
</file>