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12" r:id="rId2"/>
    <p:sldId id="298" r:id="rId3"/>
    <p:sldId id="299" r:id="rId4"/>
    <p:sldId id="300" r:id="rId5"/>
    <p:sldId id="302" r:id="rId6"/>
    <p:sldId id="303" r:id="rId7"/>
    <p:sldId id="304" r:id="rId8"/>
    <p:sldId id="305" r:id="rId9"/>
    <p:sldId id="306" r:id="rId10"/>
    <p:sldId id="307" r:id="rId11"/>
    <p:sldId id="313" r:id="rId12"/>
    <p:sldId id="308" r:id="rId13"/>
    <p:sldId id="31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6" d="100"/>
          <a:sy n="66"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CB062-2FE3-452B-BD7C-4CE152204F8E}" type="datetimeFigureOut">
              <a:rPr lang="en-US" smtClean="0"/>
              <a:t>12/13/2017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244FE-AFDD-4870-8BBD-4AC928B5CFD9}" type="slidenum">
              <a:rPr lang="en-US" smtClean="0"/>
              <a:t>‹#›</a:t>
            </a:fld>
            <a:endParaRPr lang="en-US"/>
          </a:p>
        </p:txBody>
      </p:sp>
    </p:spTree>
    <p:extLst>
      <p:ext uri="{BB962C8B-B14F-4D97-AF65-F5344CB8AC3E}">
        <p14:creationId xmlns:p14="http://schemas.microsoft.com/office/powerpoint/2010/main" val="408167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A033CE-42BD-48B0-899B-D9D2A3E08DBF}" type="slidenum">
              <a:rPr lang="en-US" smtClean="0"/>
              <a:t>1</a:t>
            </a:fld>
            <a:endParaRPr lang="en-US" dirty="0"/>
          </a:p>
        </p:txBody>
      </p:sp>
    </p:spTree>
    <p:extLst>
      <p:ext uri="{BB962C8B-B14F-4D97-AF65-F5344CB8AC3E}">
        <p14:creationId xmlns:p14="http://schemas.microsoft.com/office/powerpoint/2010/main" val="277839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Early Career Women Faculty Leadership Development Seminar</a:t>
            </a:r>
          </a:p>
          <a:p>
            <a:r>
              <a:rPr lang="en-US" sz="900" dirty="0"/>
              <a:t>This popular and highly interactive seminar provides women at the assistant professor or instructor level with the knowledge and skills required to navigate the academic medicine enterprise as well as continue on the path to leadership. </a:t>
            </a:r>
          </a:p>
          <a:p>
            <a:r>
              <a:rPr lang="en-US" sz="900" dirty="0"/>
              <a:t>This three and a half-day seminar is designed for women physicians and scientists holding medical school appointments at the instructor or assistant professor level, and in the early stages of leadership positions within their discipline, department or institution. The seminar will present participants with a foundation for modeling leadership behavior and assist in creating individual leadership goals. Participants will gain insights into the realities of building a career in academic medicine and science. There will also be a focus on expanding your network of colleagues with the facilitation of peer discussion, small-group career advancement toolbox sessions, and various networking activities. Additionally, there will be an emphasis on establishing wellness practices and applying new skills to practice as participants return to their institution. Attendees will develop academic medicine and science career building skills such as communication, conflict management, and financial acumen, and employ strategic thinking about their career and leadership development.</a:t>
            </a:r>
          </a:p>
          <a:p>
            <a:r>
              <a:rPr lang="en-US" sz="900" b="1" dirty="0"/>
              <a:t>Mid-Career Women Faculty Leadership Development Seminar</a:t>
            </a:r>
          </a:p>
          <a:p>
            <a:r>
              <a:rPr lang="en-US" sz="900" dirty="0"/>
              <a:t>This leadership development seminar focuses on women physicians and scientists holding medical school appointments at the associate professor level, and holding leadership positions within their discipline, department or institution. The seminar's three and a half day curriculum is designed to provide mid-career faculty with the knowledge and skills required to continue advancing to leadership roles in academic medicine. This intensive and highly interactive seminar emphasizes the skills needed to advance to senior roles within academic medicine and provides time for participants to strategically reinvigorate and realign their career with their goals. The seminar covers leadership topics relevant to mid-career women faculty, such as: communication, overcoming challenges in the changing landscape of academic medicine, negotiation, wellness, politics, etc. all of which are central to being a leader at your academic health center. The personalized curriculum and interactivity of this seminar will help you and your peers discover pathways to leadership and brainstorm ways to advance women in academic medicine and science.</a:t>
            </a:r>
          </a:p>
          <a:p>
            <a:r>
              <a:rPr lang="en-US" sz="900" dirty="0"/>
              <a:t>Attendees will develop academic medicine and science career building skills and employ strategic thinking about their career and leadership development.</a:t>
            </a:r>
          </a:p>
          <a:p>
            <a:endParaRPr lang="en-US" sz="900" dirty="0"/>
          </a:p>
          <a:p>
            <a:endParaRPr lang="en-US" sz="900" dirty="0"/>
          </a:p>
        </p:txBody>
      </p:sp>
      <p:sp>
        <p:nvSpPr>
          <p:cNvPr id="4" name="Slide Number Placeholder 3"/>
          <p:cNvSpPr>
            <a:spLocks noGrp="1"/>
          </p:cNvSpPr>
          <p:nvPr>
            <p:ph type="sldNum" sz="quarter" idx="10"/>
          </p:nvPr>
        </p:nvSpPr>
        <p:spPr/>
        <p:txBody>
          <a:bodyPr/>
          <a:lstStyle/>
          <a:p>
            <a:fld id="{EEA033CE-42BD-48B0-899B-D9D2A3E08DB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7073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A033CE-42BD-48B0-899B-D9D2A3E08DB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27401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A033CE-42BD-48B0-899B-D9D2A3E08DB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13808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1"/>
          <p:cNvSpPr>
            <a:spLocks noGrp="1"/>
          </p:cNvSpPr>
          <p:nvPr>
            <p:ph type="title"/>
          </p:nvPr>
        </p:nvSpPr>
        <p:spPr>
          <a:xfrm>
            <a:off x="609600" y="274639"/>
            <a:ext cx="10972800" cy="763587"/>
          </a:xfrm>
        </p:spPr>
        <p:txBody>
          <a:bodyPr>
            <a:normAutofit/>
          </a:bodyPr>
          <a:lstStyle>
            <a:lvl1pPr algn="l">
              <a:defRPr sz="3600" b="1">
                <a:solidFill>
                  <a:srgbClr val="502D7F"/>
                </a:solidFill>
                <a:latin typeface="+mj-lt"/>
                <a:cs typeface="Arial" panose="020B0604020202020204" pitchFamily="34" charset="0"/>
              </a:defRPr>
            </a:lvl1pPr>
          </a:lstStyle>
          <a:p>
            <a:r>
              <a:rPr lang="en-US" dirty="0"/>
              <a:t>Click to edit Master title style</a:t>
            </a:r>
          </a:p>
        </p:txBody>
      </p:sp>
      <p:cxnSp>
        <p:nvCxnSpPr>
          <p:cNvPr id="16" name="Straight Connector 15"/>
          <p:cNvCxnSpPr/>
          <p:nvPr userDrawn="1"/>
        </p:nvCxnSpPr>
        <p:spPr>
          <a:xfrm flipV="1">
            <a:off x="609600" y="1019175"/>
            <a:ext cx="10972800" cy="19050"/>
          </a:xfrm>
          <a:prstGeom prst="line">
            <a:avLst/>
          </a:prstGeom>
          <a:ln>
            <a:solidFill>
              <a:srgbClr val="40008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985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88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cxnSp>
        <p:nvCxnSpPr>
          <p:cNvPr id="9" name="Straight Connector 8"/>
          <p:cNvCxnSpPr/>
          <p:nvPr userDrawn="1"/>
        </p:nvCxnSpPr>
        <p:spPr>
          <a:xfrm>
            <a:off x="1" y="6498486"/>
            <a:ext cx="556847"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896816" y="6498486"/>
            <a:ext cx="11295184"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42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304800" y="2889251"/>
            <a:ext cx="114808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a:effectLst/>
          </p:spPr>
          <p:txBody>
            <a:bodyPr wrap="none" anchor="ctr"/>
            <a:lstStyle/>
            <a:p>
              <a:pPr defTabSz="457200">
                <a:defRPr/>
              </a:pPr>
              <a:endParaRPr lang="en-US" sz="1800">
                <a:solidFill>
                  <a:prstClr val="black"/>
                </a:solidFill>
                <a:ea typeface="ＭＳ Ｐゴシック" pitchFamily="64" charset="-128"/>
              </a:endParaRPr>
            </a:p>
          </p:txBody>
        </p:sp>
        <p:sp>
          <p:nvSpPr>
            <p:cNvPr id="6" name="Rectangle 9"/>
            <p:cNvSpPr>
              <a:spLocks noChangeArrowheads="1"/>
            </p:cNvSpPr>
            <p:nvPr userDrawn="1"/>
          </p:nvSpPr>
          <p:spPr bwMode="auto">
            <a:xfrm>
              <a:off x="1952" y="1680"/>
              <a:ext cx="1808" cy="144"/>
            </a:xfrm>
            <a:prstGeom prst="rect">
              <a:avLst/>
            </a:prstGeom>
            <a:solidFill>
              <a:schemeClr val="accent4">
                <a:lumMod val="60000"/>
                <a:lumOff val="40000"/>
              </a:schemeClr>
            </a:solidFill>
            <a:ln w="9525">
              <a:solidFill>
                <a:schemeClr val="accent4">
                  <a:lumMod val="60000"/>
                  <a:lumOff val="40000"/>
                </a:schemeClr>
              </a:solidFill>
              <a:miter lim="800000"/>
              <a:headEnd/>
              <a:tailEnd/>
            </a:ln>
            <a:effectLst/>
          </p:spPr>
          <p:txBody>
            <a:bodyPr wrap="none" anchor="ctr"/>
            <a:lstStyle/>
            <a:p>
              <a:pPr defTabSz="457200">
                <a:defRPr/>
              </a:pPr>
              <a:endParaRPr lang="en-US" sz="1800">
                <a:solidFill>
                  <a:prstClr val="black"/>
                </a:solidFill>
                <a:ea typeface="ＭＳ Ｐゴシック" pitchFamily="64" charset="-128"/>
              </a:endParaRPr>
            </a:p>
          </p:txBody>
        </p:sp>
        <p:sp>
          <p:nvSpPr>
            <p:cNvPr id="7" name="Rectangle 10"/>
            <p:cNvSpPr>
              <a:spLocks noChangeArrowheads="1"/>
            </p:cNvSpPr>
            <p:nvPr userDrawn="1"/>
          </p:nvSpPr>
          <p:spPr bwMode="auto">
            <a:xfrm>
              <a:off x="3760" y="1680"/>
              <a:ext cx="1808" cy="144"/>
            </a:xfrm>
            <a:prstGeom prst="rect">
              <a:avLst/>
            </a:prstGeom>
            <a:solidFill>
              <a:srgbClr val="7030A0"/>
            </a:solidFill>
            <a:ln w="9525">
              <a:solidFill>
                <a:srgbClr val="7030A0"/>
              </a:solidFill>
              <a:miter lim="800000"/>
              <a:headEnd/>
              <a:tailEnd/>
            </a:ln>
            <a:effectLst/>
          </p:spPr>
          <p:txBody>
            <a:bodyPr wrap="none" anchor="ctr"/>
            <a:lstStyle/>
            <a:p>
              <a:pPr defTabSz="457200">
                <a:defRPr/>
              </a:pPr>
              <a:endParaRPr lang="en-US" sz="1800" dirty="0">
                <a:solidFill>
                  <a:prstClr val="black"/>
                </a:solidFill>
                <a:ea typeface="ＭＳ Ｐゴシック" pitchFamily="64" charset="-128"/>
              </a:endParaRPr>
            </a:p>
          </p:txBody>
        </p:sp>
      </p:grpSp>
      <p:sp>
        <p:nvSpPr>
          <p:cNvPr id="262146" name="Rectangle 2"/>
          <p:cNvSpPr>
            <a:spLocks noGrp="1" noChangeArrowheads="1"/>
          </p:cNvSpPr>
          <p:nvPr>
            <p:ph type="ctrTitle"/>
          </p:nvPr>
        </p:nvSpPr>
        <p:spPr>
          <a:xfrm>
            <a:off x="914400" y="685800"/>
            <a:ext cx="10363200" cy="2127250"/>
          </a:xfrm>
        </p:spPr>
        <p:txBody>
          <a:bodyPr/>
          <a:lstStyle>
            <a:lvl1pPr algn="ctr">
              <a:defRPr sz="5800"/>
            </a:lvl1pPr>
          </a:lstStyle>
          <a:p>
            <a:r>
              <a:rPr lang="en-US"/>
              <a:t>Click to edit Master title style</a:t>
            </a:r>
          </a:p>
        </p:txBody>
      </p:sp>
      <p:sp>
        <p:nvSpPr>
          <p:cNvPr id="262147" name="Rectangle 3"/>
          <p:cNvSpPr>
            <a:spLocks noGrp="1" noChangeArrowheads="1"/>
          </p:cNvSpPr>
          <p:nvPr>
            <p:ph type="subTitle" idx="1"/>
          </p:nvPr>
        </p:nvSpPr>
        <p:spPr>
          <a:xfrm>
            <a:off x="1828800" y="3270250"/>
            <a:ext cx="8534400" cy="2209800"/>
          </a:xfrm>
        </p:spPr>
        <p:txBody>
          <a:bodyPr/>
          <a:lstStyle>
            <a:lvl1pPr marL="0" indent="0" algn="ctr">
              <a:buFont typeface="Wingdings" pitchFamily="2" charset="2"/>
              <a:buNone/>
              <a:defRPr sz="3000"/>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9" name="Rectangle 5"/>
          <p:cNvSpPr>
            <a:spLocks noGrp="1" noChangeArrowheads="1"/>
          </p:cNvSpPr>
          <p:nvPr>
            <p:ph type="ftr" sz="quarter" idx="11"/>
          </p:nvPr>
        </p:nvSpPr>
        <p:spPr/>
        <p:txBody>
          <a:bodyPr/>
          <a:lstStyle>
            <a:lvl1pPr>
              <a:defRPr smtClean="0"/>
            </a:lvl1pPr>
          </a:lstStyle>
          <a:p>
            <a:pPr>
              <a:defRPr/>
            </a:pPr>
            <a:endParaRPr lang="en-US">
              <a:solidFill>
                <a:prstClr val="black">
                  <a:tint val="75000"/>
                </a:prstClr>
              </a:solidFill>
            </a:endParaRPr>
          </a:p>
        </p:txBody>
      </p:sp>
      <p:sp>
        <p:nvSpPr>
          <p:cNvPr id="10" name="Rectangle 6"/>
          <p:cNvSpPr>
            <a:spLocks noGrp="1" noChangeArrowheads="1"/>
          </p:cNvSpPr>
          <p:nvPr>
            <p:ph type="sldNum" sz="quarter" idx="12"/>
          </p:nvPr>
        </p:nvSpPr>
        <p:spPr/>
        <p:txBody>
          <a:bodyPr/>
          <a:lstStyle>
            <a:lvl1pPr>
              <a:defRPr/>
            </a:lvl1pPr>
          </a:lstStyle>
          <a:p>
            <a:fld id="{E1A6765D-203D-4CD4-9A59-5A017C2CFDC4}" type="slidenum">
              <a:rPr lang="en-US" altLang="en-US">
                <a:solidFill>
                  <a:prstClr val="black">
                    <a:tint val="75000"/>
                  </a:prstClr>
                </a:solidFill>
              </a:rPr>
              <a:pPr/>
              <a:t>‹#›</a:t>
            </a:fld>
            <a:endParaRPr lang="en-US" altLang="en-US">
              <a:solidFill>
                <a:prstClr val="black">
                  <a:tint val="75000"/>
                </a:prstClr>
              </a:solidFill>
            </a:endParaRPr>
          </a:p>
        </p:txBody>
      </p:sp>
      <p:pic>
        <p:nvPicPr>
          <p:cNvPr id="3" name="Picture 2">
            <a:extLst>
              <a:ext uri="{FF2B5EF4-FFF2-40B4-BE49-F238E27FC236}">
                <a16:creationId xmlns:a16="http://schemas.microsoft.com/office/drawing/2014/main" id="{64E14BA7-901D-4843-BCDF-BD8103940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455877"/>
            <a:ext cx="2743200" cy="1245320"/>
          </a:xfrm>
          <a:prstGeom prst="rect">
            <a:avLst/>
          </a:prstGeom>
        </p:spPr>
      </p:pic>
    </p:spTree>
    <p:extLst>
      <p:ext uri="{BB962C8B-B14F-4D97-AF65-F5344CB8AC3E}">
        <p14:creationId xmlns:p14="http://schemas.microsoft.com/office/powerpoint/2010/main" val="2097951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23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516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08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63587"/>
          </a:xfrm>
        </p:spPr>
        <p:txBody>
          <a:bodyPr>
            <a:normAutofit/>
          </a:bodyPr>
          <a:lstStyle>
            <a:lvl1pPr algn="l">
              <a:defRPr sz="3600" b="1">
                <a:solidFill>
                  <a:srgbClr val="582A89"/>
                </a:solidFill>
                <a:latin typeface="+mj-lt"/>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257301"/>
            <a:ext cx="10972800" cy="5081781"/>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cxnSp>
        <p:nvCxnSpPr>
          <p:cNvPr id="10" name="Straight Connector 9"/>
          <p:cNvCxnSpPr/>
          <p:nvPr userDrawn="1"/>
        </p:nvCxnSpPr>
        <p:spPr>
          <a:xfrm flipV="1">
            <a:off x="609600" y="1019175"/>
            <a:ext cx="10972800" cy="19050"/>
          </a:xfrm>
          <a:prstGeom prst="line">
            <a:avLst/>
          </a:prstGeom>
          <a:ln>
            <a:solidFill>
              <a:srgbClr val="40008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73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21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00080"/>
                </a:solidFill>
                <a:latin typeface="+mj-lt"/>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mn-lt"/>
                <a:cs typeface="Arial" panose="020B0604020202020204" pitchFamily="34" charset="0"/>
              </a:defRPr>
            </a:lvl1pPr>
            <a:lvl2pPr>
              <a:defRPr sz="2400">
                <a:latin typeface="+mn-lt"/>
                <a:cs typeface="Arial" panose="020B0604020202020204" pitchFamily="34" charset="0"/>
              </a:defRPr>
            </a:lvl2pPr>
            <a:lvl3pPr>
              <a:defRPr sz="2000">
                <a:latin typeface="+mn-lt"/>
                <a:cs typeface="Arial" panose="020B0604020202020204" pitchFamily="34" charset="0"/>
              </a:defRPr>
            </a:lvl3pPr>
            <a:lvl4pPr>
              <a:defRPr sz="1800">
                <a:latin typeface="+mn-lt"/>
                <a:cs typeface="Arial" panose="020B0604020202020204" pitchFamily="34" charset="0"/>
              </a:defRPr>
            </a:lvl4pPr>
            <a:lvl5pPr>
              <a:defRPr sz="18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mn-lt"/>
                <a:cs typeface="Arial" panose="020B0604020202020204" pitchFamily="34" charset="0"/>
              </a:defRPr>
            </a:lvl1pPr>
            <a:lvl2pPr>
              <a:defRPr sz="2400">
                <a:latin typeface="+mn-lt"/>
                <a:cs typeface="Arial" panose="020B0604020202020204" pitchFamily="34" charset="0"/>
              </a:defRPr>
            </a:lvl2pPr>
            <a:lvl3pPr>
              <a:defRPr sz="2000">
                <a:latin typeface="+mn-lt"/>
                <a:cs typeface="Arial" panose="020B0604020202020204" pitchFamily="34" charset="0"/>
              </a:defRPr>
            </a:lvl3pPr>
            <a:lvl4pPr>
              <a:defRPr sz="1800">
                <a:latin typeface="+mn-lt"/>
                <a:cs typeface="Arial" panose="020B0604020202020204" pitchFamily="34" charset="0"/>
              </a:defRPr>
            </a:lvl4pPr>
            <a:lvl5pPr>
              <a:defRPr sz="18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210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0008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78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00080"/>
                </a:solidFill>
                <a:latin typeface="+mj-lt"/>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85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589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400080"/>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55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7549E4-E6E4-B84F-B064-665D14ED1013}" type="datetimeFigureOut">
              <a:rPr lang="en-US" smtClean="0">
                <a:solidFill>
                  <a:prstClr val="black">
                    <a:tint val="75000"/>
                  </a:prstClr>
                </a:solidFill>
              </a:rPr>
              <a:pPr/>
              <a:t>12/13/2017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7520374-BF14-6741-8474-CBA48E9AFE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785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B7549E4-E6E4-B84F-B064-665D14ED1013}" type="datetimeFigureOut">
              <a:rPr lang="en-US" smtClean="0">
                <a:solidFill>
                  <a:prstClr val="black">
                    <a:tint val="75000"/>
                  </a:prstClr>
                </a:solidFill>
              </a:rPr>
              <a:pPr defTabSz="457200"/>
              <a:t>12/13/2017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7520374-BF14-6741-8474-CBA48E9AFEAE}"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7" name="Straight Connector 6">
            <a:extLst>
              <a:ext uri="{FF2B5EF4-FFF2-40B4-BE49-F238E27FC236}">
                <a16:creationId xmlns:a16="http://schemas.microsoft.com/office/drawing/2014/main" id="{6613A4BB-C4A1-4ABA-9CAF-AE17D1532C8B}"/>
              </a:ext>
            </a:extLst>
          </p:cNvPr>
          <p:cNvCxnSpPr/>
          <p:nvPr userDrawn="1"/>
        </p:nvCxnSpPr>
        <p:spPr>
          <a:xfrm>
            <a:off x="1" y="6498486"/>
            <a:ext cx="556847"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65F925F-2B23-4ECB-B789-6A0FE443AF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38455" y="5905763"/>
            <a:ext cx="1645920" cy="747189"/>
          </a:xfrm>
          <a:prstGeom prst="rect">
            <a:avLst/>
          </a:prstGeom>
        </p:spPr>
      </p:pic>
      <p:cxnSp>
        <p:nvCxnSpPr>
          <p:cNvPr id="8" name="Straight Connector 7">
            <a:extLst>
              <a:ext uri="{FF2B5EF4-FFF2-40B4-BE49-F238E27FC236}">
                <a16:creationId xmlns:a16="http://schemas.microsoft.com/office/drawing/2014/main" id="{4F4E0112-CBD8-48CC-ABD4-158FABE318BF}"/>
              </a:ext>
            </a:extLst>
          </p:cNvPr>
          <p:cNvCxnSpPr/>
          <p:nvPr userDrawn="1"/>
        </p:nvCxnSpPr>
        <p:spPr>
          <a:xfrm>
            <a:off x="896816" y="6498486"/>
            <a:ext cx="11295184"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4579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fridayfellowship.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p:cNvSpPr>
            <a:spLocks noGrp="1"/>
          </p:cNvSpPr>
          <p:nvPr>
            <p:ph type="subTitle" idx="1"/>
          </p:nvPr>
        </p:nvSpPr>
        <p:spPr>
          <a:xfrm>
            <a:off x="2007383" y="3267916"/>
            <a:ext cx="6480048" cy="1314450"/>
          </a:xfrm>
        </p:spPr>
        <p:txBody>
          <a:bodyPr/>
          <a:lstStyle/>
          <a:p>
            <a:r>
              <a:rPr lang="en-US" dirty="0">
                <a:solidFill>
                  <a:schemeClr val="bg1"/>
                </a:solidFill>
              </a:rPr>
              <a:t>Virginia D. Hardy, PhD</a:t>
            </a:r>
            <a:br>
              <a:rPr lang="en-US" dirty="0">
                <a:solidFill>
                  <a:schemeClr val="bg1"/>
                </a:solidFill>
              </a:rPr>
            </a:br>
            <a:r>
              <a:rPr lang="en-US" dirty="0">
                <a:solidFill>
                  <a:schemeClr val="bg1"/>
                </a:solidFill>
              </a:rPr>
              <a:t>Vice Chancellor for Student Affairs</a:t>
            </a:r>
          </a:p>
        </p:txBody>
      </p:sp>
      <p:sp>
        <p:nvSpPr>
          <p:cNvPr id="2" name="Title 1"/>
          <p:cNvSpPr>
            <a:spLocks noGrp="1"/>
          </p:cNvSpPr>
          <p:nvPr>
            <p:ph type="ctrTitle"/>
          </p:nvPr>
        </p:nvSpPr>
        <p:spPr>
          <a:xfrm>
            <a:off x="862817" y="1671045"/>
            <a:ext cx="9753600" cy="4217906"/>
          </a:xfrm>
        </p:spPr>
        <p:txBody>
          <a:bodyPr>
            <a:normAutofit fontScale="90000"/>
          </a:bodyPr>
          <a:lstStyle/>
          <a:p>
            <a:pPr algn="ctr"/>
            <a:r>
              <a:rPr lang="en-US" b="1" dirty="0">
                <a:solidFill>
                  <a:schemeClr val="accent4">
                    <a:lumMod val="75000"/>
                  </a:schemeClr>
                </a:solidFill>
              </a:rPr>
              <a:t>LEADERSHIP </a:t>
            </a:r>
            <a:r>
              <a:rPr lang="en-US" b="1">
                <a:solidFill>
                  <a:schemeClr val="accent4">
                    <a:lumMod val="75000"/>
                  </a:schemeClr>
                </a:solidFill>
              </a:rPr>
              <a:t>DEVELOPMENT OPPORTUNITIES </a:t>
            </a:r>
            <a:r>
              <a:rPr lang="en-US" b="1" dirty="0">
                <a:solidFill>
                  <a:schemeClr val="accent4">
                    <a:lumMod val="75000"/>
                  </a:schemeClr>
                </a:solidFill>
              </a:rPr>
              <a:t>FOR </a:t>
            </a:r>
            <a:br>
              <a:rPr lang="en-US" b="1" dirty="0">
                <a:solidFill>
                  <a:schemeClr val="accent4">
                    <a:lumMod val="75000"/>
                  </a:schemeClr>
                </a:solidFill>
              </a:rPr>
            </a:br>
            <a:r>
              <a:rPr lang="en-US" b="1" dirty="0">
                <a:solidFill>
                  <a:schemeClr val="accent4">
                    <a:lumMod val="75000"/>
                  </a:schemeClr>
                </a:solidFill>
              </a:rPr>
              <a:t>WOMEN LEADERS</a:t>
            </a:r>
            <a:br>
              <a:rPr lang="en-US" dirty="0"/>
            </a:br>
            <a:endParaRPr lang="en-US" dirty="0"/>
          </a:p>
        </p:txBody>
      </p:sp>
    </p:spTree>
    <p:extLst>
      <p:ext uri="{BB962C8B-B14F-4D97-AF65-F5344CB8AC3E}">
        <p14:creationId xmlns:p14="http://schemas.microsoft.com/office/powerpoint/2010/main" val="123030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3F7D6-133D-414D-A416-577A4C9CF015}"/>
              </a:ext>
            </a:extLst>
          </p:cNvPr>
          <p:cNvSpPr>
            <a:spLocks noGrp="1"/>
          </p:cNvSpPr>
          <p:nvPr>
            <p:ph idx="1"/>
          </p:nvPr>
        </p:nvSpPr>
        <p:spPr/>
        <p:txBody>
          <a:bodyPr>
            <a:normAutofit fontScale="77500" lnSpcReduction="20000"/>
          </a:bodyPr>
          <a:lstStyle/>
          <a:p>
            <a:pPr marL="27432" indent="0">
              <a:buNone/>
            </a:pPr>
            <a:r>
              <a:rPr lang="en-US" dirty="0">
                <a:solidFill>
                  <a:schemeClr val="accent4">
                    <a:lumMod val="75000"/>
                  </a:schemeClr>
                </a:solidFill>
              </a:rPr>
              <a:t>The Chancellor's Leadership Academy is an intensive professional development experience for faculty and staff who are ready to expand their capacity for leadership in higher education and who are committed to enhancing their contribution to the university. The Academy offers leadership development to high potential university members through quality curriculum, materials and experiences delivered by top-level administrative and academic leaders. </a:t>
            </a:r>
          </a:p>
          <a:p>
            <a:r>
              <a:rPr lang="en-US" b="1" dirty="0">
                <a:solidFill>
                  <a:schemeClr val="accent4">
                    <a:lumMod val="75000"/>
                  </a:schemeClr>
                </a:solidFill>
              </a:rPr>
              <a:t>Purpose </a:t>
            </a:r>
            <a:endParaRPr lang="en-US" dirty="0">
              <a:solidFill>
                <a:schemeClr val="accent4">
                  <a:lumMod val="75000"/>
                </a:schemeClr>
              </a:solidFill>
            </a:endParaRPr>
          </a:p>
          <a:p>
            <a:pPr lvl="1"/>
            <a:r>
              <a:rPr lang="en-US" dirty="0">
                <a:solidFill>
                  <a:schemeClr val="accent4">
                    <a:lumMod val="75000"/>
                  </a:schemeClr>
                </a:solidFill>
              </a:rPr>
              <a:t>Develop leadership capacity of high-potential university members </a:t>
            </a:r>
          </a:p>
          <a:p>
            <a:pPr lvl="1"/>
            <a:r>
              <a:rPr lang="en-US" dirty="0">
                <a:solidFill>
                  <a:schemeClr val="accent4">
                    <a:lumMod val="75000"/>
                  </a:schemeClr>
                </a:solidFill>
              </a:rPr>
              <a:t>Frame leadership concepts in the context of higher education organizations and develop their application to personal and professional leadership development </a:t>
            </a:r>
          </a:p>
          <a:p>
            <a:pPr lvl="1"/>
            <a:r>
              <a:rPr lang="en-US" dirty="0">
                <a:solidFill>
                  <a:schemeClr val="accent4">
                    <a:lumMod val="75000"/>
                  </a:schemeClr>
                </a:solidFill>
              </a:rPr>
              <a:t>Foster and create campus networks of innovative leadership practice and communities of learning </a:t>
            </a:r>
          </a:p>
          <a:p>
            <a:pPr lvl="1"/>
            <a:r>
              <a:rPr lang="en-US" dirty="0">
                <a:solidFill>
                  <a:schemeClr val="accent4">
                    <a:lumMod val="75000"/>
                  </a:schemeClr>
                </a:solidFill>
              </a:rPr>
              <a:t>Support development of emerging and experienced leaders </a:t>
            </a:r>
          </a:p>
          <a:p>
            <a:pPr lvl="1"/>
            <a:r>
              <a:rPr lang="en-US" dirty="0">
                <a:solidFill>
                  <a:schemeClr val="accent4">
                    <a:lumMod val="75000"/>
                  </a:schemeClr>
                </a:solidFill>
              </a:rPr>
              <a:t>Development of an understanding of and commitment to fostering a culture of leadership and cultural diversity at East Carolina University</a:t>
            </a:r>
          </a:p>
          <a:p>
            <a:endParaRPr lang="en-US" dirty="0"/>
          </a:p>
        </p:txBody>
      </p:sp>
      <p:sp>
        <p:nvSpPr>
          <p:cNvPr id="3" name="Title 2">
            <a:extLst>
              <a:ext uri="{FF2B5EF4-FFF2-40B4-BE49-F238E27FC236}">
                <a16:creationId xmlns:a16="http://schemas.microsoft.com/office/drawing/2014/main" id="{D4D6533C-D798-4DAE-93D3-BCF7C69B921B}"/>
              </a:ext>
            </a:extLst>
          </p:cNvPr>
          <p:cNvSpPr>
            <a:spLocks noGrp="1"/>
          </p:cNvSpPr>
          <p:nvPr>
            <p:ph type="title"/>
          </p:nvPr>
        </p:nvSpPr>
        <p:spPr/>
        <p:txBody>
          <a:bodyPr/>
          <a:lstStyle/>
          <a:p>
            <a:r>
              <a:rPr lang="en-US" dirty="0">
                <a:solidFill>
                  <a:schemeClr val="accent4">
                    <a:lumMod val="75000"/>
                  </a:schemeClr>
                </a:solidFill>
              </a:rPr>
              <a:t>Chancellor’s Leadership Academy</a:t>
            </a:r>
          </a:p>
        </p:txBody>
      </p:sp>
    </p:spTree>
    <p:extLst>
      <p:ext uri="{BB962C8B-B14F-4D97-AF65-F5344CB8AC3E}">
        <p14:creationId xmlns:p14="http://schemas.microsoft.com/office/powerpoint/2010/main" val="170639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FA07-170C-BA41-A6A6-C4EF2466BFD1}"/>
              </a:ext>
            </a:extLst>
          </p:cNvPr>
          <p:cNvSpPr>
            <a:spLocks noGrp="1"/>
          </p:cNvSpPr>
          <p:nvPr>
            <p:ph type="title"/>
          </p:nvPr>
        </p:nvSpPr>
        <p:spPr/>
        <p:txBody>
          <a:bodyPr/>
          <a:lstStyle/>
          <a:p>
            <a:r>
              <a:rPr lang="en-US" dirty="0"/>
              <a:t>CLA PURPOSE</a:t>
            </a:r>
          </a:p>
        </p:txBody>
      </p:sp>
      <p:sp>
        <p:nvSpPr>
          <p:cNvPr id="5" name="Content Placeholder 1">
            <a:extLst>
              <a:ext uri="{FF2B5EF4-FFF2-40B4-BE49-F238E27FC236}">
                <a16:creationId xmlns:a16="http://schemas.microsoft.com/office/drawing/2014/main" id="{DDC8462E-EE7E-F74B-98B6-3BC342D7044B}"/>
              </a:ext>
            </a:extLst>
          </p:cNvPr>
          <p:cNvSpPr txBox="1">
            <a:spLocks noGrp="1"/>
          </p:cNvSpPr>
          <p:nvPr>
            <p:ph idx="1"/>
          </p:nvPr>
        </p:nvSpPr>
        <p:spPr>
          <a:xfrm>
            <a:off x="609600" y="1257302"/>
            <a:ext cx="10972800" cy="4653048"/>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4">
                    <a:lumMod val="75000"/>
                  </a:schemeClr>
                </a:solidFill>
              </a:rPr>
              <a:t>Develop leadership capacity of high-potential university members </a:t>
            </a:r>
          </a:p>
          <a:p>
            <a:r>
              <a:rPr lang="en-US" dirty="0">
                <a:solidFill>
                  <a:schemeClr val="accent4">
                    <a:lumMod val="75000"/>
                  </a:schemeClr>
                </a:solidFill>
              </a:rPr>
              <a:t>Frame leadership concepts in the context of higher education organizations and develop their application to personal and professional leadership development </a:t>
            </a:r>
          </a:p>
          <a:p>
            <a:r>
              <a:rPr lang="en-US" dirty="0">
                <a:solidFill>
                  <a:schemeClr val="accent4">
                    <a:lumMod val="75000"/>
                  </a:schemeClr>
                </a:solidFill>
              </a:rPr>
              <a:t>Foster and create campus networks of innovative leadership practice and communities of learning </a:t>
            </a:r>
          </a:p>
          <a:p>
            <a:r>
              <a:rPr lang="en-US" dirty="0">
                <a:solidFill>
                  <a:schemeClr val="accent4">
                    <a:lumMod val="75000"/>
                  </a:schemeClr>
                </a:solidFill>
              </a:rPr>
              <a:t>Support development of emerging and experienced leaders </a:t>
            </a:r>
          </a:p>
          <a:p>
            <a:r>
              <a:rPr lang="en-US" dirty="0">
                <a:solidFill>
                  <a:schemeClr val="accent4">
                    <a:lumMod val="75000"/>
                  </a:schemeClr>
                </a:solidFill>
              </a:rPr>
              <a:t>Development of an understanding of and commitment to fostering a culture of leadership and cultural diversity at East Carolina University</a:t>
            </a:r>
          </a:p>
          <a:p>
            <a:endParaRPr lang="en-US" dirty="0"/>
          </a:p>
        </p:txBody>
      </p:sp>
    </p:spTree>
    <p:extLst>
      <p:ext uri="{BB962C8B-B14F-4D97-AF65-F5344CB8AC3E}">
        <p14:creationId xmlns:p14="http://schemas.microsoft.com/office/powerpoint/2010/main" val="2626290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BADD1E-8F39-4234-B622-A41026064648}"/>
              </a:ext>
            </a:extLst>
          </p:cNvPr>
          <p:cNvSpPr>
            <a:spLocks noGrp="1"/>
          </p:cNvSpPr>
          <p:nvPr>
            <p:ph idx="1"/>
          </p:nvPr>
        </p:nvSpPr>
        <p:spPr>
          <a:xfrm>
            <a:off x="609600" y="1215736"/>
            <a:ext cx="10972800" cy="5081781"/>
          </a:xfrm>
        </p:spPr>
        <p:txBody>
          <a:bodyPr/>
          <a:lstStyle/>
          <a:p>
            <a:r>
              <a:rPr lang="en-US" sz="2800" dirty="0">
                <a:solidFill>
                  <a:schemeClr val="accent4">
                    <a:lumMod val="75000"/>
                  </a:schemeClr>
                </a:solidFill>
              </a:rPr>
              <a:t>To-date:  196 CLA Graduates</a:t>
            </a:r>
          </a:p>
          <a:p>
            <a:pPr lvl="2"/>
            <a:r>
              <a:rPr lang="en-US" dirty="0">
                <a:solidFill>
                  <a:schemeClr val="accent4">
                    <a:lumMod val="75000"/>
                  </a:schemeClr>
                </a:solidFill>
              </a:rPr>
              <a:t>43% men</a:t>
            </a:r>
          </a:p>
          <a:p>
            <a:pPr lvl="2"/>
            <a:r>
              <a:rPr lang="en-US" dirty="0">
                <a:solidFill>
                  <a:schemeClr val="accent4">
                    <a:lumMod val="75000"/>
                  </a:schemeClr>
                </a:solidFill>
              </a:rPr>
              <a:t>57% women</a:t>
            </a:r>
          </a:p>
          <a:p>
            <a:pPr lvl="2"/>
            <a:r>
              <a:rPr lang="en-US" dirty="0">
                <a:solidFill>
                  <a:schemeClr val="accent4">
                    <a:lumMod val="75000"/>
                  </a:schemeClr>
                </a:solidFill>
              </a:rPr>
              <a:t>49% Faculty </a:t>
            </a:r>
          </a:p>
          <a:p>
            <a:pPr lvl="2"/>
            <a:r>
              <a:rPr lang="en-US" dirty="0">
                <a:solidFill>
                  <a:schemeClr val="accent4">
                    <a:lumMod val="75000"/>
                  </a:schemeClr>
                </a:solidFill>
              </a:rPr>
              <a:t>51% staff</a:t>
            </a:r>
          </a:p>
          <a:p>
            <a:r>
              <a:rPr lang="en-US" sz="2800" dirty="0">
                <a:solidFill>
                  <a:schemeClr val="accent4">
                    <a:lumMod val="75000"/>
                  </a:schemeClr>
                </a:solidFill>
              </a:rPr>
              <a:t>100% of CLA graduates expressed they had a positive, productive learning experience</a:t>
            </a:r>
          </a:p>
          <a:p>
            <a:r>
              <a:rPr lang="en-US" sz="2800" dirty="0">
                <a:solidFill>
                  <a:schemeClr val="accent4">
                    <a:lumMod val="75000"/>
                  </a:schemeClr>
                </a:solidFill>
              </a:rPr>
              <a:t>33 CLA graduates have been chosen for more advanced leadership roles</a:t>
            </a:r>
          </a:p>
          <a:p>
            <a:r>
              <a:rPr lang="en-US" sz="2800" dirty="0">
                <a:solidFill>
                  <a:schemeClr val="accent4">
                    <a:lumMod val="75000"/>
                  </a:schemeClr>
                </a:solidFill>
              </a:rPr>
              <a:t>19 CLA graduates have advanced at other universities/organizations</a:t>
            </a:r>
          </a:p>
        </p:txBody>
      </p:sp>
      <p:sp>
        <p:nvSpPr>
          <p:cNvPr id="3" name="Title 2">
            <a:extLst>
              <a:ext uri="{FF2B5EF4-FFF2-40B4-BE49-F238E27FC236}">
                <a16:creationId xmlns:a16="http://schemas.microsoft.com/office/drawing/2014/main" id="{7BFEA195-8B2F-4347-B313-E39A1A764628}"/>
              </a:ext>
            </a:extLst>
          </p:cNvPr>
          <p:cNvSpPr>
            <a:spLocks noGrp="1"/>
          </p:cNvSpPr>
          <p:nvPr>
            <p:ph type="title"/>
          </p:nvPr>
        </p:nvSpPr>
        <p:spPr/>
        <p:txBody>
          <a:bodyPr/>
          <a:lstStyle/>
          <a:p>
            <a:r>
              <a:rPr lang="en-US" dirty="0"/>
              <a:t>CLA FACTS</a:t>
            </a:r>
          </a:p>
        </p:txBody>
      </p:sp>
    </p:spTree>
    <p:extLst>
      <p:ext uri="{BB962C8B-B14F-4D97-AF65-F5344CB8AC3E}">
        <p14:creationId xmlns:p14="http://schemas.microsoft.com/office/powerpoint/2010/main" val="103132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42B877-3A73-44C8-8E56-852CB507F33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5156" y="449256"/>
            <a:ext cx="11338560" cy="5443460"/>
          </a:xfrm>
          <a:prstGeom prst="rect">
            <a:avLst/>
          </a:prstGeom>
        </p:spPr>
      </p:pic>
      <p:sp>
        <p:nvSpPr>
          <p:cNvPr id="8" name="Content Placeholder 2">
            <a:extLst>
              <a:ext uri="{FF2B5EF4-FFF2-40B4-BE49-F238E27FC236}">
                <a16:creationId xmlns:a16="http://schemas.microsoft.com/office/drawing/2014/main" id="{7DCFE0FB-CC0A-4A2A-8B80-977D9152CEFD}"/>
              </a:ext>
            </a:extLst>
          </p:cNvPr>
          <p:cNvSpPr txBox="1">
            <a:spLocks/>
          </p:cNvSpPr>
          <p:nvPr/>
        </p:nvSpPr>
        <p:spPr>
          <a:xfrm>
            <a:off x="6414782" y="3834935"/>
            <a:ext cx="3976128" cy="835816"/>
          </a:xfrm>
          <a:prstGeom prst="rect">
            <a:avLst/>
          </a:prstGeom>
        </p:spPr>
        <p:txBody>
          <a:bodyPr/>
          <a:lstStyle>
            <a:lvl1pPr marL="420624" indent="-384048" algn="l" rtl="0" eaLnBrk="1" latinLnBrk="0" hangingPunct="1">
              <a:spcBef>
                <a:spcPct val="20000"/>
              </a:spcBef>
              <a:buClr>
                <a:schemeClr val="accent4"/>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4"/>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4">
                  <a:lumMod val="75000"/>
                </a:schemeClr>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432" indent="0" defTabSz="457200">
              <a:buClr>
                <a:srgbClr val="8064A2"/>
              </a:buClr>
              <a:buNone/>
            </a:pPr>
            <a:r>
              <a:rPr lang="en-US" sz="4400" b="1" dirty="0">
                <a:solidFill>
                  <a:schemeClr val="bg1"/>
                </a:solidFill>
                <a:effectLst>
                  <a:outerShdw blurRad="38100" dist="38100" dir="2700000" algn="tl">
                    <a:srgbClr val="000000">
                      <a:alpha val="43137"/>
                    </a:srgbClr>
                  </a:outerShdw>
                </a:effectLst>
              </a:rPr>
              <a:t>DISCUSSION</a:t>
            </a:r>
          </a:p>
        </p:txBody>
      </p:sp>
    </p:spTree>
    <p:extLst>
      <p:ext uri="{BB962C8B-B14F-4D97-AF65-F5344CB8AC3E}">
        <p14:creationId xmlns:p14="http://schemas.microsoft.com/office/powerpoint/2010/main" val="20239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2FE0F-EA14-40A0-8C40-A707BEC1BD7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5156" y="449256"/>
            <a:ext cx="11338560" cy="5443460"/>
          </a:xfrm>
          <a:prstGeom prst="rect">
            <a:avLst/>
          </a:prstGeom>
        </p:spPr>
      </p:pic>
      <p:sp>
        <p:nvSpPr>
          <p:cNvPr id="8" name="Content Placeholder 2">
            <a:extLst>
              <a:ext uri="{FF2B5EF4-FFF2-40B4-BE49-F238E27FC236}">
                <a16:creationId xmlns:a16="http://schemas.microsoft.com/office/drawing/2014/main" id="{7DCFE0FB-CC0A-4A2A-8B80-977D9152CEFD}"/>
              </a:ext>
            </a:extLst>
          </p:cNvPr>
          <p:cNvSpPr txBox="1">
            <a:spLocks/>
          </p:cNvSpPr>
          <p:nvPr/>
        </p:nvSpPr>
        <p:spPr>
          <a:xfrm>
            <a:off x="6303818" y="3287275"/>
            <a:ext cx="5317375" cy="2162969"/>
          </a:xfrm>
          <a:prstGeom prst="rect">
            <a:avLst/>
          </a:prstGeom>
        </p:spPr>
        <p:txBody>
          <a:bodyPr/>
          <a:lstStyle>
            <a:lvl1pPr marL="420624" indent="-384048" algn="l" rtl="0" eaLnBrk="1" latinLnBrk="0" hangingPunct="1">
              <a:spcBef>
                <a:spcPct val="20000"/>
              </a:spcBef>
              <a:buClr>
                <a:schemeClr val="accent4"/>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4"/>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4">
                  <a:lumMod val="75000"/>
                </a:schemeClr>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432" indent="0" defTabSz="457200">
              <a:buClr>
                <a:srgbClr val="8064A2"/>
              </a:buClr>
              <a:buNone/>
            </a:pPr>
            <a:r>
              <a:rPr lang="en-US" sz="2700" b="1" dirty="0">
                <a:solidFill>
                  <a:schemeClr val="bg1"/>
                </a:solidFill>
                <a:effectLst>
                  <a:outerShdw blurRad="38100" dist="38100" dir="2700000" algn="tl">
                    <a:srgbClr val="000000">
                      <a:alpha val="43137"/>
                    </a:srgbClr>
                  </a:outerShdw>
                </a:effectLst>
              </a:rPr>
              <a:t>Even though women outnumber men at most universities, the global average of women in senior management positions remains flat</a:t>
            </a:r>
          </a:p>
        </p:txBody>
      </p:sp>
    </p:spTree>
    <p:extLst>
      <p:ext uri="{BB962C8B-B14F-4D97-AF65-F5344CB8AC3E}">
        <p14:creationId xmlns:p14="http://schemas.microsoft.com/office/powerpoint/2010/main" val="170736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2" y="2057401"/>
            <a:ext cx="7574573" cy="3501433"/>
          </a:xfrm>
        </p:spPr>
        <p:txBody>
          <a:bodyPr>
            <a:normAutofit lnSpcReduction="10000"/>
          </a:bodyPr>
          <a:lstStyle/>
          <a:p>
            <a:r>
              <a:rPr lang="en-US" dirty="0">
                <a:solidFill>
                  <a:schemeClr val="accent4">
                    <a:lumMod val="75000"/>
                  </a:schemeClr>
                </a:solidFill>
              </a:rPr>
              <a:t>To increase awareness of leadership and professional development opportunities and resources within the University and higher education that are available to women</a:t>
            </a:r>
          </a:p>
          <a:p>
            <a:r>
              <a:rPr lang="en-US" dirty="0">
                <a:solidFill>
                  <a:schemeClr val="accent4">
                    <a:lumMod val="75000"/>
                  </a:schemeClr>
                </a:solidFill>
              </a:rPr>
              <a:t>Increasing collaboration teamwork and informal mentoring</a:t>
            </a:r>
          </a:p>
        </p:txBody>
      </p:sp>
      <p:sp>
        <p:nvSpPr>
          <p:cNvPr id="2" name="Title 1"/>
          <p:cNvSpPr>
            <a:spLocks noGrp="1"/>
          </p:cNvSpPr>
          <p:nvPr>
            <p:ph type="title"/>
          </p:nvPr>
        </p:nvSpPr>
        <p:spPr/>
        <p:txBody>
          <a:bodyPr/>
          <a:lstStyle/>
          <a:p>
            <a:r>
              <a:rPr lang="en-US" dirty="0">
                <a:solidFill>
                  <a:schemeClr val="accent4">
                    <a:lumMod val="75000"/>
                  </a:schemeClr>
                </a:solidFill>
              </a:rPr>
              <a:t>Objectives</a:t>
            </a:r>
          </a:p>
        </p:txBody>
      </p:sp>
    </p:spTree>
    <p:extLst>
      <p:ext uri="{BB962C8B-B14F-4D97-AF65-F5344CB8AC3E}">
        <p14:creationId xmlns:p14="http://schemas.microsoft.com/office/powerpoint/2010/main" val="252413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1699" y="1550325"/>
            <a:ext cx="5115681" cy="4050694"/>
          </a:xfrm>
        </p:spPr>
        <p:txBody>
          <a:bodyPr>
            <a:noAutofit/>
          </a:bodyPr>
          <a:lstStyle/>
          <a:p>
            <a:r>
              <a:rPr lang="en-US" dirty="0">
                <a:solidFill>
                  <a:schemeClr val="accent4">
                    <a:lumMod val="75000"/>
                  </a:schemeClr>
                </a:solidFill>
              </a:rPr>
              <a:t>Clear expectations about role and the path of advancement</a:t>
            </a:r>
          </a:p>
          <a:p>
            <a:r>
              <a:rPr lang="en-US" dirty="0">
                <a:solidFill>
                  <a:schemeClr val="accent4">
                    <a:lumMod val="75000"/>
                  </a:schemeClr>
                </a:solidFill>
              </a:rPr>
              <a:t>An equitable and diverse workplace</a:t>
            </a:r>
          </a:p>
          <a:p>
            <a:r>
              <a:rPr lang="en-US" dirty="0">
                <a:solidFill>
                  <a:schemeClr val="accent4">
                    <a:lumMod val="75000"/>
                  </a:schemeClr>
                </a:solidFill>
              </a:rPr>
              <a:t>Access to opportunities for development and advancement</a:t>
            </a:r>
          </a:p>
          <a:p>
            <a:endParaRPr lang="en-US" dirty="0"/>
          </a:p>
          <a:p>
            <a:endParaRPr lang="en-US" dirty="0"/>
          </a:p>
        </p:txBody>
      </p:sp>
      <p:sp>
        <p:nvSpPr>
          <p:cNvPr id="2" name="Title 1"/>
          <p:cNvSpPr>
            <a:spLocks noGrp="1"/>
          </p:cNvSpPr>
          <p:nvPr>
            <p:ph type="title"/>
          </p:nvPr>
        </p:nvSpPr>
        <p:spPr/>
        <p:txBody>
          <a:bodyPr>
            <a:normAutofit/>
          </a:bodyPr>
          <a:lstStyle/>
          <a:p>
            <a:r>
              <a:rPr lang="en-US" dirty="0">
                <a:solidFill>
                  <a:schemeClr val="accent4">
                    <a:lumMod val="75000"/>
                  </a:schemeClr>
                </a:solidFill>
              </a:rPr>
              <a:t>What Women Say They Need to Succeed</a:t>
            </a:r>
          </a:p>
        </p:txBody>
      </p:sp>
      <p:pic>
        <p:nvPicPr>
          <p:cNvPr id="4" name="Picture 3">
            <a:extLst>
              <a:ext uri="{FF2B5EF4-FFF2-40B4-BE49-F238E27FC236}">
                <a16:creationId xmlns:a16="http://schemas.microsoft.com/office/drawing/2014/main" id="{2150FD24-CA2B-4F80-8260-769496939F6A}"/>
              </a:ext>
            </a:extLst>
          </p:cNvPr>
          <p:cNvPicPr>
            <a:picLocks noChangeAspect="1"/>
          </p:cNvPicPr>
          <p:nvPr/>
        </p:nvPicPr>
        <p:blipFill>
          <a:blip r:embed="rId2"/>
          <a:stretch>
            <a:fillRect/>
          </a:stretch>
        </p:blipFill>
        <p:spPr>
          <a:xfrm>
            <a:off x="1424248" y="1943102"/>
            <a:ext cx="3699068" cy="3657917"/>
          </a:xfrm>
          <a:prstGeom prst="rect">
            <a:avLst/>
          </a:prstGeom>
        </p:spPr>
      </p:pic>
    </p:spTree>
    <p:extLst>
      <p:ext uri="{BB962C8B-B14F-4D97-AF65-F5344CB8AC3E}">
        <p14:creationId xmlns:p14="http://schemas.microsoft.com/office/powerpoint/2010/main" val="519991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Take Advantage of Your Network</a:t>
            </a:r>
          </a:p>
        </p:txBody>
      </p:sp>
      <p:pic>
        <p:nvPicPr>
          <p:cNvPr id="4" name="Picture 3"/>
          <p:cNvPicPr>
            <a:picLocks noChangeAspect="1"/>
          </p:cNvPicPr>
          <p:nvPr/>
        </p:nvPicPr>
        <p:blipFill>
          <a:blip r:embed="rId2">
            <a:duotone>
              <a:prstClr val="black"/>
              <a:schemeClr val="accent4">
                <a:tint val="45000"/>
                <a:satMod val="400000"/>
              </a:schemeClr>
            </a:duotone>
          </a:blip>
          <a:stretch>
            <a:fillRect/>
          </a:stretch>
        </p:blipFill>
        <p:spPr>
          <a:xfrm>
            <a:off x="2781904" y="1315357"/>
            <a:ext cx="7589761" cy="4777619"/>
          </a:xfrm>
          <a:prstGeom prst="rect">
            <a:avLst/>
          </a:prstGeom>
        </p:spPr>
      </p:pic>
    </p:spTree>
    <p:extLst>
      <p:ext uri="{BB962C8B-B14F-4D97-AF65-F5344CB8AC3E}">
        <p14:creationId xmlns:p14="http://schemas.microsoft.com/office/powerpoint/2010/main" val="203104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982977"/>
            <a:ext cx="6172200" cy="572690"/>
          </a:xfrm>
        </p:spPr>
        <p:txBody>
          <a:bodyPr>
            <a:noAutofit/>
          </a:bodyPr>
          <a:lstStyle/>
          <a:p>
            <a:br>
              <a:rPr lang="en-US" sz="3000" dirty="0">
                <a:solidFill>
                  <a:schemeClr val="bg1"/>
                </a:solidFill>
              </a:rPr>
            </a:br>
            <a:r>
              <a:rPr lang="en-US" sz="3000" dirty="0">
                <a:solidFill>
                  <a:schemeClr val="bg1"/>
                </a:solidFill>
              </a:rPr>
              <a:t>Cadre of Advisors</a:t>
            </a:r>
            <a:br>
              <a:rPr lang="en-US" sz="3000" dirty="0">
                <a:solidFill>
                  <a:schemeClr val="bg1"/>
                </a:solidFill>
              </a:rPr>
            </a:br>
            <a:endParaRPr lang="en-US" sz="3000" dirty="0">
              <a:solidFill>
                <a:schemeClr val="bg1"/>
              </a:solidFill>
            </a:endParaRPr>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sz="3200" dirty="0">
                <a:solidFill>
                  <a:schemeClr val="accent4">
                    <a:lumMod val="75000"/>
                  </a:schemeClr>
                </a:solidFill>
              </a:rPr>
              <a:t>Coach – talks </a:t>
            </a:r>
            <a:r>
              <a:rPr lang="en-US" sz="3200" b="1" dirty="0">
                <a:solidFill>
                  <a:schemeClr val="accent4">
                    <a:lumMod val="75000"/>
                  </a:schemeClr>
                </a:solidFill>
              </a:rPr>
              <a:t>TO</a:t>
            </a:r>
            <a:r>
              <a:rPr lang="en-US" sz="3200" dirty="0">
                <a:solidFill>
                  <a:schemeClr val="accent4">
                    <a:lumMod val="75000"/>
                  </a:schemeClr>
                </a:solidFill>
              </a:rPr>
              <a:t> you</a:t>
            </a:r>
          </a:p>
          <a:p>
            <a:pPr lvl="1">
              <a:buFont typeface="Arial" panose="020B0604020202020204" pitchFamily="34" charset="0"/>
              <a:buChar char="•"/>
            </a:pPr>
            <a:r>
              <a:rPr lang="en-US" sz="3200" dirty="0">
                <a:solidFill>
                  <a:schemeClr val="accent4">
                    <a:lumMod val="75000"/>
                  </a:schemeClr>
                </a:solidFill>
              </a:rPr>
              <a:t>Mentor – talks </a:t>
            </a:r>
            <a:r>
              <a:rPr lang="en-US" sz="3200" b="1" dirty="0">
                <a:solidFill>
                  <a:schemeClr val="accent4">
                    <a:lumMod val="75000"/>
                  </a:schemeClr>
                </a:solidFill>
              </a:rPr>
              <a:t>WITH</a:t>
            </a:r>
            <a:r>
              <a:rPr lang="en-US" sz="3200" dirty="0">
                <a:solidFill>
                  <a:schemeClr val="accent4">
                    <a:lumMod val="75000"/>
                  </a:schemeClr>
                </a:solidFill>
              </a:rPr>
              <a:t> you </a:t>
            </a:r>
          </a:p>
          <a:p>
            <a:pPr lvl="1">
              <a:buFont typeface="Arial" panose="020B0604020202020204" pitchFamily="34" charset="0"/>
              <a:buChar char="•"/>
            </a:pPr>
            <a:r>
              <a:rPr lang="en-US" sz="3200" dirty="0">
                <a:solidFill>
                  <a:schemeClr val="accent4">
                    <a:lumMod val="75000"/>
                  </a:schemeClr>
                </a:solidFill>
              </a:rPr>
              <a:t>Sponsor – talks </a:t>
            </a:r>
            <a:r>
              <a:rPr lang="en-US" sz="3200" b="1" dirty="0">
                <a:solidFill>
                  <a:schemeClr val="accent4">
                    <a:lumMod val="75000"/>
                  </a:schemeClr>
                </a:solidFill>
              </a:rPr>
              <a:t>ABOUT</a:t>
            </a:r>
            <a:r>
              <a:rPr lang="en-US" sz="3200" dirty="0">
                <a:solidFill>
                  <a:schemeClr val="accent4">
                    <a:lumMod val="75000"/>
                  </a:schemeClr>
                </a:solidFill>
              </a:rPr>
              <a:t> you  </a:t>
            </a:r>
          </a:p>
          <a:p>
            <a:pPr lvl="1">
              <a:buFont typeface="Arial" panose="020B0604020202020204" pitchFamily="34" charset="0"/>
              <a:buChar char="•"/>
            </a:pPr>
            <a:r>
              <a:rPr lang="en-US" sz="3200" dirty="0">
                <a:solidFill>
                  <a:schemeClr val="accent4">
                    <a:lumMod val="75000"/>
                  </a:schemeClr>
                </a:solidFill>
              </a:rPr>
              <a:t>ADDITIONAL ADVISORS</a:t>
            </a:r>
          </a:p>
          <a:p>
            <a:pPr lvl="1">
              <a:buFont typeface="Arial" panose="020B0604020202020204" pitchFamily="34" charset="0"/>
              <a:buChar char="•"/>
            </a:pPr>
            <a:r>
              <a:rPr lang="en-US" sz="3200" dirty="0">
                <a:solidFill>
                  <a:schemeClr val="accent4">
                    <a:lumMod val="75000"/>
                  </a:schemeClr>
                </a:solidFill>
              </a:rPr>
              <a:t>Connector: links you to people, networks</a:t>
            </a:r>
          </a:p>
          <a:p>
            <a:pPr lvl="1">
              <a:buFont typeface="Arial" panose="020B0604020202020204" pitchFamily="34" charset="0"/>
              <a:buChar char="•"/>
            </a:pPr>
            <a:r>
              <a:rPr lang="en-US" sz="3200" dirty="0">
                <a:solidFill>
                  <a:schemeClr val="accent4">
                    <a:lumMod val="75000"/>
                  </a:schemeClr>
                </a:solidFill>
              </a:rPr>
              <a:t>Point expert: knows your field and shares knowledge with you</a:t>
            </a:r>
          </a:p>
          <a:p>
            <a:pPr lvl="1">
              <a:buFont typeface="Arial" panose="020B0604020202020204" pitchFamily="34" charset="0"/>
              <a:buChar char="•"/>
            </a:pPr>
            <a:r>
              <a:rPr lang="en-US" sz="3200" dirty="0">
                <a:solidFill>
                  <a:schemeClr val="accent4">
                    <a:lumMod val="75000"/>
                  </a:schemeClr>
                </a:solidFill>
              </a:rPr>
              <a:t>Close friend: provides safe space</a:t>
            </a:r>
          </a:p>
        </p:txBody>
      </p:sp>
      <p:sp>
        <p:nvSpPr>
          <p:cNvPr id="4" name="TextBox 3"/>
          <p:cNvSpPr txBox="1"/>
          <p:nvPr/>
        </p:nvSpPr>
        <p:spPr>
          <a:xfrm>
            <a:off x="609600" y="275091"/>
            <a:ext cx="7344383" cy="707886"/>
          </a:xfrm>
          <a:prstGeom prst="rect">
            <a:avLst/>
          </a:prstGeom>
          <a:noFill/>
        </p:spPr>
        <p:txBody>
          <a:bodyPr wrap="square" rtlCol="0">
            <a:spAutoFit/>
          </a:bodyPr>
          <a:lstStyle/>
          <a:p>
            <a:pPr defTabSz="457200"/>
            <a:r>
              <a:rPr lang="en-US" sz="4000" b="1" dirty="0">
                <a:solidFill>
                  <a:schemeClr val="accent4">
                    <a:lumMod val="75000"/>
                  </a:schemeClr>
                </a:solidFill>
              </a:rPr>
              <a:t>Cadre of Advisors/Supporters</a:t>
            </a:r>
          </a:p>
        </p:txBody>
      </p:sp>
    </p:spTree>
    <p:extLst>
      <p:ext uri="{BB962C8B-B14F-4D97-AF65-F5344CB8AC3E}">
        <p14:creationId xmlns:p14="http://schemas.microsoft.com/office/powerpoint/2010/main" val="222027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006195-E5FD-417B-87C3-C90EBF97BFFD}"/>
              </a:ext>
            </a:extLst>
          </p:cNvPr>
          <p:cNvSpPr>
            <a:spLocks noGrp="1"/>
          </p:cNvSpPr>
          <p:nvPr>
            <p:ph idx="1"/>
          </p:nvPr>
        </p:nvSpPr>
        <p:spPr>
          <a:xfrm>
            <a:off x="609601" y="1257301"/>
            <a:ext cx="8218516" cy="5081781"/>
          </a:xfrm>
        </p:spPr>
        <p:txBody>
          <a:bodyPr>
            <a:normAutofit/>
          </a:bodyPr>
          <a:lstStyle/>
          <a:p>
            <a:r>
              <a:rPr lang="en-US" sz="2800" dirty="0">
                <a:solidFill>
                  <a:schemeClr val="accent4">
                    <a:lumMod val="75000"/>
                  </a:schemeClr>
                </a:solidFill>
              </a:rPr>
              <a:t>The William C. Friday Fellowship is a nonpartisan, results-focused leadership development opportunity for North Carolinians who wish to positively impact their communities through leadership grounded in improving human relations</a:t>
            </a:r>
          </a:p>
          <a:p>
            <a:r>
              <a:rPr lang="en-US" sz="2800" dirty="0">
                <a:solidFill>
                  <a:schemeClr val="accent4">
                    <a:lumMod val="75000"/>
                  </a:schemeClr>
                </a:solidFill>
              </a:rPr>
              <a:t>Models leading with courage, speaking one’s truth, engaging differences with civility, collaborating to solve problems, and embracing equity and justice</a:t>
            </a:r>
          </a:p>
          <a:p>
            <a:r>
              <a:rPr lang="en-US" sz="2800" dirty="0">
                <a:solidFill>
                  <a:schemeClr val="accent4">
                    <a:lumMod val="75000"/>
                  </a:schemeClr>
                </a:solidFill>
                <a:hlinkClick r:id="rId2"/>
              </a:rPr>
              <a:t>http://www.fridayfellowship.org/</a:t>
            </a:r>
            <a:r>
              <a:rPr lang="en-US" sz="2800" dirty="0">
                <a:solidFill>
                  <a:schemeClr val="accent4">
                    <a:lumMod val="75000"/>
                  </a:schemeClr>
                </a:solidFill>
              </a:rPr>
              <a:t> </a:t>
            </a:r>
          </a:p>
          <a:p>
            <a:endParaRPr lang="en-US" sz="2800" dirty="0"/>
          </a:p>
        </p:txBody>
      </p:sp>
      <p:sp>
        <p:nvSpPr>
          <p:cNvPr id="3" name="Title 2">
            <a:extLst>
              <a:ext uri="{FF2B5EF4-FFF2-40B4-BE49-F238E27FC236}">
                <a16:creationId xmlns:a16="http://schemas.microsoft.com/office/drawing/2014/main" id="{F4D792BC-8904-4907-B96D-59546B7D6817}"/>
              </a:ext>
            </a:extLst>
          </p:cNvPr>
          <p:cNvSpPr>
            <a:spLocks noGrp="1"/>
          </p:cNvSpPr>
          <p:nvPr>
            <p:ph type="title"/>
          </p:nvPr>
        </p:nvSpPr>
        <p:spPr/>
        <p:txBody>
          <a:bodyPr>
            <a:normAutofit/>
          </a:bodyPr>
          <a:lstStyle/>
          <a:p>
            <a:r>
              <a:rPr lang="en-US" dirty="0" err="1">
                <a:solidFill>
                  <a:schemeClr val="accent4">
                    <a:lumMod val="75000"/>
                  </a:schemeClr>
                </a:solidFill>
              </a:rPr>
              <a:t>Wildacres</a:t>
            </a:r>
            <a:r>
              <a:rPr lang="en-US" dirty="0">
                <a:solidFill>
                  <a:schemeClr val="accent4">
                    <a:lumMod val="75000"/>
                  </a:schemeClr>
                </a:solidFill>
              </a:rPr>
              <a:t> Leadership Initiative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123" y="2086703"/>
            <a:ext cx="3084922" cy="1778131"/>
          </a:xfrm>
          <a:prstGeom prst="rect">
            <a:avLst/>
          </a:prstGeom>
        </p:spPr>
      </p:pic>
    </p:spTree>
    <p:extLst>
      <p:ext uri="{BB962C8B-B14F-4D97-AF65-F5344CB8AC3E}">
        <p14:creationId xmlns:p14="http://schemas.microsoft.com/office/powerpoint/2010/main" val="26065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9CBC7D-62A5-4D9A-A32F-1ED1B39CE1D9}"/>
              </a:ext>
            </a:extLst>
          </p:cNvPr>
          <p:cNvSpPr>
            <a:spLocks noGrp="1"/>
          </p:cNvSpPr>
          <p:nvPr>
            <p:ph idx="1"/>
          </p:nvPr>
        </p:nvSpPr>
        <p:spPr>
          <a:xfrm>
            <a:off x="665018" y="1174174"/>
            <a:ext cx="10781608" cy="4453543"/>
          </a:xfrm>
        </p:spPr>
        <p:txBody>
          <a:bodyPr>
            <a:noAutofit/>
          </a:bodyPr>
          <a:lstStyle/>
          <a:p>
            <a:pPr marL="27432" indent="0">
              <a:buNone/>
            </a:pPr>
            <a:r>
              <a:rPr lang="en-US" sz="2600" dirty="0"/>
              <a:t>BRIDGES is an inclusive professional development program for women in higher education who seek to gain or strengthen their academic leadership capabilities. </a:t>
            </a:r>
          </a:p>
          <a:p>
            <a:pPr marL="484632" indent="-457200">
              <a:buFont typeface="Arial" panose="020B0604020202020204" pitchFamily="34" charset="0"/>
              <a:buChar char="•"/>
            </a:pPr>
            <a:r>
              <a:rPr lang="en-US" sz="2600" dirty="0"/>
              <a:t>help women identify, understand, and build their leadership roles in the academy</a:t>
            </a:r>
          </a:p>
          <a:p>
            <a:r>
              <a:rPr lang="en-US" sz="2600" dirty="0"/>
              <a:t>develop insights into leadership, with a particular focus on the special skills and attributes women bring to their leadership roles</a:t>
            </a:r>
          </a:p>
          <a:p>
            <a:r>
              <a:rPr lang="en-US" sz="2600" dirty="0"/>
              <a:t>acquire an understanding of the many facets of colleges and universities</a:t>
            </a:r>
          </a:p>
          <a:p>
            <a:r>
              <a:rPr lang="en-US" sz="2600" dirty="0"/>
              <a:t>refine and improve their cross-cultural communication skills, and</a:t>
            </a:r>
          </a:p>
          <a:p>
            <a:r>
              <a:rPr lang="en-US" sz="2600" dirty="0"/>
              <a:t>create a program of personal and professional development to benefit themselves and their institutions.</a:t>
            </a:r>
          </a:p>
          <a:p>
            <a:endParaRPr lang="en-US" sz="2600" dirty="0"/>
          </a:p>
        </p:txBody>
      </p:sp>
      <p:pic>
        <p:nvPicPr>
          <p:cNvPr id="5" name="Picture 4">
            <a:extLst>
              <a:ext uri="{FF2B5EF4-FFF2-40B4-BE49-F238E27FC236}">
                <a16:creationId xmlns:a16="http://schemas.microsoft.com/office/drawing/2014/main" id="{FDA13148-01FC-4908-A40B-72C3DA366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229" y="274639"/>
            <a:ext cx="1783080" cy="740915"/>
          </a:xfrm>
          <a:prstGeom prst="rect">
            <a:avLst/>
          </a:prstGeom>
        </p:spPr>
      </p:pic>
    </p:spTree>
    <p:extLst>
      <p:ext uri="{BB962C8B-B14F-4D97-AF65-F5344CB8AC3E}">
        <p14:creationId xmlns:p14="http://schemas.microsoft.com/office/powerpoint/2010/main" val="2778365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BD6E14-8FD1-4D3E-A5D5-B537A2B39338}"/>
              </a:ext>
            </a:extLst>
          </p:cNvPr>
          <p:cNvSpPr>
            <a:spLocks noGrp="1"/>
          </p:cNvSpPr>
          <p:nvPr>
            <p:ph idx="1"/>
          </p:nvPr>
        </p:nvSpPr>
        <p:spPr/>
        <p:txBody>
          <a:bodyPr>
            <a:normAutofit/>
          </a:bodyPr>
          <a:lstStyle/>
          <a:p>
            <a:r>
              <a:rPr lang="en-US" dirty="0">
                <a:solidFill>
                  <a:schemeClr val="accent4">
                    <a:lumMod val="75000"/>
                  </a:schemeClr>
                </a:solidFill>
              </a:rPr>
              <a:t>The Group on Women in Medicine and Science (GWIMS) advances the full and successful participation and inclusion of women within academic medicine by addressing gender equity, recruitment and retention, awards and recognition, and career advancement.</a:t>
            </a:r>
          </a:p>
          <a:p>
            <a:r>
              <a:rPr lang="en-US" dirty="0">
                <a:solidFill>
                  <a:schemeClr val="accent4">
                    <a:lumMod val="75000"/>
                  </a:schemeClr>
                </a:solidFill>
              </a:rPr>
              <a:t>Professional Development Opportunities</a:t>
            </a:r>
          </a:p>
          <a:p>
            <a:pPr lvl="1"/>
            <a:r>
              <a:rPr lang="en-US" dirty="0">
                <a:solidFill>
                  <a:schemeClr val="accent4">
                    <a:lumMod val="75000"/>
                  </a:schemeClr>
                </a:solidFill>
              </a:rPr>
              <a:t>Early Career Women Faculty Leadership Development Seminar</a:t>
            </a:r>
          </a:p>
          <a:p>
            <a:pPr lvl="1"/>
            <a:r>
              <a:rPr lang="en-US" dirty="0">
                <a:solidFill>
                  <a:schemeClr val="accent4">
                    <a:lumMod val="75000"/>
                  </a:schemeClr>
                </a:solidFill>
              </a:rPr>
              <a:t>Mid-Career Women Faculty Leadership Development Seminar</a:t>
            </a:r>
          </a:p>
        </p:txBody>
      </p:sp>
      <p:sp>
        <p:nvSpPr>
          <p:cNvPr id="3" name="Title 2">
            <a:extLst>
              <a:ext uri="{FF2B5EF4-FFF2-40B4-BE49-F238E27FC236}">
                <a16:creationId xmlns:a16="http://schemas.microsoft.com/office/drawing/2014/main" id="{98BA4E58-2560-4B97-AE4E-AECD3A49D5A8}"/>
              </a:ext>
            </a:extLst>
          </p:cNvPr>
          <p:cNvSpPr>
            <a:spLocks noGrp="1"/>
          </p:cNvSpPr>
          <p:nvPr>
            <p:ph type="title"/>
          </p:nvPr>
        </p:nvSpPr>
        <p:spPr/>
        <p:txBody>
          <a:bodyPr/>
          <a:lstStyle/>
          <a:p>
            <a:r>
              <a:rPr lang="en-US" dirty="0">
                <a:solidFill>
                  <a:schemeClr val="accent4">
                    <a:lumMod val="75000"/>
                  </a:schemeClr>
                </a:solidFill>
              </a:rPr>
              <a:t>AAMC (GWIMS)</a:t>
            </a:r>
          </a:p>
        </p:txBody>
      </p:sp>
    </p:spTree>
    <p:extLst>
      <p:ext uri="{BB962C8B-B14F-4D97-AF65-F5344CB8AC3E}">
        <p14:creationId xmlns:p14="http://schemas.microsoft.com/office/powerpoint/2010/main" val="888697138"/>
      </p:ext>
    </p:extLst>
  </p:cSld>
  <p:clrMapOvr>
    <a:masterClrMapping/>
  </p:clrMapOvr>
</p:sld>
</file>

<file path=ppt/theme/theme1.xml><?xml version="1.0" encoding="utf-8"?>
<a:theme xmlns:a="http://schemas.openxmlformats.org/drawingml/2006/main" name="ECU_TemplatePu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942</Words>
  <Application>Microsoft Office PowerPoint</Application>
  <PresentationFormat>Widescreen</PresentationFormat>
  <Paragraphs>69</Paragraphs>
  <Slides>13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ＭＳ Ｐゴシック</vt:lpstr>
      <vt:lpstr>Arial</vt:lpstr>
      <vt:lpstr>Calibri</vt:lpstr>
      <vt:lpstr>Cambria</vt:lpstr>
      <vt:lpstr>Wingdings</vt:lpstr>
      <vt:lpstr>Wingdings 2</vt:lpstr>
      <vt:lpstr>ECU_TemplatePurp</vt:lpstr>
      <vt:lpstr>LEADERSHIP DEVELOPMENT OPPORTUNITIES FOR  WOMEN LEADERS </vt:lpstr>
      <vt:lpstr>PowerPoint Presentation</vt:lpstr>
      <vt:lpstr>Objectives</vt:lpstr>
      <vt:lpstr>What Women Say They Need to Succeed</vt:lpstr>
      <vt:lpstr>Take Advantage of Your Network</vt:lpstr>
      <vt:lpstr> Cadre of Advisors </vt:lpstr>
      <vt:lpstr>Wildacres Leadership Initiative </vt:lpstr>
      <vt:lpstr>PowerPoint Presentation</vt:lpstr>
      <vt:lpstr>AAMC (GWIMS)</vt:lpstr>
      <vt:lpstr>Chancellor’s Leadership Academy</vt:lpstr>
      <vt:lpstr>CLA PURPOSE</vt:lpstr>
      <vt:lpstr>CLA FACTS</vt:lpstr>
      <vt:lpstr>PowerPoint Presentation</vt:lpstr>
    </vt:vector>
  </TitlesOfParts>
  <Company>East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DEVELOPMENT OPPORTUNTIEIS FOR  WOMEN LEADERS</dc:title>
  <dc:creator>Hardy, Virginia</dc:creator>
  <cp:lastModifiedBy>Edwards, Terri</cp:lastModifiedBy>
  <cp:revision>11</cp:revision>
  <dcterms:created xsi:type="dcterms:W3CDTF">2017-12-12T15:21:43Z</dcterms:created>
  <dcterms:modified xsi:type="dcterms:W3CDTF">2017-12-13T14:38:35Z</dcterms:modified>
</cp:coreProperties>
</file>