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7"/>
  </p:notesMasterIdLst>
  <p:handoutMasterIdLst>
    <p:handoutMasterId r:id="rId38"/>
  </p:handoutMasterIdLst>
  <p:sldIdLst>
    <p:sldId id="660" r:id="rId2"/>
    <p:sldId id="785" r:id="rId3"/>
    <p:sldId id="796" r:id="rId4"/>
    <p:sldId id="750" r:id="rId5"/>
    <p:sldId id="803" r:id="rId6"/>
    <p:sldId id="837" r:id="rId7"/>
    <p:sldId id="838" r:id="rId8"/>
    <p:sldId id="786" r:id="rId9"/>
    <p:sldId id="825" r:id="rId10"/>
    <p:sldId id="836" r:id="rId11"/>
    <p:sldId id="835" r:id="rId12"/>
    <p:sldId id="807" r:id="rId13"/>
    <p:sldId id="809" r:id="rId14"/>
    <p:sldId id="808" r:id="rId15"/>
    <p:sldId id="810" r:id="rId16"/>
    <p:sldId id="812" r:id="rId17"/>
    <p:sldId id="798" r:id="rId18"/>
    <p:sldId id="813" r:id="rId19"/>
    <p:sldId id="795" r:id="rId20"/>
    <p:sldId id="814" r:id="rId21"/>
    <p:sldId id="815" r:id="rId22"/>
    <p:sldId id="831" r:id="rId23"/>
    <p:sldId id="832" r:id="rId24"/>
    <p:sldId id="816" r:id="rId25"/>
    <p:sldId id="817" r:id="rId26"/>
    <p:sldId id="799" r:id="rId27"/>
    <p:sldId id="800" r:id="rId28"/>
    <p:sldId id="818" r:id="rId29"/>
    <p:sldId id="788" r:id="rId30"/>
    <p:sldId id="794" r:id="rId31"/>
    <p:sldId id="839" r:id="rId32"/>
    <p:sldId id="793" r:id="rId33"/>
    <p:sldId id="819" r:id="rId34"/>
    <p:sldId id="791" r:id="rId35"/>
    <p:sldId id="802" r:id="rId36"/>
  </p:sldIdLst>
  <p:sldSz cx="10077450" cy="7735888"/>
  <p:notesSz cx="7086600" cy="9372600"/>
  <p:defaultTextStyle>
    <a:defPPr>
      <a:defRPr lang="en-GB"/>
    </a:defPPr>
    <a:lvl1pPr algn="l" rtl="0" eaLnBrk="0" fontAlgn="base" hangingPunct="0">
      <a:lnSpc>
        <a:spcPct val="130000"/>
      </a:lnSpc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panose="020B0604020202020204" pitchFamily="34" charset="0"/>
        <a:ea typeface="ヒラギノ角ゴ Pro W3" pitchFamily="1" charset="-128"/>
        <a:cs typeface="+mn-cs"/>
      </a:defRPr>
    </a:lvl1pPr>
    <a:lvl2pPr marL="457200" algn="l" rtl="0" eaLnBrk="0" fontAlgn="base" hangingPunct="0">
      <a:lnSpc>
        <a:spcPct val="130000"/>
      </a:lnSpc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panose="020B0604020202020204" pitchFamily="34" charset="0"/>
        <a:ea typeface="ヒラギノ角ゴ Pro W3" pitchFamily="1" charset="-128"/>
        <a:cs typeface="+mn-cs"/>
      </a:defRPr>
    </a:lvl2pPr>
    <a:lvl3pPr marL="914400" algn="l" rtl="0" eaLnBrk="0" fontAlgn="base" hangingPunct="0">
      <a:lnSpc>
        <a:spcPct val="130000"/>
      </a:lnSpc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panose="020B0604020202020204" pitchFamily="34" charset="0"/>
        <a:ea typeface="ヒラギノ角ゴ Pro W3" pitchFamily="1" charset="-128"/>
        <a:cs typeface="+mn-cs"/>
      </a:defRPr>
    </a:lvl3pPr>
    <a:lvl4pPr marL="1371600" algn="l" rtl="0" eaLnBrk="0" fontAlgn="base" hangingPunct="0">
      <a:lnSpc>
        <a:spcPct val="130000"/>
      </a:lnSpc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panose="020B0604020202020204" pitchFamily="34" charset="0"/>
        <a:ea typeface="ヒラギノ角ゴ Pro W3" pitchFamily="1" charset="-128"/>
        <a:cs typeface="+mn-cs"/>
      </a:defRPr>
    </a:lvl4pPr>
    <a:lvl5pPr marL="1828800" algn="l" rtl="0" eaLnBrk="0" fontAlgn="base" hangingPunct="0">
      <a:lnSpc>
        <a:spcPct val="130000"/>
      </a:lnSpc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panose="020B0604020202020204" pitchFamily="34" charset="0"/>
        <a:ea typeface="ヒラギノ角ゴ Pro W3" pitchFamily="1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ヒラギノ角ゴ Pro W3" pitchFamily="1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ヒラギノ角ゴ Pro W3" pitchFamily="1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ヒラギノ角ゴ Pro W3" pitchFamily="1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ヒラギノ角ゴ Pro W3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60">
          <p15:clr>
            <a:srgbClr val="A4A3A4"/>
          </p15:clr>
        </p15:guide>
        <p15:guide id="2" pos="630">
          <p15:clr>
            <a:srgbClr val="A4A3A4"/>
          </p15:clr>
        </p15:guide>
        <p15:guide id="3" pos="5896">
          <p15:clr>
            <a:srgbClr val="A4A3A4"/>
          </p15:clr>
        </p15:guide>
        <p15:guide id="4" pos="1494">
          <p15:clr>
            <a:srgbClr val="A4A3A4"/>
          </p15:clr>
        </p15:guide>
        <p15:guide id="5" pos="1972">
          <p15:clr>
            <a:srgbClr val="A4A3A4"/>
          </p15:clr>
        </p15:guide>
        <p15:guide id="6" pos="42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loria Southerland" initials="GS" lastIdx="43" clrIdx="0">
    <p:extLst/>
  </p:cmAuthor>
  <p:cmAuthor id="2" name="Wolf" initials="W" lastIdx="1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A300"/>
    <a:srgbClr val="FFDE75"/>
    <a:srgbClr val="FFE697"/>
    <a:srgbClr val="05AF46"/>
    <a:srgbClr val="4A4A4A"/>
    <a:srgbClr val="8AB1CC"/>
    <a:srgbClr val="DCDCDC"/>
    <a:srgbClr val="003669"/>
    <a:srgbClr val="CCE3F5"/>
    <a:srgbClr val="0E36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014" autoAdjust="0"/>
  </p:normalViewPr>
  <p:slideViewPr>
    <p:cSldViewPr snapToGrid="0">
      <p:cViewPr varScale="1">
        <p:scale>
          <a:sx n="51" d="100"/>
          <a:sy n="51" d="100"/>
        </p:scale>
        <p:origin x="918" y="84"/>
      </p:cViewPr>
      <p:guideLst>
        <p:guide orient="horz" pos="1960"/>
        <p:guide pos="630"/>
        <p:guide pos="5896"/>
        <p:guide pos="1494"/>
        <p:guide pos="1972"/>
        <p:guide pos="4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0" tIns="46040" rIns="92080" bIns="46040" numCol="1" anchor="t" anchorCtr="0" compatLnSpc="1">
            <a:prstTxWarp prst="textNoShape">
              <a:avLst/>
            </a:prstTxWarp>
          </a:bodyPr>
          <a:lstStyle>
            <a:lvl1pPr defTabSz="920750" eaLnBrk="1" hangingPunct="1">
              <a:lnSpc>
                <a:spcPct val="100000"/>
              </a:lnSpc>
              <a:defRPr sz="1200">
                <a:latin typeface="Times New Roman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6375" y="0"/>
            <a:ext cx="307022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0" tIns="46040" rIns="92080" bIns="46040" numCol="1" anchor="t" anchorCtr="0" compatLnSpc="1">
            <a:prstTxWarp prst="textNoShape">
              <a:avLst/>
            </a:prstTxWarp>
          </a:bodyPr>
          <a:lstStyle>
            <a:lvl1pPr algn="r" defTabSz="920750" eaLnBrk="1" hangingPunct="1">
              <a:lnSpc>
                <a:spcPct val="100000"/>
              </a:lnSpc>
              <a:defRPr sz="1200">
                <a:latin typeface="Times New Roman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04288"/>
            <a:ext cx="30702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0" tIns="46040" rIns="92080" bIns="46040" numCol="1" anchor="b" anchorCtr="0" compatLnSpc="1">
            <a:prstTxWarp prst="textNoShape">
              <a:avLst/>
            </a:prstTxWarp>
          </a:bodyPr>
          <a:lstStyle>
            <a:lvl1pPr defTabSz="920750" eaLnBrk="1" hangingPunct="1">
              <a:lnSpc>
                <a:spcPct val="100000"/>
              </a:lnSpc>
              <a:defRPr sz="1200">
                <a:latin typeface="Times New Roman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0" tIns="46040" rIns="92080" bIns="46040" numCol="1" anchor="b" anchorCtr="0" compatLnSpc="1">
            <a:prstTxWarp prst="textNoShape">
              <a:avLst/>
            </a:prstTxWarp>
          </a:bodyPr>
          <a:lstStyle>
            <a:lvl1pPr algn="r" defTabSz="920750" eaLnBrk="1" hangingPunct="1">
              <a:lnSpc>
                <a:spcPct val="100000"/>
              </a:lnSpc>
              <a:defRPr sz="1200">
                <a:latin typeface="Times New Roman" panose="02020603050405020304" pitchFamily="18" charset="0"/>
              </a:defRPr>
            </a:lvl1pPr>
          </a:lstStyle>
          <a:p>
            <a:fld id="{15B879CD-D209-45E0-8B02-B02D89F164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74509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7525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defRPr sz="1200">
                <a:latin typeface="Times New Roman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8913" y="0"/>
            <a:ext cx="3055937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defRPr sz="1200">
                <a:latin typeface="Times New Roman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8088" y="666750"/>
            <a:ext cx="4640262" cy="3562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8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9800" y="4452938"/>
            <a:ext cx="517525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58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05875"/>
            <a:ext cx="3057525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defRPr sz="1200">
                <a:latin typeface="Times New Roman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8913" y="8905875"/>
            <a:ext cx="3055937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defRPr sz="1200">
                <a:latin typeface="Times New Roman" panose="02020603050405020304" pitchFamily="18" charset="0"/>
              </a:defRPr>
            </a:lvl1pPr>
          </a:lstStyle>
          <a:p>
            <a:fld id="{864DAFCE-C0D2-43F9-8F91-34CE5F46CD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78698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C028078A-1B22-49BF-AE0F-0A9D5660A2DC}" type="slidenum">
              <a:rPr lang="en-US" altLang="en-US" sz="1200">
                <a:latin typeface="Times New Roman" panose="02020603050405020304" pitchFamily="18" charset="0"/>
              </a:rPr>
              <a:pPr/>
              <a:t>1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70886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logic behind ritual opposition is knowing that your ideas will be scrutinized by others – encourage you to think more rigorously</a:t>
            </a:r>
            <a:r>
              <a:rPr lang="en-US" baseline="0" dirty="0" smtClean="0"/>
              <a:t> in advance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DAFCE-C0D2-43F9-8F91-34CE5F46CD27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66754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1100" b="1" dirty="0" smtClean="0"/>
              <a:t>INTRODUCE ACTIVITY: </a:t>
            </a:r>
            <a:r>
              <a:rPr lang="en-US" sz="1100" dirty="0" smtClean="0"/>
              <a:t>I’d like you to begin by thinking about someone you consider to be an excellent leader, or perhaps the best manager you’ve ever had.</a:t>
            </a:r>
          </a:p>
          <a:p>
            <a:endParaRPr lang="en-US" sz="1100" dirty="0" smtClean="0"/>
          </a:p>
          <a:p>
            <a:pPr lvl="1"/>
            <a:r>
              <a:rPr lang="en-US" sz="1100" dirty="0" smtClean="0"/>
              <a:t>Using the worksheet on page 5 in your workbook, jot down some of the characteristics that made him or her such a great leader. What did he/she do? How did that make you feel ?</a:t>
            </a:r>
          </a:p>
          <a:p>
            <a:pPr lvl="1"/>
            <a:endParaRPr lang="en-US" sz="1100" dirty="0" smtClean="0"/>
          </a:p>
          <a:p>
            <a:pPr lvl="1"/>
            <a:r>
              <a:rPr lang="en-US" sz="1100" dirty="0" smtClean="0"/>
              <a:t>Also take a few moments to think about someone you consider to be a poor leader. Using the same worksheet, jot down some of the characteristics that made him or her a poor leader.  And again, think about what he/she did and how that made you </a:t>
            </a:r>
            <a:r>
              <a:rPr lang="en-US" sz="1100" dirty="0"/>
              <a:t>feel </a:t>
            </a:r>
            <a:r>
              <a:rPr lang="en-US" sz="1100" dirty="0" smtClean="0"/>
              <a:t>.</a:t>
            </a:r>
          </a:p>
          <a:p>
            <a:endParaRPr lang="en-US" sz="1100" dirty="0" smtClean="0"/>
          </a:p>
          <a:p>
            <a:r>
              <a:rPr lang="en-US" sz="1100" dirty="0" smtClean="0"/>
              <a:t>Take a couple minutes to work on your own and then I’d like you to work with the others in your table group to share and compare these best/worst attributes. </a:t>
            </a:r>
          </a:p>
          <a:p>
            <a:endParaRPr lang="en-US" sz="1100" dirty="0" smtClean="0"/>
          </a:p>
          <a:p>
            <a:r>
              <a:rPr lang="en-US" sz="1100" b="1" dirty="0" smtClean="0"/>
              <a:t>TIMING:  </a:t>
            </a:r>
            <a:r>
              <a:rPr lang="en-US" sz="1100" dirty="0" smtClean="0"/>
              <a:t>You’ll have up to 10 minutes to consolidate these on a flipchart, and add more things you come up with as a team. </a:t>
            </a:r>
            <a:endParaRPr lang="en-US" sz="1100" dirty="0"/>
          </a:p>
          <a:p>
            <a:endParaRPr lang="en-US" sz="1100" dirty="0" smtClean="0"/>
          </a:p>
          <a:p>
            <a:r>
              <a:rPr lang="en-US" sz="1100" b="1" dirty="0" smtClean="0"/>
              <a:t>QUICKLY DEBRIEF </a:t>
            </a:r>
            <a:r>
              <a:rPr lang="en-US" sz="1100" i="1" dirty="0" smtClean="0"/>
              <a:t>by having the groups share some of the key characteristics of a great leader.</a:t>
            </a:r>
          </a:p>
          <a:p>
            <a:endParaRPr lang="en-US" sz="1100" b="1" dirty="0" smtClean="0"/>
          </a:p>
          <a:p>
            <a:r>
              <a:rPr lang="en-US" sz="1100" b="1" dirty="0" smtClean="0"/>
              <a:t>ASK:  </a:t>
            </a:r>
            <a:r>
              <a:rPr lang="en-US" sz="1100" dirty="0" smtClean="0"/>
              <a:t>What are you seeing here?</a:t>
            </a:r>
          </a:p>
          <a:p>
            <a:pPr lvl="1"/>
            <a:r>
              <a:rPr lang="en-US" sz="1100" i="1" dirty="0" smtClean="0"/>
              <a:t>many of these leaders share common characteristics.</a:t>
            </a:r>
          </a:p>
          <a:p>
            <a:endParaRPr lang="en-US" sz="1100" b="1" dirty="0" smtClean="0"/>
          </a:p>
          <a:p>
            <a:r>
              <a:rPr lang="en-US" sz="1100" b="1" dirty="0" smtClean="0"/>
              <a:t>REPEAT </a:t>
            </a:r>
            <a:r>
              <a:rPr lang="en-US" sz="1100" i="1" dirty="0" smtClean="0"/>
              <a:t>by having the groups share some of the key characteristics of a poor leader.</a:t>
            </a:r>
          </a:p>
          <a:p>
            <a:endParaRPr lang="en-US" sz="1100" b="1" dirty="0" smtClean="0"/>
          </a:p>
          <a:p>
            <a:pPr marL="184579" lvl="1" indent="0">
              <a:buNone/>
            </a:pPr>
            <a:endParaRPr lang="en-US" sz="1100" dirty="0" smtClean="0"/>
          </a:p>
          <a:p>
            <a:r>
              <a:rPr lang="en-US" sz="1100" b="1" dirty="0" smtClean="0"/>
              <a:t>TRANSITION </a:t>
            </a:r>
            <a:r>
              <a:rPr lang="en-US" sz="1100" i="1" dirty="0" smtClean="0"/>
              <a:t>with</a:t>
            </a:r>
            <a:r>
              <a:rPr lang="en-US" sz="1100" dirty="0" smtClean="0"/>
              <a:t>: THANK YOU … these are comprehensive lists we’ve built!</a:t>
            </a:r>
          </a:p>
          <a:p>
            <a:endParaRPr lang="en-US" sz="1100" dirty="0" smtClean="0"/>
          </a:p>
          <a:p>
            <a:r>
              <a:rPr lang="en-US" sz="1100" dirty="0" smtClean="0"/>
              <a:t>We’ll refer back to these in a little while.</a:t>
            </a:r>
          </a:p>
          <a:p>
            <a:endParaRPr lang="en-US" sz="1100" dirty="0"/>
          </a:p>
          <a:p>
            <a:endParaRPr lang="en-US" sz="1100" dirty="0" smtClean="0"/>
          </a:p>
          <a:p>
            <a:r>
              <a:rPr lang="en-US" sz="1100" dirty="0" smtClean="0"/>
              <a:t>Let’s move on now to talk about Building Leadership Credibility. </a:t>
            </a:r>
          </a:p>
          <a:p>
            <a:endParaRPr lang="en-US" sz="1100" dirty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2E16E-DEED-4BF2-B84C-4D33258D300C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101381" name="TextBox 4"/>
          <p:cNvSpPr txBox="1">
            <a:spLocks noChangeArrowheads="1"/>
          </p:cNvSpPr>
          <p:nvPr/>
        </p:nvSpPr>
        <p:spPr bwMode="auto">
          <a:xfrm>
            <a:off x="3634385" y="508220"/>
            <a:ext cx="2830523" cy="1487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>
            <a:spAutoFit/>
          </a:bodyPr>
          <a:lstStyle/>
          <a:p>
            <a:pPr eaLnBrk="0" hangingPunct="0">
              <a:spcBef>
                <a:spcPts val="1063"/>
              </a:spcBef>
            </a:pPr>
            <a:r>
              <a:rPr lang="en-US" sz="1200" b="1" dirty="0" smtClean="0">
                <a:solidFill>
                  <a:schemeClr val="tx1"/>
                </a:solidFill>
                <a:latin typeface="+mn-lt"/>
              </a:rPr>
              <a:t>Timing: </a:t>
            </a:r>
            <a:r>
              <a:rPr lang="en-US" sz="1200" dirty="0" smtClean="0">
                <a:solidFill>
                  <a:schemeClr val="tx1"/>
                </a:solidFill>
                <a:latin typeface="+mn-lt"/>
              </a:rPr>
              <a:t> 20 minutes:  Allow up to 10 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minutes </a:t>
            </a:r>
            <a:r>
              <a:rPr lang="en-US" sz="1200" dirty="0" smtClean="0">
                <a:solidFill>
                  <a:schemeClr val="tx1"/>
                </a:solidFill>
                <a:latin typeface="+mn-lt"/>
              </a:rPr>
              <a:t>for table team/flipchart work and 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up to </a:t>
            </a:r>
            <a:r>
              <a:rPr lang="en-US" sz="1200" dirty="0" smtClean="0">
                <a:solidFill>
                  <a:schemeClr val="tx1"/>
                </a:solidFill>
                <a:latin typeface="+mn-lt"/>
              </a:rPr>
              <a:t>10 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minutes for </a:t>
            </a:r>
            <a:r>
              <a:rPr lang="en-US" sz="1200" dirty="0" smtClean="0">
                <a:solidFill>
                  <a:schemeClr val="tx1"/>
                </a:solidFill>
                <a:latin typeface="+mn-lt"/>
              </a:rPr>
              <a:t>sharing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.</a:t>
            </a:r>
          </a:p>
          <a:p>
            <a:pPr eaLnBrk="0" hangingPunct="0">
              <a:spcBef>
                <a:spcPts val="1063"/>
              </a:spcBef>
            </a:pPr>
            <a:r>
              <a:rPr lang="en-US" sz="1200" b="1" dirty="0" smtClean="0">
                <a:solidFill>
                  <a:schemeClr val="tx1"/>
                </a:solidFill>
                <a:latin typeface="+mn-lt"/>
              </a:rPr>
              <a:t>Materials:</a:t>
            </a:r>
            <a:r>
              <a:rPr lang="en-US" sz="1200" dirty="0" smtClean="0">
                <a:solidFill>
                  <a:schemeClr val="tx1"/>
                </a:solidFill>
                <a:latin typeface="+mn-lt"/>
              </a:rPr>
              <a:t>  Flipchart 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for </a:t>
            </a:r>
            <a:r>
              <a:rPr lang="en-US" sz="1200" dirty="0" smtClean="0">
                <a:solidFill>
                  <a:schemeClr val="tx1"/>
                </a:solidFill>
                <a:latin typeface="+mn-lt"/>
              </a:rPr>
              <a:t>each team</a:t>
            </a:r>
          </a:p>
          <a:p>
            <a:pPr eaLnBrk="0" hangingPunct="0">
              <a:spcBef>
                <a:spcPts val="1063"/>
              </a:spcBef>
            </a:pPr>
            <a:r>
              <a:rPr lang="en-US" sz="1200" b="1" dirty="0" smtClean="0">
                <a:latin typeface="+mn-lt"/>
              </a:rPr>
              <a:t>Workbook: </a:t>
            </a:r>
            <a:r>
              <a:rPr lang="en-US" sz="1200" dirty="0" smtClean="0">
                <a:latin typeface="+mn-lt"/>
              </a:rPr>
              <a:t>Great Leader/Poor Leader worksheet, page 5</a:t>
            </a:r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/>
          </p:nvPr>
        </p:nvSpPr>
        <p:spPr>
          <a:xfrm>
            <a:off x="665163" y="495300"/>
            <a:ext cx="2425700" cy="1862138"/>
          </a:xfrm>
        </p:spPr>
      </p:sp>
    </p:spTree>
    <p:extLst>
      <p:ext uri="{BB962C8B-B14F-4D97-AF65-F5344CB8AC3E}">
        <p14:creationId xmlns:p14="http://schemas.microsoft.com/office/powerpoint/2010/main" val="15260617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1100" b="1" dirty="0" smtClean="0"/>
              <a:t>INTRODUCE ACTIVITY: </a:t>
            </a:r>
            <a:r>
              <a:rPr lang="en-US" sz="1100" dirty="0" smtClean="0"/>
              <a:t>I’d like you to begin by thinking about someone you consider to be an excellent leader, or perhaps the best manager you’ve ever had.</a:t>
            </a:r>
          </a:p>
          <a:p>
            <a:endParaRPr lang="en-US" sz="1100" dirty="0" smtClean="0"/>
          </a:p>
          <a:p>
            <a:pPr lvl="1"/>
            <a:r>
              <a:rPr lang="en-US" sz="1100" dirty="0" smtClean="0"/>
              <a:t>Using the worksheet on page 5 in your workbook, jot down some of the characteristics that made him or her such a great leader. What did he/she do? How did that make you feel ?</a:t>
            </a:r>
          </a:p>
          <a:p>
            <a:pPr lvl="1"/>
            <a:endParaRPr lang="en-US" sz="1100" dirty="0" smtClean="0"/>
          </a:p>
          <a:p>
            <a:pPr lvl="1"/>
            <a:r>
              <a:rPr lang="en-US" sz="1100" dirty="0" smtClean="0"/>
              <a:t>Also take a few moments to think about someone you consider to be a poor leader. Using the same worksheet, jot down some of the characteristics that made him or her a poor leader.  And again, think about what he/she did and how that made you </a:t>
            </a:r>
            <a:r>
              <a:rPr lang="en-US" sz="1100" dirty="0"/>
              <a:t>feel </a:t>
            </a:r>
            <a:r>
              <a:rPr lang="en-US" sz="1100" dirty="0" smtClean="0"/>
              <a:t>.</a:t>
            </a:r>
          </a:p>
          <a:p>
            <a:endParaRPr lang="en-US" sz="1100" dirty="0" smtClean="0"/>
          </a:p>
          <a:p>
            <a:r>
              <a:rPr lang="en-US" sz="1100" dirty="0" smtClean="0"/>
              <a:t>Take a couple minutes to work on your own and then I’d like you to work with the others in your table group to share and compare these best/worst attributes. </a:t>
            </a:r>
          </a:p>
          <a:p>
            <a:endParaRPr lang="en-US" sz="1100" dirty="0" smtClean="0"/>
          </a:p>
          <a:p>
            <a:r>
              <a:rPr lang="en-US" sz="1100" b="1" dirty="0" smtClean="0"/>
              <a:t>TIMING:  </a:t>
            </a:r>
            <a:r>
              <a:rPr lang="en-US" sz="1100" dirty="0" smtClean="0"/>
              <a:t>You’ll have up to 10 minutes to consolidate these on a flipchart, and add more things you come up with as a team. </a:t>
            </a:r>
            <a:endParaRPr lang="en-US" sz="1100" dirty="0"/>
          </a:p>
          <a:p>
            <a:endParaRPr lang="en-US" sz="1100" dirty="0" smtClean="0"/>
          </a:p>
          <a:p>
            <a:r>
              <a:rPr lang="en-US" sz="1100" b="1" dirty="0" smtClean="0"/>
              <a:t>QUICKLY DEBRIEF </a:t>
            </a:r>
            <a:r>
              <a:rPr lang="en-US" sz="1100" i="1" dirty="0" smtClean="0"/>
              <a:t>by having the groups share some of the key characteristics of a great leader.</a:t>
            </a:r>
          </a:p>
          <a:p>
            <a:endParaRPr lang="en-US" sz="1100" b="1" dirty="0" smtClean="0"/>
          </a:p>
          <a:p>
            <a:r>
              <a:rPr lang="en-US" sz="1100" b="1" dirty="0" smtClean="0"/>
              <a:t>ASK:  </a:t>
            </a:r>
            <a:r>
              <a:rPr lang="en-US" sz="1100" dirty="0" smtClean="0"/>
              <a:t>What are you seeing here?</a:t>
            </a:r>
          </a:p>
          <a:p>
            <a:pPr lvl="1"/>
            <a:r>
              <a:rPr lang="en-US" sz="1100" i="1" dirty="0" smtClean="0"/>
              <a:t>many of these leaders share common characteristics.</a:t>
            </a:r>
          </a:p>
          <a:p>
            <a:endParaRPr lang="en-US" sz="1100" b="1" dirty="0" smtClean="0"/>
          </a:p>
          <a:p>
            <a:r>
              <a:rPr lang="en-US" sz="1100" b="1" dirty="0" smtClean="0"/>
              <a:t>REPEAT </a:t>
            </a:r>
            <a:r>
              <a:rPr lang="en-US" sz="1100" i="1" dirty="0" smtClean="0"/>
              <a:t>by having the groups share some of the key characteristics of a poor leader.</a:t>
            </a:r>
          </a:p>
          <a:p>
            <a:endParaRPr lang="en-US" sz="1100" b="1" dirty="0" smtClean="0"/>
          </a:p>
          <a:p>
            <a:pPr marL="184579" lvl="1" indent="0">
              <a:buNone/>
            </a:pPr>
            <a:endParaRPr lang="en-US" sz="1100" dirty="0" smtClean="0"/>
          </a:p>
          <a:p>
            <a:r>
              <a:rPr lang="en-US" sz="1100" b="1" dirty="0" smtClean="0"/>
              <a:t>TRANSITION </a:t>
            </a:r>
            <a:r>
              <a:rPr lang="en-US" sz="1100" i="1" dirty="0" smtClean="0"/>
              <a:t>with</a:t>
            </a:r>
            <a:r>
              <a:rPr lang="en-US" sz="1100" dirty="0" smtClean="0"/>
              <a:t>: THANK YOU … these are comprehensive lists we’ve built!</a:t>
            </a:r>
          </a:p>
          <a:p>
            <a:endParaRPr lang="en-US" sz="1100" dirty="0" smtClean="0"/>
          </a:p>
          <a:p>
            <a:r>
              <a:rPr lang="en-US" sz="1100" dirty="0" smtClean="0"/>
              <a:t>We’ll refer back to these in a little while.</a:t>
            </a:r>
          </a:p>
          <a:p>
            <a:endParaRPr lang="en-US" sz="1100" dirty="0"/>
          </a:p>
          <a:p>
            <a:endParaRPr lang="en-US" sz="1100" dirty="0" smtClean="0"/>
          </a:p>
          <a:p>
            <a:r>
              <a:rPr lang="en-US" sz="1100" dirty="0" smtClean="0"/>
              <a:t>Let’s move on now to talk about Building Leadership Credibility. </a:t>
            </a:r>
          </a:p>
          <a:p>
            <a:endParaRPr lang="en-US" sz="1100" dirty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2E16E-DEED-4BF2-B84C-4D33258D300C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101381" name="TextBox 4"/>
          <p:cNvSpPr txBox="1">
            <a:spLocks noChangeArrowheads="1"/>
          </p:cNvSpPr>
          <p:nvPr/>
        </p:nvSpPr>
        <p:spPr bwMode="auto">
          <a:xfrm>
            <a:off x="3634385" y="508220"/>
            <a:ext cx="2830523" cy="1487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>
            <a:spAutoFit/>
          </a:bodyPr>
          <a:lstStyle/>
          <a:p>
            <a:pPr eaLnBrk="0" hangingPunct="0">
              <a:spcBef>
                <a:spcPts val="1063"/>
              </a:spcBef>
            </a:pPr>
            <a:r>
              <a:rPr lang="en-US" sz="1200" b="1" dirty="0" smtClean="0">
                <a:solidFill>
                  <a:schemeClr val="tx1"/>
                </a:solidFill>
                <a:latin typeface="+mn-lt"/>
              </a:rPr>
              <a:t>Timing: </a:t>
            </a:r>
            <a:r>
              <a:rPr lang="en-US" sz="1200" dirty="0" smtClean="0">
                <a:solidFill>
                  <a:schemeClr val="tx1"/>
                </a:solidFill>
                <a:latin typeface="+mn-lt"/>
              </a:rPr>
              <a:t> 20 minutes:  Allow up to 10 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minutes </a:t>
            </a:r>
            <a:r>
              <a:rPr lang="en-US" sz="1200" dirty="0" smtClean="0">
                <a:solidFill>
                  <a:schemeClr val="tx1"/>
                </a:solidFill>
                <a:latin typeface="+mn-lt"/>
              </a:rPr>
              <a:t>for table team/flipchart work and 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up to </a:t>
            </a:r>
            <a:r>
              <a:rPr lang="en-US" sz="1200" dirty="0" smtClean="0">
                <a:solidFill>
                  <a:schemeClr val="tx1"/>
                </a:solidFill>
                <a:latin typeface="+mn-lt"/>
              </a:rPr>
              <a:t>10 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minutes for </a:t>
            </a:r>
            <a:r>
              <a:rPr lang="en-US" sz="1200" dirty="0" smtClean="0">
                <a:solidFill>
                  <a:schemeClr val="tx1"/>
                </a:solidFill>
                <a:latin typeface="+mn-lt"/>
              </a:rPr>
              <a:t>sharing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.</a:t>
            </a:r>
          </a:p>
          <a:p>
            <a:pPr eaLnBrk="0" hangingPunct="0">
              <a:spcBef>
                <a:spcPts val="1063"/>
              </a:spcBef>
            </a:pPr>
            <a:r>
              <a:rPr lang="en-US" sz="1200" b="1" dirty="0" smtClean="0">
                <a:solidFill>
                  <a:schemeClr val="tx1"/>
                </a:solidFill>
                <a:latin typeface="+mn-lt"/>
              </a:rPr>
              <a:t>Materials:</a:t>
            </a:r>
            <a:r>
              <a:rPr lang="en-US" sz="1200" dirty="0" smtClean="0">
                <a:solidFill>
                  <a:schemeClr val="tx1"/>
                </a:solidFill>
                <a:latin typeface="+mn-lt"/>
              </a:rPr>
              <a:t>  Flipchart 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for </a:t>
            </a:r>
            <a:r>
              <a:rPr lang="en-US" sz="1200" dirty="0" smtClean="0">
                <a:solidFill>
                  <a:schemeClr val="tx1"/>
                </a:solidFill>
                <a:latin typeface="+mn-lt"/>
              </a:rPr>
              <a:t>each team</a:t>
            </a:r>
          </a:p>
          <a:p>
            <a:pPr eaLnBrk="0" hangingPunct="0">
              <a:spcBef>
                <a:spcPts val="1063"/>
              </a:spcBef>
            </a:pPr>
            <a:r>
              <a:rPr lang="en-US" sz="1200" b="1" dirty="0" smtClean="0">
                <a:latin typeface="+mn-lt"/>
              </a:rPr>
              <a:t>Workbook: </a:t>
            </a:r>
            <a:r>
              <a:rPr lang="en-US" sz="1200" dirty="0" smtClean="0">
                <a:latin typeface="+mn-lt"/>
              </a:rPr>
              <a:t>Great Leader/Poor Leader worksheet, page 5</a:t>
            </a:r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/>
          </p:nvPr>
        </p:nvSpPr>
        <p:spPr>
          <a:xfrm>
            <a:off x="665163" y="495300"/>
            <a:ext cx="2425700" cy="1862138"/>
          </a:xfrm>
        </p:spPr>
      </p:sp>
    </p:spTree>
    <p:extLst>
      <p:ext uri="{BB962C8B-B14F-4D97-AF65-F5344CB8AC3E}">
        <p14:creationId xmlns:p14="http://schemas.microsoft.com/office/powerpoint/2010/main" val="673640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Visual imagery: “You can’t eat the whole elephant at once”   “We need to pick a horse and ride it”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F1D5D06C-BF58-40B3-87D3-94C575A49494}" type="slidenum">
              <a:rPr lang="en-US" altLang="en-US" sz="1200">
                <a:latin typeface="Times New Roman" panose="02020603050405020304" pitchFamily="18" charset="0"/>
              </a:rPr>
              <a:pPr/>
              <a:t>33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4342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1100" b="1" dirty="0" smtClean="0"/>
              <a:t>INTRODUCE ACTIVITY: </a:t>
            </a:r>
            <a:r>
              <a:rPr lang="en-US" sz="1100" dirty="0" smtClean="0"/>
              <a:t>I’d like you to begin by thinking about someone you consider to be an excellent leader, or perhaps the best manager you’ve ever had.</a:t>
            </a:r>
          </a:p>
          <a:p>
            <a:endParaRPr lang="en-US" sz="1100" dirty="0" smtClean="0"/>
          </a:p>
          <a:p>
            <a:pPr lvl="1"/>
            <a:r>
              <a:rPr lang="en-US" sz="1100" dirty="0" smtClean="0"/>
              <a:t>Using the worksheet on page 5 in your workbook, jot down some of the characteristics that made him or her such a great leader. What did he/she do? How did that make you feel ?</a:t>
            </a:r>
          </a:p>
          <a:p>
            <a:pPr lvl="1"/>
            <a:endParaRPr lang="en-US" sz="1100" dirty="0" smtClean="0"/>
          </a:p>
          <a:p>
            <a:pPr lvl="1"/>
            <a:r>
              <a:rPr lang="en-US" sz="1100" dirty="0" smtClean="0"/>
              <a:t>Also take a few moments to think about someone you consider to be a poor leader. Using the same worksheet, jot down some of the characteristics that made him or her a poor leader.  And again, think about what he/she did and how that made you </a:t>
            </a:r>
            <a:r>
              <a:rPr lang="en-US" sz="1100" dirty="0"/>
              <a:t>feel </a:t>
            </a:r>
            <a:r>
              <a:rPr lang="en-US" sz="1100" dirty="0" smtClean="0"/>
              <a:t>.</a:t>
            </a:r>
          </a:p>
          <a:p>
            <a:endParaRPr lang="en-US" sz="1100" dirty="0" smtClean="0"/>
          </a:p>
          <a:p>
            <a:r>
              <a:rPr lang="en-US" sz="1100" dirty="0" smtClean="0"/>
              <a:t>Take a couple minutes to work on your own and then I’d like you to work with the others in your table group to share and compare these best/worst attributes. </a:t>
            </a:r>
          </a:p>
          <a:p>
            <a:endParaRPr lang="en-US" sz="1100" dirty="0" smtClean="0"/>
          </a:p>
          <a:p>
            <a:r>
              <a:rPr lang="en-US" sz="1100" b="1" dirty="0" smtClean="0"/>
              <a:t>TIMING:  </a:t>
            </a:r>
            <a:r>
              <a:rPr lang="en-US" sz="1100" dirty="0" smtClean="0"/>
              <a:t>You’ll have up to 10 minutes to consolidate these on a flipchart, and add more things you come up with as a team. </a:t>
            </a:r>
            <a:endParaRPr lang="en-US" sz="1100" dirty="0"/>
          </a:p>
          <a:p>
            <a:endParaRPr lang="en-US" sz="1100" dirty="0" smtClean="0"/>
          </a:p>
          <a:p>
            <a:r>
              <a:rPr lang="en-US" sz="1100" b="1" dirty="0" smtClean="0"/>
              <a:t>QUICKLY DEBRIEF </a:t>
            </a:r>
            <a:r>
              <a:rPr lang="en-US" sz="1100" i="1" dirty="0" smtClean="0"/>
              <a:t>by having the groups share some of the key characteristics of a great leader.</a:t>
            </a:r>
          </a:p>
          <a:p>
            <a:endParaRPr lang="en-US" sz="1100" b="1" dirty="0" smtClean="0"/>
          </a:p>
          <a:p>
            <a:r>
              <a:rPr lang="en-US" sz="1100" b="1" dirty="0" smtClean="0"/>
              <a:t>ASK:  </a:t>
            </a:r>
            <a:r>
              <a:rPr lang="en-US" sz="1100" dirty="0" smtClean="0"/>
              <a:t>What are you seeing here?</a:t>
            </a:r>
          </a:p>
          <a:p>
            <a:pPr lvl="1"/>
            <a:r>
              <a:rPr lang="en-US" sz="1100" i="1" dirty="0" smtClean="0"/>
              <a:t>many of these leaders share common characteristics.</a:t>
            </a:r>
          </a:p>
          <a:p>
            <a:endParaRPr lang="en-US" sz="1100" b="1" dirty="0" smtClean="0"/>
          </a:p>
          <a:p>
            <a:r>
              <a:rPr lang="en-US" sz="1100" b="1" dirty="0" smtClean="0"/>
              <a:t>REPEAT </a:t>
            </a:r>
            <a:r>
              <a:rPr lang="en-US" sz="1100" i="1" dirty="0" smtClean="0"/>
              <a:t>by having the groups share some of the key characteristics of a poor leader.</a:t>
            </a:r>
          </a:p>
          <a:p>
            <a:endParaRPr lang="en-US" sz="1100" b="1" dirty="0" smtClean="0"/>
          </a:p>
          <a:p>
            <a:pPr marL="184579" lvl="1" indent="0">
              <a:buNone/>
            </a:pPr>
            <a:endParaRPr lang="en-US" sz="1100" dirty="0" smtClean="0"/>
          </a:p>
          <a:p>
            <a:r>
              <a:rPr lang="en-US" sz="1100" b="1" dirty="0" smtClean="0"/>
              <a:t>TRANSITION </a:t>
            </a:r>
            <a:r>
              <a:rPr lang="en-US" sz="1100" i="1" dirty="0" smtClean="0"/>
              <a:t>with</a:t>
            </a:r>
            <a:r>
              <a:rPr lang="en-US" sz="1100" dirty="0" smtClean="0"/>
              <a:t>: THANK YOU … these are comprehensive lists we’ve built!</a:t>
            </a:r>
          </a:p>
          <a:p>
            <a:endParaRPr lang="en-US" sz="1100" dirty="0" smtClean="0"/>
          </a:p>
          <a:p>
            <a:r>
              <a:rPr lang="en-US" sz="1100" dirty="0" smtClean="0"/>
              <a:t>We’ll refer back to these in a little while.</a:t>
            </a:r>
          </a:p>
          <a:p>
            <a:endParaRPr lang="en-US" sz="1100" dirty="0"/>
          </a:p>
          <a:p>
            <a:endParaRPr lang="en-US" sz="1100" dirty="0" smtClean="0"/>
          </a:p>
          <a:p>
            <a:r>
              <a:rPr lang="en-US" sz="1100" dirty="0" smtClean="0"/>
              <a:t>Let’s move on now to talk about Building Leadership Credibility. </a:t>
            </a:r>
          </a:p>
          <a:p>
            <a:endParaRPr lang="en-US" sz="1100" dirty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2E16E-DEED-4BF2-B84C-4D33258D300C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101381" name="TextBox 4"/>
          <p:cNvSpPr txBox="1">
            <a:spLocks noChangeArrowheads="1"/>
          </p:cNvSpPr>
          <p:nvPr/>
        </p:nvSpPr>
        <p:spPr bwMode="auto">
          <a:xfrm>
            <a:off x="3634385" y="508220"/>
            <a:ext cx="2830523" cy="1487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>
            <a:spAutoFit/>
          </a:bodyPr>
          <a:lstStyle/>
          <a:p>
            <a:pPr eaLnBrk="0" hangingPunct="0">
              <a:spcBef>
                <a:spcPts val="1063"/>
              </a:spcBef>
            </a:pPr>
            <a:r>
              <a:rPr lang="en-US" sz="1200" b="1" dirty="0" smtClean="0">
                <a:solidFill>
                  <a:schemeClr val="tx1"/>
                </a:solidFill>
                <a:latin typeface="+mn-lt"/>
              </a:rPr>
              <a:t>Timing: </a:t>
            </a:r>
            <a:r>
              <a:rPr lang="en-US" sz="1200" dirty="0" smtClean="0">
                <a:solidFill>
                  <a:schemeClr val="tx1"/>
                </a:solidFill>
                <a:latin typeface="+mn-lt"/>
              </a:rPr>
              <a:t> 20 minutes:  Allow up to 10 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minutes </a:t>
            </a:r>
            <a:r>
              <a:rPr lang="en-US" sz="1200" dirty="0" smtClean="0">
                <a:solidFill>
                  <a:schemeClr val="tx1"/>
                </a:solidFill>
                <a:latin typeface="+mn-lt"/>
              </a:rPr>
              <a:t>for table team/flipchart work and 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up to </a:t>
            </a:r>
            <a:r>
              <a:rPr lang="en-US" sz="1200" dirty="0" smtClean="0">
                <a:solidFill>
                  <a:schemeClr val="tx1"/>
                </a:solidFill>
                <a:latin typeface="+mn-lt"/>
              </a:rPr>
              <a:t>10 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minutes for </a:t>
            </a:r>
            <a:r>
              <a:rPr lang="en-US" sz="1200" dirty="0" smtClean="0">
                <a:solidFill>
                  <a:schemeClr val="tx1"/>
                </a:solidFill>
                <a:latin typeface="+mn-lt"/>
              </a:rPr>
              <a:t>sharing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.</a:t>
            </a:r>
          </a:p>
          <a:p>
            <a:pPr eaLnBrk="0" hangingPunct="0">
              <a:spcBef>
                <a:spcPts val="1063"/>
              </a:spcBef>
            </a:pPr>
            <a:r>
              <a:rPr lang="en-US" sz="1200" b="1" dirty="0" smtClean="0">
                <a:solidFill>
                  <a:schemeClr val="tx1"/>
                </a:solidFill>
                <a:latin typeface="+mn-lt"/>
              </a:rPr>
              <a:t>Materials:</a:t>
            </a:r>
            <a:r>
              <a:rPr lang="en-US" sz="1200" dirty="0" smtClean="0">
                <a:solidFill>
                  <a:schemeClr val="tx1"/>
                </a:solidFill>
                <a:latin typeface="+mn-lt"/>
              </a:rPr>
              <a:t>  Flipchart 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for </a:t>
            </a:r>
            <a:r>
              <a:rPr lang="en-US" sz="1200" dirty="0" smtClean="0">
                <a:solidFill>
                  <a:schemeClr val="tx1"/>
                </a:solidFill>
                <a:latin typeface="+mn-lt"/>
              </a:rPr>
              <a:t>each team</a:t>
            </a:r>
          </a:p>
          <a:p>
            <a:pPr eaLnBrk="0" hangingPunct="0">
              <a:spcBef>
                <a:spcPts val="1063"/>
              </a:spcBef>
            </a:pPr>
            <a:r>
              <a:rPr lang="en-US" sz="1200" b="1" dirty="0" smtClean="0">
                <a:latin typeface="+mn-lt"/>
              </a:rPr>
              <a:t>Workbook: </a:t>
            </a:r>
            <a:r>
              <a:rPr lang="en-US" sz="1200" dirty="0" smtClean="0">
                <a:latin typeface="+mn-lt"/>
              </a:rPr>
              <a:t>Great Leader/Poor Leader worksheet, page 5</a:t>
            </a:r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/>
          </p:nvPr>
        </p:nvSpPr>
        <p:spPr>
          <a:xfrm>
            <a:off x="665163" y="495300"/>
            <a:ext cx="2425700" cy="1862138"/>
          </a:xfrm>
        </p:spPr>
      </p:sp>
    </p:spTree>
    <p:extLst>
      <p:ext uri="{BB962C8B-B14F-4D97-AF65-F5344CB8AC3E}">
        <p14:creationId xmlns:p14="http://schemas.microsoft.com/office/powerpoint/2010/main" val="847323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536BC5B1-DE05-4E3E-8C2E-1B1C217B7D95}" type="slidenum">
              <a:rPr lang="en-US" altLang="en-US" sz="1200">
                <a:latin typeface="Times New Roman" panose="02020603050405020304" pitchFamily="18" charset="0"/>
              </a:rPr>
              <a:pPr/>
              <a:t>2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569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b="1" i="1" kern="0" dirty="0" smtClean="0">
                <a:solidFill>
                  <a:srgbClr val="4B4B4B"/>
                </a:solidFill>
                <a:latin typeface="Century Gothic" pitchFamily="34" charset="0"/>
              </a:rPr>
              <a:t>Style often is more important than content; Others perceive us as more confident/competent based on our conversational style; Many misunderstandings and problems are caused by differences in conversational style</a:t>
            </a:r>
            <a:endParaRPr lang="en-US" sz="1400" kern="0" dirty="0" smtClean="0">
              <a:solidFill>
                <a:srgbClr val="4B4B4B"/>
              </a:solidFill>
              <a:latin typeface="Century Gothic" pitchFamily="34" charset="0"/>
            </a:endParaRPr>
          </a:p>
          <a:p>
            <a:pPr>
              <a:defRPr/>
            </a:pPr>
            <a:endParaRPr lang="en-US" b="1" i="1" kern="0" dirty="0" smtClean="0">
              <a:solidFill>
                <a:srgbClr val="4B4B4B"/>
              </a:solidFill>
              <a:latin typeface="Century Gothic" pitchFamily="34" charset="0"/>
            </a:endParaRPr>
          </a:p>
          <a:p>
            <a:pPr>
              <a:defRPr/>
            </a:pPr>
            <a:endParaRPr lang="en-US" b="1" i="1" kern="0" dirty="0" smtClean="0">
              <a:solidFill>
                <a:srgbClr val="4B4B4B"/>
              </a:solidFill>
              <a:latin typeface="Century Gothic" pitchFamily="34" charset="0"/>
            </a:endParaRPr>
          </a:p>
          <a:p>
            <a:pPr>
              <a:defRPr/>
            </a:pPr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E9107098-A66A-4D36-BDA5-D6D9E1FC7BF9}" type="slidenum">
              <a:rPr lang="en-US" altLang="en-US" sz="1200">
                <a:latin typeface="Times New Roman" panose="02020603050405020304" pitchFamily="18" charset="0"/>
              </a:rPr>
              <a:pPr/>
              <a:t>4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881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Visual imagery: “You can’t eat the whole elephant at once”   “We need to pick a horse and ride it”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F1D5D06C-BF58-40B3-87D3-94C575A49494}" type="slidenum">
              <a:rPr lang="en-US" altLang="en-US" sz="1200">
                <a:latin typeface="Times New Roman" panose="02020603050405020304" pitchFamily="18" charset="0"/>
              </a:rPr>
              <a:pPr/>
              <a:t>16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434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1100" b="1" dirty="0" smtClean="0"/>
              <a:t>INTRODUCE ACTIVITY: </a:t>
            </a:r>
            <a:r>
              <a:rPr lang="en-US" sz="1100" dirty="0" smtClean="0"/>
              <a:t>I’d like you to begin by thinking about someone you consider to be an excellent leader, or perhaps the best manager you’ve ever had.</a:t>
            </a:r>
          </a:p>
          <a:p>
            <a:endParaRPr lang="en-US" sz="1100" dirty="0" smtClean="0"/>
          </a:p>
          <a:p>
            <a:pPr lvl="1"/>
            <a:r>
              <a:rPr lang="en-US" sz="1100" dirty="0" smtClean="0"/>
              <a:t>Using the worksheet on page 5 in your workbook, jot down some of the characteristics that made him or her such a great leader. What did he/she do? How did that make you feel ?</a:t>
            </a:r>
          </a:p>
          <a:p>
            <a:pPr lvl="1"/>
            <a:endParaRPr lang="en-US" sz="1100" dirty="0" smtClean="0"/>
          </a:p>
          <a:p>
            <a:pPr lvl="1"/>
            <a:r>
              <a:rPr lang="en-US" sz="1100" dirty="0" smtClean="0"/>
              <a:t>Also take a few moments to think about someone you consider to be a poor leader. Using the same worksheet, jot down some of the characteristics that made him or her a poor leader.  And again, think about what he/she did and how that made you </a:t>
            </a:r>
            <a:r>
              <a:rPr lang="en-US" sz="1100" dirty="0"/>
              <a:t>feel </a:t>
            </a:r>
            <a:r>
              <a:rPr lang="en-US" sz="1100" dirty="0" smtClean="0"/>
              <a:t>.</a:t>
            </a:r>
          </a:p>
          <a:p>
            <a:endParaRPr lang="en-US" sz="1100" dirty="0" smtClean="0"/>
          </a:p>
          <a:p>
            <a:r>
              <a:rPr lang="en-US" sz="1100" dirty="0" smtClean="0"/>
              <a:t>Take a couple minutes to work on your own and then I’d like you to work with the others in your table group to share and compare these best/worst attributes. </a:t>
            </a:r>
          </a:p>
          <a:p>
            <a:endParaRPr lang="en-US" sz="1100" dirty="0" smtClean="0"/>
          </a:p>
          <a:p>
            <a:r>
              <a:rPr lang="en-US" sz="1100" b="1" dirty="0" smtClean="0"/>
              <a:t>TIMING:  </a:t>
            </a:r>
            <a:r>
              <a:rPr lang="en-US" sz="1100" dirty="0" smtClean="0"/>
              <a:t>You’ll have up to 10 minutes to consolidate these on a flipchart, and add more things you come up with as a team. </a:t>
            </a:r>
            <a:endParaRPr lang="en-US" sz="1100" dirty="0"/>
          </a:p>
          <a:p>
            <a:endParaRPr lang="en-US" sz="1100" dirty="0" smtClean="0"/>
          </a:p>
          <a:p>
            <a:r>
              <a:rPr lang="en-US" sz="1100" b="1" dirty="0" smtClean="0"/>
              <a:t>QUICKLY DEBRIEF </a:t>
            </a:r>
            <a:r>
              <a:rPr lang="en-US" sz="1100" i="1" dirty="0" smtClean="0"/>
              <a:t>by having the groups share some of the key characteristics of a great leader.</a:t>
            </a:r>
          </a:p>
          <a:p>
            <a:endParaRPr lang="en-US" sz="1100" b="1" dirty="0" smtClean="0"/>
          </a:p>
          <a:p>
            <a:r>
              <a:rPr lang="en-US" sz="1100" b="1" dirty="0" smtClean="0"/>
              <a:t>ASK:  </a:t>
            </a:r>
            <a:r>
              <a:rPr lang="en-US" sz="1100" dirty="0" smtClean="0"/>
              <a:t>What are you seeing here?</a:t>
            </a:r>
          </a:p>
          <a:p>
            <a:pPr lvl="1"/>
            <a:r>
              <a:rPr lang="en-US" sz="1100" i="1" dirty="0" smtClean="0"/>
              <a:t>many of these leaders share common characteristics.</a:t>
            </a:r>
          </a:p>
          <a:p>
            <a:endParaRPr lang="en-US" sz="1100" b="1" dirty="0" smtClean="0"/>
          </a:p>
          <a:p>
            <a:r>
              <a:rPr lang="en-US" sz="1100" b="1" dirty="0" smtClean="0"/>
              <a:t>REPEAT </a:t>
            </a:r>
            <a:r>
              <a:rPr lang="en-US" sz="1100" i="1" dirty="0" smtClean="0"/>
              <a:t>by having the groups share some of the key characteristics of a poor leader.</a:t>
            </a:r>
          </a:p>
          <a:p>
            <a:endParaRPr lang="en-US" sz="1100" b="1" dirty="0" smtClean="0"/>
          </a:p>
          <a:p>
            <a:pPr marL="184579" lvl="1" indent="0">
              <a:buNone/>
            </a:pPr>
            <a:endParaRPr lang="en-US" sz="1100" dirty="0" smtClean="0"/>
          </a:p>
          <a:p>
            <a:r>
              <a:rPr lang="en-US" sz="1100" b="1" dirty="0" smtClean="0"/>
              <a:t>TRANSITION </a:t>
            </a:r>
            <a:r>
              <a:rPr lang="en-US" sz="1100" i="1" dirty="0" smtClean="0"/>
              <a:t>with</a:t>
            </a:r>
            <a:r>
              <a:rPr lang="en-US" sz="1100" dirty="0" smtClean="0"/>
              <a:t>: THANK YOU … these are comprehensive lists we’ve built!</a:t>
            </a:r>
          </a:p>
          <a:p>
            <a:endParaRPr lang="en-US" sz="1100" dirty="0" smtClean="0"/>
          </a:p>
          <a:p>
            <a:r>
              <a:rPr lang="en-US" sz="1100" dirty="0" smtClean="0"/>
              <a:t>We’ll refer back to these in a little while.</a:t>
            </a:r>
          </a:p>
          <a:p>
            <a:endParaRPr lang="en-US" sz="1100" dirty="0"/>
          </a:p>
          <a:p>
            <a:endParaRPr lang="en-US" sz="1100" dirty="0" smtClean="0"/>
          </a:p>
          <a:p>
            <a:r>
              <a:rPr lang="en-US" sz="1100" dirty="0" smtClean="0"/>
              <a:t>Let’s move on now to talk about Building Leadership Credibility. </a:t>
            </a:r>
          </a:p>
          <a:p>
            <a:endParaRPr lang="en-US" sz="1100" dirty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2E16E-DEED-4BF2-B84C-4D33258D300C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01381" name="TextBox 4"/>
          <p:cNvSpPr txBox="1">
            <a:spLocks noChangeArrowheads="1"/>
          </p:cNvSpPr>
          <p:nvPr/>
        </p:nvSpPr>
        <p:spPr bwMode="auto">
          <a:xfrm>
            <a:off x="3634385" y="508220"/>
            <a:ext cx="2830523" cy="1487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>
            <a:spAutoFit/>
          </a:bodyPr>
          <a:lstStyle/>
          <a:p>
            <a:pPr eaLnBrk="0" hangingPunct="0">
              <a:spcBef>
                <a:spcPts val="1063"/>
              </a:spcBef>
            </a:pPr>
            <a:r>
              <a:rPr lang="en-US" sz="1200" b="1" dirty="0" smtClean="0">
                <a:solidFill>
                  <a:schemeClr val="tx1"/>
                </a:solidFill>
                <a:latin typeface="+mn-lt"/>
              </a:rPr>
              <a:t>Timing: </a:t>
            </a:r>
            <a:r>
              <a:rPr lang="en-US" sz="1200" dirty="0" smtClean="0">
                <a:solidFill>
                  <a:schemeClr val="tx1"/>
                </a:solidFill>
                <a:latin typeface="+mn-lt"/>
              </a:rPr>
              <a:t> 20 minutes:  Allow up to 10 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minutes </a:t>
            </a:r>
            <a:r>
              <a:rPr lang="en-US" sz="1200" dirty="0" smtClean="0">
                <a:solidFill>
                  <a:schemeClr val="tx1"/>
                </a:solidFill>
                <a:latin typeface="+mn-lt"/>
              </a:rPr>
              <a:t>for table team/flipchart work and 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up to </a:t>
            </a:r>
            <a:r>
              <a:rPr lang="en-US" sz="1200" dirty="0" smtClean="0">
                <a:solidFill>
                  <a:schemeClr val="tx1"/>
                </a:solidFill>
                <a:latin typeface="+mn-lt"/>
              </a:rPr>
              <a:t>10 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minutes for </a:t>
            </a:r>
            <a:r>
              <a:rPr lang="en-US" sz="1200" dirty="0" smtClean="0">
                <a:solidFill>
                  <a:schemeClr val="tx1"/>
                </a:solidFill>
                <a:latin typeface="+mn-lt"/>
              </a:rPr>
              <a:t>sharing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.</a:t>
            </a:r>
          </a:p>
          <a:p>
            <a:pPr eaLnBrk="0" hangingPunct="0">
              <a:spcBef>
                <a:spcPts val="1063"/>
              </a:spcBef>
            </a:pPr>
            <a:r>
              <a:rPr lang="en-US" sz="1200" b="1" dirty="0" smtClean="0">
                <a:solidFill>
                  <a:schemeClr val="tx1"/>
                </a:solidFill>
                <a:latin typeface="+mn-lt"/>
              </a:rPr>
              <a:t>Materials:</a:t>
            </a:r>
            <a:r>
              <a:rPr lang="en-US" sz="1200" dirty="0" smtClean="0">
                <a:solidFill>
                  <a:schemeClr val="tx1"/>
                </a:solidFill>
                <a:latin typeface="+mn-lt"/>
              </a:rPr>
              <a:t>  Flipchart 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for </a:t>
            </a:r>
            <a:r>
              <a:rPr lang="en-US" sz="1200" dirty="0" smtClean="0">
                <a:solidFill>
                  <a:schemeClr val="tx1"/>
                </a:solidFill>
                <a:latin typeface="+mn-lt"/>
              </a:rPr>
              <a:t>each team</a:t>
            </a:r>
          </a:p>
          <a:p>
            <a:pPr eaLnBrk="0" hangingPunct="0">
              <a:spcBef>
                <a:spcPts val="1063"/>
              </a:spcBef>
            </a:pPr>
            <a:r>
              <a:rPr lang="en-US" sz="1200" b="1" dirty="0" smtClean="0">
                <a:latin typeface="+mn-lt"/>
              </a:rPr>
              <a:t>Workbook: </a:t>
            </a:r>
            <a:r>
              <a:rPr lang="en-US" sz="1200" dirty="0" smtClean="0">
                <a:latin typeface="+mn-lt"/>
              </a:rPr>
              <a:t>Great Leader/Poor Leader worksheet, page 5</a:t>
            </a:r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/>
          </p:nvPr>
        </p:nvSpPr>
        <p:spPr>
          <a:xfrm>
            <a:off x="665163" y="495300"/>
            <a:ext cx="2425700" cy="1862138"/>
          </a:xfrm>
        </p:spPr>
      </p:sp>
    </p:spTree>
    <p:extLst>
      <p:ext uri="{BB962C8B-B14F-4D97-AF65-F5344CB8AC3E}">
        <p14:creationId xmlns:p14="http://schemas.microsoft.com/office/powerpoint/2010/main" val="1475130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Apologies: when both parties share the blame, it’s a conversational ritual of both. if another doesn’t recognize the conversational ritual,</a:t>
            </a:r>
            <a:r>
              <a:rPr lang="en-US" baseline="0" dirty="0" smtClean="0"/>
              <a:t> it’s a one-down position. Negative position is if one apologizes a lot and the other doesn’t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DAFCE-C0D2-43F9-8F91-34CE5F46CD27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18961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Soliciting opinions can be judged negatively:</a:t>
            </a:r>
            <a:r>
              <a:rPr lang="en-US" baseline="0" dirty="0" smtClean="0"/>
              <a:t> “she’s trying to get others to decide for her!”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DAFCE-C0D2-43F9-8F91-34CE5F46CD27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79968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see as trivial the type</a:t>
            </a:r>
            <a:r>
              <a:rPr lang="en-US" baseline="0" dirty="0" smtClean="0"/>
              <a:t> of small talk that another group engages in if it’s not our conversational ritual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DAFCE-C0D2-43F9-8F91-34CE5F46CD27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5077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see as trivial the type</a:t>
            </a:r>
            <a:r>
              <a:rPr lang="en-US" baseline="0" dirty="0" smtClean="0"/>
              <a:t> of small talk that another group engages in if it’s not our conversational ritual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DAFCE-C0D2-43F9-8F91-34CE5F46CD27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507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DCDC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eSec_PPt_Title_Shadow_AQ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3175"/>
            <a:ext cx="10085388" cy="774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8" descr="eSec_PPt_Title_Shadow_AQ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6" t="22437" r="65874" b="58867"/>
          <a:stretch>
            <a:fillRect/>
          </a:stretch>
        </p:blipFill>
        <p:spPr bwMode="auto">
          <a:xfrm>
            <a:off x="619125" y="2725738"/>
            <a:ext cx="2971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8356600" y="7410450"/>
            <a:ext cx="1506538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68" tIns="52135" rIns="104268" bIns="52135">
            <a:spAutoFit/>
          </a:bodyPr>
          <a:lstStyle>
            <a:lvl1pPr marL="390525" indent="-390525" defTabSz="1042988">
              <a:defRPr sz="9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defTabSz="1042988">
              <a:defRPr sz="9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defTabSz="1042988">
              <a:defRPr sz="9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defTabSz="1042988">
              <a:defRPr sz="9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defTabSz="1042988">
              <a:defRPr sz="9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1042988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1042988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1042988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1042988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120000"/>
              <a:buFont typeface="Times" charset="0"/>
              <a:buNone/>
              <a:defRPr/>
            </a:pPr>
            <a:r>
              <a:rPr lang="en-GB" smtClean="0">
                <a:solidFill>
                  <a:schemeClr val="bg1"/>
                </a:solidFill>
              </a:rPr>
              <a:t>www.cognitomedia.com</a:t>
            </a:r>
            <a:endParaRPr lang="en-GB" smtClean="0">
              <a:solidFill>
                <a:srgbClr val="4B4B4B"/>
              </a:solidFill>
            </a:endParaRPr>
          </a:p>
        </p:txBody>
      </p:sp>
      <p:pic>
        <p:nvPicPr>
          <p:cNvPr id="7" name="Picture 1" descr="C:\Users\Wales2\AppData\Local\Microsoft\Windows\Temporary Internet Files\Content.Outlook\23Y8LJOA\suitetrack-logo-final-4C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5" y="1085850"/>
            <a:ext cx="3629025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97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75275" y="3781425"/>
            <a:ext cx="3862388" cy="1117600"/>
          </a:xfrm>
        </p:spPr>
        <p:txBody>
          <a:bodyPr/>
          <a:lstStyle>
            <a:lvl1pPr>
              <a:defRPr sz="4400">
                <a:solidFill>
                  <a:srgbClr val="4B4B4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897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75275" y="4935538"/>
            <a:ext cx="3862388" cy="268287"/>
          </a:xfrm>
        </p:spPr>
        <p:txBody>
          <a:bodyPr/>
          <a:lstStyle>
            <a:lvl1pPr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7"/>
          <p:cNvSpPr>
            <a:spLocks noGrp="1" noChangeArrowheads="1"/>
          </p:cNvSpPr>
          <p:nvPr userDrawn="1">
            <p:ph type="dt" sz="half" idx="10"/>
          </p:nvPr>
        </p:nvSpPr>
        <p:spPr>
          <a:xfrm>
            <a:off x="587375" y="7219950"/>
            <a:ext cx="1597025" cy="515938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 userDrawn="1">
            <p:ph type="ftr" sz="quarter" idx="11"/>
          </p:nvPr>
        </p:nvSpPr>
        <p:spPr>
          <a:xfrm>
            <a:off x="2266950" y="7219950"/>
            <a:ext cx="3190875" cy="5159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429227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5C649B-85C2-4F15-BBEE-E32A12E47F70}" type="slidenum">
              <a:rPr lang="en-US" altLang="en-US"/>
              <a:pPr/>
              <a:t>‹#›</a:t>
            </a:fld>
            <a:endParaRPr lang="en-US" altLang="en-US" sz="1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814397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61225" y="858838"/>
            <a:ext cx="2222500" cy="2263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8963" y="858838"/>
            <a:ext cx="6519862" cy="2263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16E1BA-3C81-4FF9-A18A-D606BD4A7BFB}" type="slidenum">
              <a:rPr lang="en-US" altLang="en-US"/>
              <a:pPr/>
              <a:t>‹#›</a:t>
            </a:fld>
            <a:endParaRPr lang="en-US" altLang="en-US" sz="1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806159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>
                <a:latin typeface="Gill Sans MT" panose="020B05020201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725" y="1799635"/>
            <a:ext cx="8890000" cy="1915909"/>
          </a:xfrm>
        </p:spPr>
        <p:txBody>
          <a:bodyPr/>
          <a:lstStyle>
            <a:lvl1pPr>
              <a:defRPr sz="2800">
                <a:latin typeface="Gill Sans MT" panose="020B0502020104020203" pitchFamily="34" charset="0"/>
              </a:defRPr>
            </a:lvl1pPr>
            <a:lvl2pPr>
              <a:buClr>
                <a:schemeClr val="tx2">
                  <a:lumMod val="75000"/>
                </a:schemeClr>
              </a:buClr>
              <a:buSzPct val="100000"/>
              <a:buFont typeface="Arial" pitchFamily="34" charset="0"/>
              <a:buChar char="−"/>
              <a:defRPr sz="2400">
                <a:latin typeface="Gill Sans MT" panose="020B0502020104020203" pitchFamily="34" charset="0"/>
              </a:defRPr>
            </a:lvl2pPr>
            <a:lvl3pPr>
              <a:defRPr sz="2000">
                <a:latin typeface="Gill Sans MT" panose="020B0502020104020203" pitchFamily="34" charset="0"/>
              </a:defRPr>
            </a:lvl3pPr>
            <a:lvl4pPr>
              <a:defRPr>
                <a:latin typeface="Gill Sans MT" panose="020B0502020104020203" pitchFamily="34" charset="0"/>
              </a:defRPr>
            </a:lvl4pPr>
            <a:lvl5pPr>
              <a:defRPr>
                <a:latin typeface="Gill Sans MT" panose="020B05020201040202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8B9684-45C9-4700-A5AC-708E2B70D37C}" type="slidenum">
              <a:rPr lang="en-US" altLang="en-US"/>
              <a:pPr/>
              <a:t>‹#›</a:t>
            </a:fld>
            <a:endParaRPr lang="en-US" altLang="en-US" sz="1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156277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4970463"/>
            <a:ext cx="8566150" cy="153670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3278188"/>
            <a:ext cx="8566150" cy="16922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ABD9F3-F533-4B5F-AA24-E9677EB0355B}" type="slidenum">
              <a:rPr lang="en-US" altLang="en-US"/>
              <a:pPr/>
              <a:t>‹#›</a:t>
            </a:fld>
            <a:endParaRPr lang="en-US" altLang="en-US" sz="1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859440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725" y="1759744"/>
            <a:ext cx="4368800" cy="157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4925" y="1759744"/>
            <a:ext cx="4368800" cy="157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9F6DAE-1C11-493D-B521-076CD53F736D}" type="slidenum">
              <a:rPr lang="en-US" altLang="en-US"/>
              <a:pPr/>
              <a:t>‹#›</a:t>
            </a:fld>
            <a:endParaRPr lang="en-US" altLang="en-US" sz="1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639808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9563"/>
            <a:ext cx="9070975" cy="12890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731963"/>
            <a:ext cx="4452937" cy="7207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452688"/>
            <a:ext cx="4452937" cy="4457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9688" y="1731963"/>
            <a:ext cx="4454525" cy="7207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9688" y="2452688"/>
            <a:ext cx="4454525" cy="4457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350F29-F51B-4B69-9C63-0FFCE54CED7F}" type="slidenum">
              <a:rPr lang="en-US" altLang="en-US"/>
              <a:pPr/>
              <a:t>‹#›</a:t>
            </a:fld>
            <a:endParaRPr lang="en-US" altLang="en-US" sz="1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259795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5BA7D4-B77F-402D-A552-B093CC51078C}" type="slidenum">
              <a:rPr lang="en-US" altLang="en-US"/>
              <a:pPr/>
              <a:t>‹#›</a:t>
            </a:fld>
            <a:endParaRPr lang="en-US" altLang="en-US" sz="1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918043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845724-AD38-4204-96A8-90751FDD0950}" type="slidenum">
              <a:rPr lang="en-US" altLang="en-US"/>
              <a:pPr/>
              <a:t>‹#›</a:t>
            </a:fld>
            <a:endParaRPr lang="en-US" altLang="en-US" sz="1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809560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7975"/>
            <a:ext cx="3316287" cy="13112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0175" y="307975"/>
            <a:ext cx="5634038" cy="66024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1619250"/>
            <a:ext cx="3316287" cy="52911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345D15-D501-4A1C-B00B-39E278060FBE}" type="slidenum">
              <a:rPr lang="en-US" altLang="en-US"/>
              <a:pPr/>
              <a:t>‹#›</a:t>
            </a:fld>
            <a:endParaRPr lang="en-US" altLang="en-US" sz="1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081015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4850" y="5414963"/>
            <a:ext cx="6046788" cy="6397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4850" y="690563"/>
            <a:ext cx="6046788" cy="4641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4850" y="6054725"/>
            <a:ext cx="6046788" cy="9080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DEB47-AFF6-420F-A7C5-239770F59EBB}" type="slidenum">
              <a:rPr lang="en-US" altLang="en-US"/>
              <a:pPr/>
              <a:t>‹#›</a:t>
            </a:fld>
            <a:endParaRPr lang="en-US" altLang="en-US" sz="1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300576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invGray">
      <p:bgPr>
        <a:solidFill>
          <a:srgbClr val="DCDC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1" descr="eSec_PPt_Text_Shadow_AQ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3175"/>
            <a:ext cx="10202204" cy="7833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88963" y="858838"/>
            <a:ext cx="7304087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3725" y="1810544"/>
            <a:ext cx="8890000" cy="199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32" name="Rectangle 7"/>
          <p:cNvSpPr>
            <a:spLocks noChangeArrowheads="1"/>
          </p:cNvSpPr>
          <p:nvPr userDrawn="1"/>
        </p:nvSpPr>
        <p:spPr bwMode="auto">
          <a:xfrm>
            <a:off x="8086725" y="6992144"/>
            <a:ext cx="1828800" cy="5715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2887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15063" y="7219950"/>
            <a:ext cx="1595437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000">
                <a:solidFill>
                  <a:srgbClr val="ABADB0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87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40050" y="7219950"/>
            <a:ext cx="3190875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100">
                <a:solidFill>
                  <a:schemeClr val="bg2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8784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004" y="7280414"/>
            <a:ext cx="1008063" cy="322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268" tIns="52135" rIns="104268" bIns="52135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>
                <a:solidFill>
                  <a:srgbClr val="0E365A"/>
                </a:solidFill>
                <a:latin typeface="Gill Sans MT" panose="020B0502020104020203" pitchFamily="34" charset="0"/>
              </a:defRPr>
            </a:lvl1pPr>
          </a:lstStyle>
          <a:p>
            <a:fld id="{7D0E9FA4-2F9A-4B6A-B239-2E1F078AF149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pic>
        <p:nvPicPr>
          <p:cNvPr id="1033" name="Picture 1" descr="C:\Users\Wales2\AppData\Local\Microsoft\Windows\Temporary Internet Files\Content.Outlook\23Y8LJOA\suitetrack-logo-final-4C.jpg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1" t="-10431" b="29447"/>
          <a:stretch/>
        </p:blipFill>
        <p:spPr bwMode="auto">
          <a:xfrm>
            <a:off x="283039" y="7106444"/>
            <a:ext cx="1098086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498" r:id="rId1"/>
    <p:sldLayoutId id="2147485499" r:id="rId2"/>
    <p:sldLayoutId id="2147485500" r:id="rId3"/>
    <p:sldLayoutId id="2147485501" r:id="rId4"/>
    <p:sldLayoutId id="2147485502" r:id="rId5"/>
    <p:sldLayoutId id="2147485503" r:id="rId6"/>
    <p:sldLayoutId id="2147485504" r:id="rId7"/>
    <p:sldLayoutId id="2147485505" r:id="rId8"/>
    <p:sldLayoutId id="2147485506" r:id="rId9"/>
    <p:sldLayoutId id="2147485507" r:id="rId10"/>
    <p:sldLayoutId id="2147485508" r:id="rId11"/>
  </p:sldLayoutIdLst>
  <p:transition spd="med">
    <p:fade/>
  </p:transition>
  <p:hf hdr="0" ftr="0" dt="0"/>
  <p:txStyles>
    <p:titleStyle>
      <a:lvl1pPr algn="l" defTabSz="1042988" rtl="0" eaLnBrk="0" fontAlgn="base" hangingPunct="0">
        <a:spcBef>
          <a:spcPct val="0"/>
        </a:spcBef>
        <a:spcAft>
          <a:spcPct val="0"/>
        </a:spcAft>
        <a:defRPr sz="4400">
          <a:solidFill>
            <a:srgbClr val="003669"/>
          </a:solidFill>
          <a:latin typeface="Gill Sans MT" panose="020B0502020104020203" pitchFamily="34" charset="0"/>
          <a:ea typeface="+mj-ea"/>
          <a:cs typeface="Gill Sans MT" panose="020B0502020104020203" pitchFamily="34" charset="0"/>
        </a:defRPr>
      </a:lvl1pPr>
      <a:lvl2pPr algn="l" defTabSz="1042988" rtl="0" eaLnBrk="0" fontAlgn="base" hangingPunct="0">
        <a:spcBef>
          <a:spcPct val="0"/>
        </a:spcBef>
        <a:spcAft>
          <a:spcPct val="0"/>
        </a:spcAft>
        <a:defRPr sz="4400">
          <a:solidFill>
            <a:srgbClr val="003669"/>
          </a:solidFill>
          <a:latin typeface="Impact" pitchFamily="34" charset="0"/>
          <a:ea typeface="ヒラギノ角ゴ Pro W3" pitchFamily="1" charset="-128"/>
          <a:cs typeface="ヒラギノ角ゴ Pro W3" charset="-128"/>
        </a:defRPr>
      </a:lvl2pPr>
      <a:lvl3pPr algn="l" defTabSz="1042988" rtl="0" eaLnBrk="0" fontAlgn="base" hangingPunct="0">
        <a:spcBef>
          <a:spcPct val="0"/>
        </a:spcBef>
        <a:spcAft>
          <a:spcPct val="0"/>
        </a:spcAft>
        <a:defRPr sz="4400">
          <a:solidFill>
            <a:srgbClr val="003669"/>
          </a:solidFill>
          <a:latin typeface="Impact" pitchFamily="34" charset="0"/>
          <a:ea typeface="ヒラギノ角ゴ Pro W3" pitchFamily="1" charset="-128"/>
          <a:cs typeface="ヒラギノ角ゴ Pro W3" charset="-128"/>
        </a:defRPr>
      </a:lvl3pPr>
      <a:lvl4pPr algn="l" defTabSz="1042988" rtl="0" eaLnBrk="0" fontAlgn="base" hangingPunct="0">
        <a:spcBef>
          <a:spcPct val="0"/>
        </a:spcBef>
        <a:spcAft>
          <a:spcPct val="0"/>
        </a:spcAft>
        <a:defRPr sz="4400">
          <a:solidFill>
            <a:srgbClr val="003669"/>
          </a:solidFill>
          <a:latin typeface="Impact" pitchFamily="34" charset="0"/>
          <a:ea typeface="ヒラギノ角ゴ Pro W3" pitchFamily="1" charset="-128"/>
          <a:cs typeface="ヒラギノ角ゴ Pro W3" charset="-128"/>
        </a:defRPr>
      </a:lvl4pPr>
      <a:lvl5pPr algn="l" defTabSz="1042988" rtl="0" eaLnBrk="0" fontAlgn="base" hangingPunct="0">
        <a:spcBef>
          <a:spcPct val="0"/>
        </a:spcBef>
        <a:spcAft>
          <a:spcPct val="0"/>
        </a:spcAft>
        <a:defRPr sz="4400">
          <a:solidFill>
            <a:srgbClr val="003669"/>
          </a:solidFill>
          <a:latin typeface="Impact" pitchFamily="34" charset="0"/>
          <a:ea typeface="ヒラギノ角ゴ Pro W3" pitchFamily="1" charset="-128"/>
          <a:cs typeface="ヒラギノ角ゴ Pro W3" charset="-128"/>
        </a:defRPr>
      </a:lvl5pPr>
      <a:lvl6pPr marL="457200" algn="l" defTabSz="1042988" rtl="0" fontAlgn="base">
        <a:spcBef>
          <a:spcPct val="0"/>
        </a:spcBef>
        <a:spcAft>
          <a:spcPct val="0"/>
        </a:spcAft>
        <a:defRPr b="1">
          <a:solidFill>
            <a:srgbClr val="003669"/>
          </a:solidFill>
          <a:latin typeface="Arial" charset="0"/>
          <a:ea typeface="ヒラギノ角ゴ Pro W3" pitchFamily="1" charset="-128"/>
        </a:defRPr>
      </a:lvl6pPr>
      <a:lvl7pPr marL="914400" algn="l" defTabSz="1042988" rtl="0" fontAlgn="base">
        <a:spcBef>
          <a:spcPct val="0"/>
        </a:spcBef>
        <a:spcAft>
          <a:spcPct val="0"/>
        </a:spcAft>
        <a:defRPr b="1">
          <a:solidFill>
            <a:srgbClr val="003669"/>
          </a:solidFill>
          <a:latin typeface="Arial" charset="0"/>
          <a:ea typeface="ヒラギノ角ゴ Pro W3" pitchFamily="1" charset="-128"/>
        </a:defRPr>
      </a:lvl7pPr>
      <a:lvl8pPr marL="1371600" algn="l" defTabSz="1042988" rtl="0" fontAlgn="base">
        <a:spcBef>
          <a:spcPct val="0"/>
        </a:spcBef>
        <a:spcAft>
          <a:spcPct val="0"/>
        </a:spcAft>
        <a:defRPr b="1">
          <a:solidFill>
            <a:srgbClr val="003669"/>
          </a:solidFill>
          <a:latin typeface="Arial" charset="0"/>
          <a:ea typeface="ヒラギノ角ゴ Pro W3" pitchFamily="1" charset="-128"/>
        </a:defRPr>
      </a:lvl8pPr>
      <a:lvl9pPr marL="1828800" algn="l" defTabSz="1042988" rtl="0" fontAlgn="base">
        <a:spcBef>
          <a:spcPct val="0"/>
        </a:spcBef>
        <a:spcAft>
          <a:spcPct val="0"/>
        </a:spcAft>
        <a:defRPr b="1">
          <a:solidFill>
            <a:srgbClr val="003669"/>
          </a:solidFill>
          <a:latin typeface="Arial" charset="0"/>
          <a:ea typeface="ヒラギノ角ゴ Pro W3" pitchFamily="1" charset="-128"/>
        </a:defRPr>
      </a:lvl9pPr>
    </p:titleStyle>
    <p:bodyStyle>
      <a:lvl1pPr marL="342900" indent="-342900" algn="l" defTabSz="1042988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6">
            <a:lumMod val="50000"/>
          </a:schemeClr>
        </a:buClr>
        <a:buSzPct val="120000"/>
        <a:buFont typeface="Times" panose="02020603050405020304" pitchFamily="18" charset="0"/>
        <a:buChar char="•"/>
        <a:defRPr sz="2800">
          <a:solidFill>
            <a:srgbClr val="4B4B4B"/>
          </a:solidFill>
          <a:latin typeface="Gill Sans MT" panose="020B0502020104020203" pitchFamily="34" charset="0"/>
          <a:ea typeface="+mn-ea"/>
          <a:cs typeface="Gill Sans MT" panose="020B0502020104020203" pitchFamily="34" charset="0"/>
        </a:defRPr>
      </a:lvl1pPr>
      <a:lvl2pPr marL="439738" indent="-233363" algn="l" defTabSz="1042988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6">
            <a:lumMod val="50000"/>
          </a:schemeClr>
        </a:buClr>
        <a:buSzPct val="100000"/>
        <a:buFont typeface="Arial" panose="020B0604020202020204" pitchFamily="34" charset="0"/>
        <a:buChar char="−"/>
        <a:defRPr sz="2400">
          <a:solidFill>
            <a:srgbClr val="4B4B4B"/>
          </a:solidFill>
          <a:latin typeface="Gill Sans MT" panose="020B0502020104020203" pitchFamily="34" charset="0"/>
          <a:ea typeface="+mn-ea"/>
          <a:cs typeface="Gill Sans MT" panose="020B0502020104020203" pitchFamily="34" charset="0"/>
        </a:defRPr>
      </a:lvl2pPr>
      <a:lvl3pPr marL="871538" indent="-214313" algn="l" defTabSz="1042988" rtl="0" eaLnBrk="0" fontAlgn="base" hangingPunct="0">
        <a:lnSpc>
          <a:spcPct val="105000"/>
        </a:lnSpc>
        <a:spcBef>
          <a:spcPct val="20000"/>
        </a:spcBef>
        <a:spcAft>
          <a:spcPct val="0"/>
        </a:spcAft>
        <a:buClr>
          <a:schemeClr val="accent6">
            <a:lumMod val="50000"/>
          </a:schemeClr>
        </a:buClr>
        <a:buFont typeface="Wingdings" panose="05000000000000000000" pitchFamily="2" charset="2"/>
        <a:buChar char="§"/>
        <a:defRPr sz="2200">
          <a:solidFill>
            <a:srgbClr val="4B4B4B"/>
          </a:solidFill>
          <a:latin typeface="Gill Sans MT" panose="020B0502020104020203" pitchFamily="34" charset="0"/>
          <a:ea typeface="+mn-ea"/>
          <a:cs typeface="Gill Sans MT" panose="020B0502020104020203" pitchFamily="34" charset="0"/>
        </a:defRPr>
      </a:lvl3pPr>
      <a:lvl4pPr marL="1301750" indent="-209550" algn="l" defTabSz="1042988" rtl="0" eaLnBrk="0" fontAlgn="base" hangingPunct="0">
        <a:lnSpc>
          <a:spcPct val="105000"/>
        </a:lnSpc>
        <a:spcBef>
          <a:spcPct val="20000"/>
        </a:spcBef>
        <a:spcAft>
          <a:spcPct val="0"/>
        </a:spcAft>
        <a:buClr>
          <a:schemeClr val="accent6">
            <a:lumMod val="50000"/>
          </a:schemeClr>
        </a:buClr>
        <a:buFont typeface="Wingdings" panose="05000000000000000000" pitchFamily="2" charset="2"/>
        <a:buChar char="§"/>
        <a:defRPr sz="1500">
          <a:solidFill>
            <a:srgbClr val="4B4B4B"/>
          </a:solidFill>
          <a:latin typeface="Gill Sans MT" panose="020B0502020104020203" pitchFamily="34" charset="0"/>
          <a:ea typeface="+mn-ea"/>
          <a:cs typeface="Gill Sans MT" panose="020B0502020104020203" pitchFamily="34" charset="0"/>
        </a:defRPr>
      </a:lvl4pPr>
      <a:lvl5pPr marL="1743075" indent="-220663" algn="l" defTabSz="1042988" rtl="0" eaLnBrk="0" fontAlgn="base" hangingPunct="0">
        <a:lnSpc>
          <a:spcPct val="105000"/>
        </a:lnSpc>
        <a:spcBef>
          <a:spcPct val="20000"/>
        </a:spcBef>
        <a:spcAft>
          <a:spcPct val="0"/>
        </a:spcAft>
        <a:buClr>
          <a:schemeClr val="accent6">
            <a:lumMod val="50000"/>
          </a:schemeClr>
        </a:buClr>
        <a:buFont typeface="Wingdings" panose="05000000000000000000" pitchFamily="2" charset="2"/>
        <a:buChar char="§"/>
        <a:defRPr sz="1500">
          <a:solidFill>
            <a:srgbClr val="4B4B4B"/>
          </a:solidFill>
          <a:latin typeface="Gill Sans MT" panose="020B0502020104020203" pitchFamily="34" charset="0"/>
          <a:ea typeface="+mn-ea"/>
          <a:cs typeface="Gill Sans MT" panose="020B0502020104020203" pitchFamily="34" charset="0"/>
        </a:defRPr>
      </a:lvl5pPr>
      <a:lvl6pPr marL="2200275" indent="-220663" algn="l" defTabSz="1042988" rtl="0" fontAlgn="base">
        <a:lnSpc>
          <a:spcPct val="105000"/>
        </a:lnSpc>
        <a:spcBef>
          <a:spcPct val="20000"/>
        </a:spcBef>
        <a:spcAft>
          <a:spcPct val="0"/>
        </a:spcAft>
        <a:buClr>
          <a:schemeClr val="bg2"/>
        </a:buClr>
        <a:buFont typeface="Wingdings" pitchFamily="1" charset="2"/>
        <a:buChar char="§"/>
        <a:defRPr sz="1500">
          <a:solidFill>
            <a:srgbClr val="4B4B4B"/>
          </a:solidFill>
          <a:latin typeface="+mn-lt"/>
          <a:ea typeface="+mn-ea"/>
        </a:defRPr>
      </a:lvl6pPr>
      <a:lvl7pPr marL="2657475" indent="-220663" algn="l" defTabSz="1042988" rtl="0" fontAlgn="base">
        <a:lnSpc>
          <a:spcPct val="105000"/>
        </a:lnSpc>
        <a:spcBef>
          <a:spcPct val="20000"/>
        </a:spcBef>
        <a:spcAft>
          <a:spcPct val="0"/>
        </a:spcAft>
        <a:buClr>
          <a:schemeClr val="bg2"/>
        </a:buClr>
        <a:buFont typeface="Wingdings" pitchFamily="1" charset="2"/>
        <a:buChar char="§"/>
        <a:defRPr sz="1500">
          <a:solidFill>
            <a:srgbClr val="4B4B4B"/>
          </a:solidFill>
          <a:latin typeface="+mn-lt"/>
          <a:ea typeface="+mn-ea"/>
        </a:defRPr>
      </a:lvl7pPr>
      <a:lvl8pPr marL="3114675" indent="-220663" algn="l" defTabSz="1042988" rtl="0" fontAlgn="base">
        <a:lnSpc>
          <a:spcPct val="105000"/>
        </a:lnSpc>
        <a:spcBef>
          <a:spcPct val="20000"/>
        </a:spcBef>
        <a:spcAft>
          <a:spcPct val="0"/>
        </a:spcAft>
        <a:buClr>
          <a:schemeClr val="bg2"/>
        </a:buClr>
        <a:buFont typeface="Wingdings" pitchFamily="1" charset="2"/>
        <a:buChar char="§"/>
        <a:defRPr sz="1500">
          <a:solidFill>
            <a:srgbClr val="4B4B4B"/>
          </a:solidFill>
          <a:latin typeface="+mn-lt"/>
          <a:ea typeface="+mn-ea"/>
        </a:defRPr>
      </a:lvl8pPr>
      <a:lvl9pPr marL="3571875" indent="-220663" algn="l" defTabSz="1042988" rtl="0" fontAlgn="base">
        <a:lnSpc>
          <a:spcPct val="105000"/>
        </a:lnSpc>
        <a:spcBef>
          <a:spcPct val="20000"/>
        </a:spcBef>
        <a:spcAft>
          <a:spcPct val="0"/>
        </a:spcAft>
        <a:buClr>
          <a:schemeClr val="bg2"/>
        </a:buClr>
        <a:buFont typeface="Wingdings" pitchFamily="1" charset="2"/>
        <a:buChar char="§"/>
        <a:defRPr sz="1500">
          <a:solidFill>
            <a:srgbClr val="4B4B4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pworthy.com/30-seconds-of-women-over-apologizing-followed-by-30-seconds-of-them-so-destroying-that-stereotype?c=upw1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"/>
          <p:cNvSpPr>
            <a:spLocks noGrp="1"/>
          </p:cNvSpPr>
          <p:nvPr>
            <p:ph type="ctrTitle"/>
          </p:nvPr>
        </p:nvSpPr>
        <p:spPr>
          <a:xfrm>
            <a:off x="5038724" y="3624146"/>
            <a:ext cx="4908163" cy="1133592"/>
          </a:xfrm>
        </p:spPr>
        <p:txBody>
          <a:bodyPr/>
          <a:lstStyle/>
          <a:p>
            <a:pPr>
              <a:defRPr/>
            </a:pPr>
            <a:r>
              <a:rPr lang="en-US" sz="4800" dirty="0" smtClean="0">
                <a:cs typeface="+mj-cs"/>
              </a:rPr>
              <a:t>Language, Communication &amp; </a:t>
            </a:r>
            <a:r>
              <a:rPr lang="en-US" sz="4800" i="1" dirty="0" smtClean="0">
                <a:solidFill>
                  <a:schemeClr val="accent6">
                    <a:lumMod val="50000"/>
                  </a:schemeClr>
                </a:solidFill>
                <a:cs typeface="+mj-cs"/>
              </a:rPr>
              <a:t>Influence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542925" y="788914"/>
            <a:ext cx="7304088" cy="603250"/>
          </a:xfrm>
        </p:spPr>
        <p:txBody>
          <a:bodyPr/>
          <a:lstStyle/>
          <a:p>
            <a:r>
              <a:rPr lang="en-US" altLang="en-US" sz="4000" dirty="0" smtClean="0"/>
              <a:t>Your Speech Style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D134EAF5-5089-484F-B5F2-C2093F71C4DF}" type="slidenum">
              <a:rPr lang="en-US" altLang="en-US" sz="1300" smtClean="0">
                <a:solidFill>
                  <a:srgbClr val="0E365A"/>
                </a:solidFill>
              </a:rPr>
              <a:pPr/>
              <a:t>10</a:t>
            </a:fld>
            <a:endParaRPr lang="en-US" altLang="en-US" sz="1600"/>
          </a:p>
        </p:txBody>
      </p:sp>
      <p:pic>
        <p:nvPicPr>
          <p:cNvPr id="8" name="Picture 7" descr="48143515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95525" y="2783552"/>
            <a:ext cx="4724400" cy="423977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81325" y="2859752"/>
            <a:ext cx="4038600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Gill Sans MT" pitchFamily="34" charset="0"/>
              </a:rPr>
              <a:t>Influencing speech</a:t>
            </a:r>
            <a:endParaRPr lang="en-US" sz="3200" b="1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00324" y="3926552"/>
            <a:ext cx="4659119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Gill Sans MT" pitchFamily="34" charset="0"/>
              </a:rPr>
              <a:t>Confident speech</a:t>
            </a:r>
            <a:endParaRPr lang="en-US" sz="3200" b="1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81324" y="4903440"/>
            <a:ext cx="4568051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Gill Sans MT" pitchFamily="34" charset="0"/>
              </a:rPr>
              <a:t>High-power speech</a:t>
            </a:r>
            <a:endParaRPr lang="en-US" sz="3200" b="1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76525" y="5831552"/>
            <a:ext cx="4038600" cy="670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Gill Sans MT" pitchFamily="34" charset="0"/>
              </a:rPr>
              <a:t>Low-power speech</a:t>
            </a:r>
            <a:endParaRPr lang="en-US" sz="3200" b="1" dirty="0">
              <a:solidFill>
                <a:schemeClr val="bg1"/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8100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542925" y="788914"/>
            <a:ext cx="7304088" cy="603250"/>
          </a:xfrm>
        </p:spPr>
        <p:txBody>
          <a:bodyPr/>
          <a:lstStyle/>
          <a:p>
            <a:r>
              <a:rPr lang="en-US" altLang="en-US" dirty="0" smtClean="0"/>
              <a:t>The “Power Dynamic”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250" y="1823103"/>
            <a:ext cx="9001125" cy="1538883"/>
          </a:xfrm>
          <a:solidFill>
            <a:schemeClr val="accent6">
              <a:lumMod val="50000"/>
            </a:schemeClr>
          </a:solidFill>
        </p:spPr>
        <p:txBody>
          <a:bodyPr/>
          <a:lstStyle/>
          <a:p>
            <a:pPr marL="0" indent="0" algn="ctr">
              <a:buFont typeface="Times" pitchFamily="1" charset="0"/>
              <a:buNone/>
              <a:defRPr/>
            </a:pPr>
            <a:endParaRPr lang="en-US" sz="2000" b="1" i="1" dirty="0" smtClean="0">
              <a:solidFill>
                <a:schemeClr val="bg1"/>
              </a:solidFill>
            </a:endParaRPr>
          </a:p>
          <a:p>
            <a:pPr marL="0" indent="0" algn="ctr">
              <a:buFont typeface="Times" pitchFamily="1" charset="0"/>
              <a:buNone/>
              <a:defRPr/>
            </a:pPr>
            <a:r>
              <a:rPr lang="en-US" sz="4000" b="1" i="1" dirty="0" smtClean="0">
                <a:solidFill>
                  <a:schemeClr val="bg1"/>
                </a:solidFill>
              </a:rPr>
              <a:t>ONE UP</a:t>
            </a:r>
          </a:p>
          <a:p>
            <a:pPr marL="0" indent="0">
              <a:buFont typeface="Times" pitchFamily="1" charset="0"/>
              <a:buNone/>
              <a:defRPr/>
            </a:pPr>
            <a:endParaRPr lang="en-US" sz="2000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86F78DD8-7931-4FE4-81CF-F82F96C765AD}" type="slidenum">
              <a:rPr lang="en-US" altLang="en-US" sz="1300">
                <a:solidFill>
                  <a:srgbClr val="0E365A"/>
                </a:solidFill>
              </a:rPr>
              <a:pPr/>
              <a:t>11</a:t>
            </a:fld>
            <a:endParaRPr lang="en-US" altLang="en-US" sz="160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83288" y="5468938"/>
            <a:ext cx="8936962" cy="153888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 lIns="0" tIns="0" rIns="0" bIns="0">
            <a:spAutoFit/>
          </a:bodyPr>
          <a:lstStyle>
            <a:lvl1pPr marL="342900" indent="-342900" algn="l" defTabSz="1042988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7499BB"/>
              </a:buClr>
              <a:buSzPct val="120000"/>
              <a:buFont typeface="Times" pitchFamily="1" charset="0"/>
              <a:buChar char="•"/>
              <a:defRPr sz="2800">
                <a:solidFill>
                  <a:srgbClr val="4B4B4B"/>
                </a:solidFill>
                <a:latin typeface="Calibri" pitchFamily="34" charset="0"/>
                <a:ea typeface="+mn-ea"/>
                <a:cs typeface="ヒラギノ角ゴ Pro W3" charset="-128"/>
              </a:defRPr>
            </a:lvl1pPr>
            <a:lvl2pPr marL="439738" indent="-233363" algn="l" defTabSz="1042988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2">
                  <a:lumMod val="75000"/>
                </a:schemeClr>
              </a:buClr>
              <a:buSzPct val="100000"/>
              <a:buFont typeface="Arial" pitchFamily="34" charset="0"/>
              <a:buChar char="−"/>
              <a:defRPr sz="2400">
                <a:solidFill>
                  <a:srgbClr val="4B4B4B"/>
                </a:solidFill>
                <a:latin typeface="+mn-lt"/>
                <a:ea typeface="+mn-ea"/>
                <a:cs typeface="ヒラギノ角ゴ Pro W3" charset="-128"/>
              </a:defRPr>
            </a:lvl2pPr>
            <a:lvl3pPr marL="871538" indent="-214313" algn="l" defTabSz="1042988" rtl="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70AADE"/>
              </a:buClr>
              <a:buFont typeface="Wingdings" pitchFamily="2" charset="2"/>
              <a:buChar char="§"/>
              <a:defRPr sz="2000">
                <a:solidFill>
                  <a:srgbClr val="4B4B4B"/>
                </a:solidFill>
                <a:latin typeface="+mn-lt"/>
                <a:ea typeface="+mn-ea"/>
                <a:cs typeface="ヒラギノ角ゴ Pro W3" charset="-128"/>
              </a:defRPr>
            </a:lvl3pPr>
            <a:lvl4pPr marL="1301750" indent="-209550" algn="l" defTabSz="1042988" rtl="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500">
                <a:solidFill>
                  <a:srgbClr val="4B4B4B"/>
                </a:solidFill>
                <a:latin typeface="+mn-lt"/>
                <a:ea typeface="+mn-ea"/>
                <a:cs typeface="ヒラギノ角ゴ Pro W3" charset="-128"/>
              </a:defRPr>
            </a:lvl4pPr>
            <a:lvl5pPr marL="1743075" indent="-220663" algn="l" defTabSz="1042988" rtl="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500">
                <a:solidFill>
                  <a:srgbClr val="4B4B4B"/>
                </a:solidFill>
                <a:latin typeface="+mn-lt"/>
                <a:ea typeface="+mn-ea"/>
                <a:cs typeface="ヒラギノ角ゴ Pro W3" charset="-128"/>
              </a:defRPr>
            </a:lvl5pPr>
            <a:lvl6pPr marL="2200275" indent="-220663" algn="l" defTabSz="1042988" rtl="0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1" charset="2"/>
              <a:buChar char="§"/>
              <a:defRPr sz="1500">
                <a:solidFill>
                  <a:srgbClr val="4B4B4B"/>
                </a:solidFill>
                <a:latin typeface="+mn-lt"/>
                <a:ea typeface="+mn-ea"/>
              </a:defRPr>
            </a:lvl6pPr>
            <a:lvl7pPr marL="2657475" indent="-220663" algn="l" defTabSz="1042988" rtl="0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1" charset="2"/>
              <a:buChar char="§"/>
              <a:defRPr sz="1500">
                <a:solidFill>
                  <a:srgbClr val="4B4B4B"/>
                </a:solidFill>
                <a:latin typeface="+mn-lt"/>
                <a:ea typeface="+mn-ea"/>
              </a:defRPr>
            </a:lvl7pPr>
            <a:lvl8pPr marL="3114675" indent="-220663" algn="l" defTabSz="1042988" rtl="0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1" charset="2"/>
              <a:buChar char="§"/>
              <a:defRPr sz="1500">
                <a:solidFill>
                  <a:srgbClr val="4B4B4B"/>
                </a:solidFill>
                <a:latin typeface="+mn-lt"/>
                <a:ea typeface="+mn-ea"/>
              </a:defRPr>
            </a:lvl8pPr>
            <a:lvl9pPr marL="3571875" indent="-220663" algn="l" defTabSz="1042988" rtl="0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1" charset="2"/>
              <a:buChar char="§"/>
              <a:defRPr sz="1500">
                <a:solidFill>
                  <a:srgbClr val="4B4B4B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 typeface="Times" pitchFamily="1" charset="0"/>
              <a:buNone/>
              <a:defRPr/>
            </a:pPr>
            <a:endParaRPr lang="en-US" sz="2000" b="1" i="1" dirty="0" smtClean="0">
              <a:solidFill>
                <a:schemeClr val="bg1"/>
              </a:solidFill>
            </a:endParaRPr>
          </a:p>
          <a:p>
            <a:pPr marL="0" indent="0" algn="ctr">
              <a:buFont typeface="Times" pitchFamily="1" charset="0"/>
              <a:buNone/>
              <a:defRPr/>
            </a:pPr>
            <a:r>
              <a:rPr lang="en-US" sz="4000" b="1" i="1" dirty="0" smtClean="0">
                <a:solidFill>
                  <a:schemeClr val="bg2">
                    <a:lumMod val="50000"/>
                  </a:schemeClr>
                </a:solidFill>
                <a:latin typeface="Gill Sans MT" panose="020B0502020104020203" pitchFamily="34" charset="0"/>
              </a:rPr>
              <a:t>ONE DOWN</a:t>
            </a:r>
          </a:p>
          <a:p>
            <a:pPr marL="0" indent="0">
              <a:buFont typeface="Times" pitchFamily="1" charset="0"/>
              <a:buNone/>
              <a:defRPr/>
            </a:pPr>
            <a:endParaRPr lang="en-US" sz="2000" dirty="0" smtClean="0"/>
          </a:p>
        </p:txBody>
      </p:sp>
      <p:sp>
        <p:nvSpPr>
          <p:cNvPr id="21510" name="Down Arrow 8"/>
          <p:cNvSpPr>
            <a:spLocks noChangeArrowheads="1"/>
          </p:cNvSpPr>
          <p:nvPr/>
        </p:nvSpPr>
        <p:spPr bwMode="auto">
          <a:xfrm>
            <a:off x="4772025" y="3575536"/>
            <a:ext cx="777875" cy="1724025"/>
          </a:xfrm>
          <a:prstGeom prst="downArrow">
            <a:avLst>
              <a:gd name="adj1" fmla="val 50000"/>
              <a:gd name="adj2" fmla="val 49960"/>
            </a:avLst>
          </a:prstGeom>
          <a:solidFill>
            <a:srgbClr val="FFC000"/>
          </a:solidFill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endParaRPr lang="en-US" altLang="en-US" sz="7200"/>
          </a:p>
        </p:txBody>
      </p:sp>
    </p:spTree>
    <p:extLst>
      <p:ext uri="{BB962C8B-B14F-4D97-AF65-F5344CB8AC3E}">
        <p14:creationId xmlns:p14="http://schemas.microsoft.com/office/powerpoint/2010/main" val="38592337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 bwMode="auto">
          <a:xfrm>
            <a:off x="1207968" y="2724944"/>
            <a:ext cx="3581400" cy="3962400"/>
          </a:xfrm>
          <a:prstGeom prst="roundRect">
            <a:avLst>
              <a:gd name="adj" fmla="val 8954"/>
            </a:avLst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5191125" y="2724944"/>
            <a:ext cx="3581400" cy="3962400"/>
          </a:xfrm>
          <a:prstGeom prst="roundRect">
            <a:avLst>
              <a:gd name="adj" fmla="val 8954"/>
            </a:avLst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190625" y="1962943"/>
            <a:ext cx="7610476" cy="151368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smtClean="0">
              <a:ln w="38100"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963" y="869794"/>
            <a:ext cx="8755759" cy="592293"/>
          </a:xfrm>
        </p:spPr>
        <p:txBody>
          <a:bodyPr/>
          <a:lstStyle/>
          <a:p>
            <a:r>
              <a:rPr lang="en-US" dirty="0" smtClean="0"/>
              <a:t>Elements of Low Power Speech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725" y="2188548"/>
            <a:ext cx="8890000" cy="567143"/>
          </a:xfrm>
        </p:spPr>
        <p:txBody>
          <a:bodyPr/>
          <a:lstStyle/>
          <a:p>
            <a:pPr algn="ctr"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UNCERTAINTY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B9684-45C9-4700-A5AC-708E2B70D37C}" type="slidenum">
              <a:rPr lang="en-US" altLang="en-US" smtClean="0"/>
              <a:pPr/>
              <a:t>12</a:t>
            </a:fld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77820" y="2812093"/>
            <a:ext cx="1620957" cy="5224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+mn-lt"/>
              </a:rPr>
              <a:t>HEDGING</a:t>
            </a:r>
            <a:endParaRPr lang="en-US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617753" y="2801144"/>
            <a:ext cx="2707409" cy="5224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+mn-lt"/>
              </a:rPr>
              <a:t>TAG QUESTIONS</a:t>
            </a:r>
            <a:endParaRPr lang="en-US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190625" y="3676650"/>
            <a:ext cx="3609975" cy="466725"/>
          </a:xfrm>
          <a:prstGeom prst="rect">
            <a:avLst/>
          </a:prstGeom>
          <a:solidFill>
            <a:srgbClr val="FFDE7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5181600" y="3676650"/>
            <a:ext cx="3609975" cy="838200"/>
          </a:xfrm>
          <a:prstGeom prst="rect">
            <a:avLst/>
          </a:prstGeom>
          <a:solidFill>
            <a:srgbClr val="FFDE7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204119" y="5060446"/>
            <a:ext cx="3585249" cy="978403"/>
          </a:xfrm>
          <a:prstGeom prst="rect">
            <a:avLst/>
          </a:prstGeom>
          <a:solidFill>
            <a:srgbClr val="FFDE7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Source"/>
          <p:cNvSpPr>
            <a:spLocks noGrp="1"/>
          </p:cNvSpPr>
          <p:nvPr/>
        </p:nvSpPr>
        <p:spPr bwMode="auto">
          <a:xfrm>
            <a:off x="1436568" y="3674362"/>
            <a:ext cx="3095625" cy="240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6800" tIns="46800" rIns="46800" bIns="46800">
            <a:spAutoFit/>
          </a:bodyPr>
          <a:lstStyle>
            <a:lvl1pPr marL="273050" indent="-273050" defTabSz="981075"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 defTabSz="981075"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 defTabSz="981075"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 defTabSz="981075"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 defTabSz="981075"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defTabSz="98107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defTabSz="98107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defTabSz="98107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defTabSz="98107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2A73B5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“I </a:t>
            </a:r>
            <a:r>
              <a:rPr lang="en-US" altLang="en-US" sz="2400" b="1" i="1" dirty="0" smtClean="0"/>
              <a:t>sort of </a:t>
            </a:r>
            <a:r>
              <a:rPr lang="en-US" altLang="en-US" sz="2400" dirty="0" smtClean="0"/>
              <a:t>liked it”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2A73B5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“</a:t>
            </a:r>
            <a:r>
              <a:rPr lang="en-US" altLang="en-US" sz="2400" b="1" i="1" dirty="0" smtClean="0"/>
              <a:t>I’m not sure if this is right but</a:t>
            </a:r>
            <a:r>
              <a:rPr lang="en-US" altLang="en-US" sz="2400" dirty="0" smtClean="0"/>
              <a:t>…</a:t>
            </a:r>
            <a:r>
              <a:rPr lang="en-US" altLang="en-US" sz="2400" b="1" i="1" dirty="0" smtClean="0"/>
              <a:t>”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2A73B5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altLang="en-US" sz="2400" spc="-150" dirty="0" smtClean="0"/>
              <a:t>“</a:t>
            </a:r>
            <a:r>
              <a:rPr lang="en-US" altLang="en-US" sz="2400" b="1" i="1" spc="-150" dirty="0" smtClean="0"/>
              <a:t>This may sound crazy but</a:t>
            </a:r>
            <a:r>
              <a:rPr lang="en-US" altLang="en-US" sz="2400" spc="-150" dirty="0" smtClean="0"/>
              <a:t>…”</a:t>
            </a:r>
            <a:endParaRPr lang="en-US" altLang="en-US" sz="2400" spc="-150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5181600" y="5619750"/>
            <a:ext cx="3609975" cy="838200"/>
          </a:xfrm>
          <a:prstGeom prst="rect">
            <a:avLst/>
          </a:prstGeom>
          <a:solidFill>
            <a:srgbClr val="FFDE7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Source"/>
          <p:cNvSpPr>
            <a:spLocks noGrp="1"/>
          </p:cNvSpPr>
          <p:nvPr/>
        </p:nvSpPr>
        <p:spPr bwMode="auto">
          <a:xfrm>
            <a:off x="5343525" y="3674362"/>
            <a:ext cx="3352800" cy="2772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6800" tIns="46800" rIns="46800" bIns="46800">
            <a:spAutoFit/>
          </a:bodyPr>
          <a:lstStyle>
            <a:lvl1pPr marL="273050" indent="-273050" defTabSz="981075"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 defTabSz="981075"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 defTabSz="981075"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 defTabSz="981075"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 defTabSz="981075"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defTabSz="98107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defTabSz="98107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defTabSz="98107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defTabSz="98107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2A73B5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altLang="en-US" sz="2400" spc="-150" dirty="0" smtClean="0"/>
              <a:t>This is the best way to go, </a:t>
            </a:r>
            <a:r>
              <a:rPr lang="en-US" altLang="en-US" sz="2400" b="1" i="1" spc="-150" dirty="0" smtClean="0"/>
              <a:t>right</a:t>
            </a:r>
            <a:r>
              <a:rPr lang="en-US" altLang="en-US" sz="2400" spc="-150" dirty="0" smtClean="0"/>
              <a:t>?”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2A73B5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altLang="en-US" sz="2400" spc="-150" dirty="0" smtClean="0"/>
              <a:t>“Here’s the way we should go, </a:t>
            </a:r>
            <a:r>
              <a:rPr lang="en-US" altLang="en-US" sz="2400" b="1" i="1" spc="-150" dirty="0" smtClean="0"/>
              <a:t>OK</a:t>
            </a:r>
            <a:r>
              <a:rPr lang="en-US" altLang="en-US" sz="2400" spc="-150" dirty="0" smtClean="0"/>
              <a:t>?”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2A73B5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“</a:t>
            </a:r>
            <a:r>
              <a:rPr lang="en-US" altLang="en-US" sz="2400" b="1" i="1" dirty="0" smtClean="0"/>
              <a:t>Can I ask a question</a:t>
            </a:r>
            <a:r>
              <a:rPr lang="en-US" altLang="en-US" sz="2400" b="1" dirty="0" smtClean="0"/>
              <a:t>?”</a:t>
            </a:r>
            <a:endParaRPr lang="en-US" altLang="en-US" sz="2400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2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 bwMode="auto">
          <a:xfrm>
            <a:off x="1207968" y="2724944"/>
            <a:ext cx="3581400" cy="3962400"/>
          </a:xfrm>
          <a:prstGeom prst="roundRect">
            <a:avLst>
              <a:gd name="adj" fmla="val 8954"/>
            </a:avLst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5191125" y="2724944"/>
            <a:ext cx="3581400" cy="3962400"/>
          </a:xfrm>
          <a:prstGeom prst="roundRect">
            <a:avLst>
              <a:gd name="adj" fmla="val 8954"/>
            </a:avLst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190625" y="1962943"/>
            <a:ext cx="7610476" cy="151368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smtClean="0">
              <a:ln w="38100"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963" y="847493"/>
            <a:ext cx="8465827" cy="614595"/>
          </a:xfrm>
        </p:spPr>
        <p:txBody>
          <a:bodyPr/>
          <a:lstStyle/>
          <a:p>
            <a:r>
              <a:rPr lang="en-US" dirty="0" smtClean="0"/>
              <a:t>Elements of Low Power Speech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725" y="2188548"/>
            <a:ext cx="8890000" cy="567143"/>
          </a:xfrm>
        </p:spPr>
        <p:txBody>
          <a:bodyPr/>
          <a:lstStyle/>
          <a:p>
            <a:pPr algn="ctr"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INTENSIFIERS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B9684-45C9-4700-A5AC-708E2B70D37C}" type="slidenum">
              <a:rPr lang="en-US" altLang="en-US" smtClean="0"/>
              <a:pPr/>
              <a:t>13</a:t>
            </a:fld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12522" y="2812093"/>
            <a:ext cx="2151551" cy="5224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+mn-lt"/>
              </a:rPr>
              <a:t>TEEN SPEAK</a:t>
            </a:r>
            <a:endParaRPr lang="en-US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161779" y="2801144"/>
            <a:ext cx="1619354" cy="5224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+mn-lt"/>
              </a:rPr>
              <a:t>EMOTION</a:t>
            </a:r>
            <a:endParaRPr lang="en-US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200150" y="4333875"/>
            <a:ext cx="3600450" cy="838200"/>
          </a:xfrm>
          <a:prstGeom prst="rect">
            <a:avLst/>
          </a:prstGeom>
          <a:solidFill>
            <a:srgbClr val="FFDE7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Source"/>
          <p:cNvSpPr>
            <a:spLocks noGrp="1"/>
          </p:cNvSpPr>
          <p:nvPr/>
        </p:nvSpPr>
        <p:spPr bwMode="auto">
          <a:xfrm>
            <a:off x="1436568" y="3721987"/>
            <a:ext cx="3095625" cy="2772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6800" tIns="46800" rIns="46800" bIns="46800">
            <a:spAutoFit/>
          </a:bodyPr>
          <a:lstStyle>
            <a:lvl1pPr marL="273050" indent="-273050" defTabSz="981075"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 defTabSz="981075"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 defTabSz="981075"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 defTabSz="981075"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 defTabSz="981075"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defTabSz="98107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defTabSz="98107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defTabSz="98107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defTabSz="98107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2A73B5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“I </a:t>
            </a:r>
            <a:r>
              <a:rPr lang="en-US" altLang="en-US" sz="2400" b="1" i="1" dirty="0" smtClean="0"/>
              <a:t>really, really</a:t>
            </a:r>
            <a:r>
              <a:rPr lang="en-US" altLang="en-US" sz="2400" dirty="0" smtClean="0"/>
              <a:t> liked it!”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2A73B5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“It’s an </a:t>
            </a:r>
            <a:r>
              <a:rPr lang="en-US" altLang="en-US" sz="2400" b="1" i="1" dirty="0" smtClean="0"/>
              <a:t>awesome</a:t>
            </a:r>
            <a:r>
              <a:rPr lang="en-US" altLang="en-US" sz="2400" dirty="0" smtClean="0"/>
              <a:t> idea!”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2A73B5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“This is, </a:t>
            </a:r>
            <a:r>
              <a:rPr lang="en-US" altLang="en-US" sz="2400" b="1" i="1" dirty="0" smtClean="0"/>
              <a:t>like,</a:t>
            </a:r>
            <a:r>
              <a:rPr lang="en-US" altLang="en-US" sz="2400" dirty="0" smtClean="0"/>
              <a:t> </a:t>
            </a:r>
            <a:r>
              <a:rPr lang="en-US" altLang="en-US" sz="2400" b="1" i="1" dirty="0" smtClean="0"/>
              <a:t>so cool</a:t>
            </a:r>
            <a:r>
              <a:rPr lang="en-US" altLang="en-US" sz="2400" dirty="0" smtClean="0"/>
              <a:t>!</a:t>
            </a:r>
            <a:r>
              <a:rPr lang="en-US" sz="2400" dirty="0" smtClean="0">
                <a:latin typeface="Arial" charset="0"/>
              </a:rPr>
              <a:t>”</a:t>
            </a:r>
            <a:endParaRPr lang="en-US" sz="2400" dirty="0"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181600" y="4333875"/>
            <a:ext cx="3609975" cy="466725"/>
          </a:xfrm>
          <a:prstGeom prst="rect">
            <a:avLst/>
          </a:prstGeom>
          <a:solidFill>
            <a:srgbClr val="FFDE7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Source"/>
          <p:cNvSpPr>
            <a:spLocks noGrp="1"/>
          </p:cNvSpPr>
          <p:nvPr/>
        </p:nvSpPr>
        <p:spPr bwMode="auto">
          <a:xfrm>
            <a:off x="5343525" y="3721987"/>
            <a:ext cx="3352800" cy="2033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6800" tIns="46800" rIns="46800" bIns="46800">
            <a:spAutoFit/>
          </a:bodyPr>
          <a:lstStyle>
            <a:lvl1pPr marL="273050" indent="-273050" defTabSz="981075"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 defTabSz="981075"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 defTabSz="981075"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 defTabSz="981075"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 defTabSz="981075"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defTabSz="98107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defTabSz="98107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defTabSz="98107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defTabSz="98107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2A73B5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Too much?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2A73B5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Not enough?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2A73B5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Women </a:t>
            </a:r>
            <a:r>
              <a:rPr lang="en-US" altLang="en-US" sz="2400" smtClean="0"/>
              <a:t>are penalized for expressing anger  </a:t>
            </a:r>
            <a:endParaRPr lang="en-US" altLang="en-US" sz="2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2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 bwMode="auto">
          <a:xfrm>
            <a:off x="1207968" y="2724944"/>
            <a:ext cx="3581400" cy="3962400"/>
          </a:xfrm>
          <a:prstGeom prst="roundRect">
            <a:avLst>
              <a:gd name="adj" fmla="val 8954"/>
            </a:avLst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5191125" y="2724944"/>
            <a:ext cx="3581400" cy="3962400"/>
          </a:xfrm>
          <a:prstGeom prst="roundRect">
            <a:avLst>
              <a:gd name="adj" fmla="val 8954"/>
            </a:avLst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190625" y="1962943"/>
            <a:ext cx="7610476" cy="151368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smtClean="0">
              <a:ln w="38100"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963" y="847493"/>
            <a:ext cx="8766910" cy="614595"/>
          </a:xfrm>
        </p:spPr>
        <p:txBody>
          <a:bodyPr/>
          <a:lstStyle/>
          <a:p>
            <a:r>
              <a:rPr lang="en-US" dirty="0" smtClean="0"/>
              <a:t>Elements of Low Power Speech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725" y="2188548"/>
            <a:ext cx="8890000" cy="567143"/>
          </a:xfrm>
        </p:spPr>
        <p:txBody>
          <a:bodyPr/>
          <a:lstStyle/>
          <a:p>
            <a:pPr algn="ctr"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SELF DEFEATERS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B9684-45C9-4700-A5AC-708E2B70D37C}" type="slidenum">
              <a:rPr lang="en-US" altLang="en-US" smtClean="0"/>
              <a:pPr/>
              <a:t>14</a:t>
            </a:fld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16781" y="2812093"/>
            <a:ext cx="3343031" cy="5203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CONDITIONAL PHRASING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370343" y="2801144"/>
            <a:ext cx="3202222" cy="5203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NEGATIVE STATEMENTS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181600" y="3790950"/>
            <a:ext cx="3609975" cy="466725"/>
          </a:xfrm>
          <a:prstGeom prst="rect">
            <a:avLst/>
          </a:prstGeom>
          <a:solidFill>
            <a:srgbClr val="FFDE7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181600" y="4972050"/>
            <a:ext cx="3609975" cy="466725"/>
          </a:xfrm>
          <a:prstGeom prst="rect">
            <a:avLst/>
          </a:prstGeom>
          <a:solidFill>
            <a:srgbClr val="FFDE7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Source"/>
          <p:cNvSpPr>
            <a:spLocks noGrp="1"/>
          </p:cNvSpPr>
          <p:nvPr/>
        </p:nvSpPr>
        <p:spPr bwMode="auto">
          <a:xfrm>
            <a:off x="5343525" y="3769612"/>
            <a:ext cx="3352800" cy="166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6800" tIns="46800" rIns="46800" bIns="46800">
            <a:spAutoFit/>
          </a:bodyPr>
          <a:lstStyle>
            <a:lvl1pPr marL="273050" indent="-273050" defTabSz="981075"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 defTabSz="981075"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 defTabSz="981075"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 defTabSz="981075"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 defTabSz="981075"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defTabSz="98107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defTabSz="98107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defTabSz="98107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defTabSz="98107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2A73B5"/>
              </a:buClr>
              <a:buSzPct val="120000"/>
              <a:buFont typeface="Arial" charset="0"/>
              <a:buChar char="•"/>
              <a:defRPr/>
            </a:pPr>
            <a:r>
              <a:rPr lang="en-US" sz="2400" dirty="0" smtClean="0">
                <a:latin typeface="Arial" charset="0"/>
              </a:rPr>
              <a:t>“I am not a crook”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2A73B5"/>
              </a:buClr>
              <a:buSzPct val="120000"/>
              <a:defRPr/>
            </a:pPr>
            <a:r>
              <a:rPr lang="en-US" sz="2400" dirty="0" smtClean="0">
                <a:latin typeface="Arial" charset="0"/>
              </a:rPr>
              <a:t>              - </a:t>
            </a:r>
            <a:r>
              <a:rPr lang="en-US" sz="2400" dirty="0" err="1" smtClean="0">
                <a:latin typeface="Arial" charset="0"/>
              </a:rPr>
              <a:t>vs</a:t>
            </a:r>
            <a:r>
              <a:rPr lang="en-US" sz="2400" dirty="0" smtClean="0">
                <a:latin typeface="Arial" charset="0"/>
              </a:rPr>
              <a:t> -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2A73B5"/>
              </a:buClr>
              <a:buSzPct val="120000"/>
              <a:buFont typeface="Arial" charset="0"/>
              <a:buChar char="•"/>
              <a:defRPr/>
            </a:pPr>
            <a:r>
              <a:rPr lang="en-US" sz="2400" dirty="0" smtClean="0">
                <a:latin typeface="Arial" charset="0"/>
              </a:rPr>
              <a:t>“I am an honest man”</a:t>
            </a:r>
            <a:endParaRPr lang="en-US" sz="2400" dirty="0"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1200150" y="3790950"/>
            <a:ext cx="3609975" cy="466725"/>
          </a:xfrm>
          <a:prstGeom prst="rect">
            <a:avLst/>
          </a:prstGeom>
          <a:solidFill>
            <a:srgbClr val="FFDE7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200150" y="4972050"/>
            <a:ext cx="3609975" cy="1247775"/>
          </a:xfrm>
          <a:prstGeom prst="rect">
            <a:avLst/>
          </a:prstGeom>
          <a:solidFill>
            <a:srgbClr val="FFDE7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Source"/>
          <p:cNvSpPr>
            <a:spLocks noGrp="1"/>
          </p:cNvSpPr>
          <p:nvPr/>
        </p:nvSpPr>
        <p:spPr bwMode="auto">
          <a:xfrm>
            <a:off x="1436568" y="3769612"/>
            <a:ext cx="3095625" cy="240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6800" tIns="46800" rIns="46800" bIns="46800">
            <a:spAutoFit/>
          </a:bodyPr>
          <a:lstStyle>
            <a:lvl1pPr marL="273050" indent="-273050" defTabSz="981075"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 defTabSz="981075"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 defTabSz="981075"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 defTabSz="981075"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 defTabSz="981075"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defTabSz="98107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defTabSz="98107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defTabSz="98107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defTabSz="98107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2A73B5"/>
              </a:buClr>
              <a:buSzPct val="120000"/>
              <a:buFont typeface="Arial" charset="0"/>
              <a:buChar char="•"/>
              <a:defRPr/>
            </a:pPr>
            <a:r>
              <a:rPr lang="en-US" sz="2400" dirty="0" smtClean="0">
                <a:latin typeface="Arial" charset="0"/>
              </a:rPr>
              <a:t>“I think/ I believe”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2A73B5"/>
              </a:buClr>
              <a:buSzPct val="120000"/>
              <a:defRPr/>
            </a:pPr>
            <a:r>
              <a:rPr lang="en-US" sz="2400" dirty="0" smtClean="0">
                <a:latin typeface="Arial" charset="0"/>
              </a:rPr>
              <a:t>             - </a:t>
            </a:r>
            <a:r>
              <a:rPr lang="en-US" sz="2400" dirty="0" err="1" smtClean="0">
                <a:latin typeface="Arial" charset="0"/>
              </a:rPr>
              <a:t>vs</a:t>
            </a:r>
            <a:r>
              <a:rPr lang="en-US" sz="2400" dirty="0" smtClean="0">
                <a:latin typeface="Arial" charset="0"/>
              </a:rPr>
              <a:t> -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2A73B5"/>
              </a:buClr>
              <a:buSzPct val="120000"/>
              <a:buFont typeface="Arial" charset="0"/>
              <a:buChar char="•"/>
              <a:defRPr/>
            </a:pPr>
            <a:r>
              <a:rPr lang="en-US" sz="2400" dirty="0" smtClean="0">
                <a:latin typeface="Arial" charset="0"/>
              </a:rPr>
              <a:t>“I’m confident/ I’m convinced/ I’m optimistic/ I expect”</a:t>
            </a:r>
            <a:endParaRPr lang="en-US" sz="2400" dirty="0">
              <a:latin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 bwMode="auto">
          <a:xfrm>
            <a:off x="-561975" y="1752600"/>
            <a:ext cx="11449050" cy="382905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Power? Low Power?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BA7D4-B77F-402D-A552-B093CC51078C}" type="slidenum">
              <a:rPr lang="en-US" altLang="en-US" smtClean="0"/>
              <a:pPr/>
              <a:t>15</a:t>
            </a:fld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4" name="Rounded Rectangular Callout 3"/>
          <p:cNvSpPr/>
          <p:nvPr/>
        </p:nvSpPr>
        <p:spPr bwMode="auto">
          <a:xfrm>
            <a:off x="676275" y="2466975"/>
            <a:ext cx="2657476" cy="2362199"/>
          </a:xfrm>
          <a:prstGeom prst="wedgeRoundRectCallout">
            <a:avLst>
              <a:gd name="adj1" fmla="val -8563"/>
              <a:gd name="adj2" fmla="val 81019"/>
              <a:gd name="adj3" fmla="val 16667"/>
            </a:avLst>
          </a:prstGeom>
          <a:solidFill>
            <a:srgbClr val="FFC000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  <a:ea typeface="ヒラギノ角ゴ Pro W3" charset="-128"/>
              </a:rPr>
              <a:t>Pronouns:</a:t>
            </a:r>
          </a:p>
          <a:p>
            <a:pPr algn="ctr">
              <a:defRPr/>
            </a:pP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  <a:ea typeface="ヒラギノ角ゴ Pro W3" charset="-128"/>
              </a:rPr>
              <a:t>“I” -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  <a:ea typeface="ヒラギノ角ゴ Pro W3" charset="-128"/>
              </a:rPr>
              <a:t>vs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  <a:ea typeface="ヒラギノ角ゴ Pro W3" charset="-128"/>
              </a:rPr>
              <a:t>- “we”</a:t>
            </a:r>
            <a:endParaRPr lang="en-US" sz="2800" dirty="0">
              <a:solidFill>
                <a:schemeClr val="bg2">
                  <a:lumMod val="50000"/>
                </a:schemeClr>
              </a:solidFill>
              <a:latin typeface="Century Gothic" pitchFamily="34" charset="0"/>
              <a:ea typeface="ヒラギノ角ゴ Pro W3" charset="-128"/>
            </a:endParaRPr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6829425" y="2466975"/>
            <a:ext cx="2657476" cy="2362199"/>
          </a:xfrm>
          <a:prstGeom prst="wedgeRoundRectCallout">
            <a:avLst>
              <a:gd name="adj1" fmla="val -8563"/>
              <a:gd name="adj2" fmla="val 81019"/>
              <a:gd name="adj3" fmla="val 16667"/>
            </a:avLst>
          </a:prstGeom>
          <a:solidFill>
            <a:srgbClr val="FFC000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  <a:ea typeface="ヒラギノ角ゴ Pro W3" charset="-128"/>
              </a:rPr>
              <a:t>Interrupting</a:t>
            </a:r>
            <a:endParaRPr lang="en-US" sz="2800" dirty="0">
              <a:solidFill>
                <a:schemeClr val="bg2">
                  <a:lumMod val="50000"/>
                </a:schemeClr>
              </a:solidFill>
              <a:latin typeface="Century Gothic" pitchFamily="34" charset="0"/>
              <a:ea typeface="ヒラギノ角ゴ Pro W3" charset="-128"/>
            </a:endParaRPr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3762375" y="2466975"/>
            <a:ext cx="2657476" cy="2362199"/>
          </a:xfrm>
          <a:prstGeom prst="wedgeRoundRectCallout">
            <a:avLst>
              <a:gd name="adj1" fmla="val -8563"/>
              <a:gd name="adj2" fmla="val 81019"/>
              <a:gd name="adj3" fmla="val 16667"/>
            </a:avLst>
          </a:prstGeom>
          <a:solidFill>
            <a:srgbClr val="FFC000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  <a:ea typeface="ヒラギノ角ゴ Pro W3" charset="-128"/>
              </a:rPr>
              <a:t>Questioning</a:t>
            </a:r>
            <a:endParaRPr lang="en-US" sz="2800" dirty="0">
              <a:solidFill>
                <a:schemeClr val="bg2">
                  <a:lumMod val="50000"/>
                </a:schemeClr>
              </a:solidFill>
              <a:latin typeface="Century Gothic" pitchFamily="34" charset="0"/>
              <a:ea typeface="ヒラギノ角ゴ Pro W3" charset="-12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588963" y="814039"/>
            <a:ext cx="9274174" cy="648049"/>
          </a:xfrm>
        </p:spPr>
        <p:txBody>
          <a:bodyPr/>
          <a:lstStyle/>
          <a:p>
            <a:r>
              <a:rPr lang="en-US" altLang="en-US" dirty="0" smtClean="0"/>
              <a:t>Elements of High Power Speech</a:t>
            </a: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0285C033-1159-438A-93B1-D19BBEF30E9A}" type="slidenum">
              <a:rPr lang="en-US" altLang="en-US" sz="1300">
                <a:solidFill>
                  <a:srgbClr val="0E365A"/>
                </a:solidFill>
              </a:rPr>
              <a:pPr/>
              <a:t>16</a:t>
            </a:fld>
            <a:endParaRPr lang="en-US" altLang="en-US" sz="1600"/>
          </a:p>
        </p:txBody>
      </p:sp>
      <p:sp>
        <p:nvSpPr>
          <p:cNvPr id="10" name="Source"/>
          <p:cNvSpPr>
            <a:spLocks noGrp="1"/>
          </p:cNvSpPr>
          <p:nvPr/>
        </p:nvSpPr>
        <p:spPr bwMode="auto">
          <a:xfrm>
            <a:off x="3209925" y="1836738"/>
            <a:ext cx="6375400" cy="833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45720" tIns="46800" rIns="0" bIns="46800">
            <a:spAutoFit/>
          </a:bodyPr>
          <a:lstStyle>
            <a:lvl1pPr marL="173038" indent="-173038" algn="l" defTabSz="981075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47675" indent="-119063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-"/>
              <a:defRPr sz="1800">
                <a:solidFill>
                  <a:schemeClr val="tx1"/>
                </a:solidFill>
                <a:latin typeface="Verdana" pitchFamily="34" charset="0"/>
              </a:defRPr>
            </a:lvl2pPr>
            <a:lvl3pPr marL="812800" indent="-200025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Marlett" pitchFamily="2" charset="2"/>
              <a:buChar char="8"/>
              <a:defRPr sz="1800">
                <a:solidFill>
                  <a:schemeClr val="tx1"/>
                </a:solidFill>
                <a:latin typeface="Verdana" pitchFamily="34" charset="0"/>
              </a:defRPr>
            </a:lvl3pPr>
            <a:lvl4pPr marL="1449388" indent="-206375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-"/>
              <a:defRPr sz="1800">
                <a:solidFill>
                  <a:schemeClr val="tx1"/>
                </a:solidFill>
                <a:latin typeface="Verdana" pitchFamily="34" charset="0"/>
              </a:defRPr>
            </a:lvl4pPr>
            <a:lvl5pPr marL="21574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5pPr>
            <a:lvl6pPr marL="26146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6pPr>
            <a:lvl7pPr marL="30718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7pPr>
            <a:lvl8pPr marL="35290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8pPr>
            <a:lvl9pPr marL="39862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9pPr>
          </a:lstStyle>
          <a:p>
            <a:pPr marL="225425" indent="-2254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20000"/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</a:rPr>
              <a:t>Not too fast</a:t>
            </a:r>
          </a:p>
          <a:p>
            <a:pPr marL="225425" indent="-2254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20000"/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</a:rPr>
              <a:t>Not too slow</a:t>
            </a:r>
          </a:p>
        </p:txBody>
      </p:sp>
      <p:sp>
        <p:nvSpPr>
          <p:cNvPr id="11" name="Source"/>
          <p:cNvSpPr>
            <a:spLocks noGrp="1"/>
          </p:cNvSpPr>
          <p:nvPr/>
        </p:nvSpPr>
        <p:spPr bwMode="auto">
          <a:xfrm>
            <a:off x="3209925" y="3122613"/>
            <a:ext cx="6540500" cy="833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45720" tIns="46800" rIns="0" bIns="46800">
            <a:spAutoFit/>
          </a:bodyPr>
          <a:lstStyle>
            <a:lvl1pPr marL="173038" indent="-173038" algn="l" defTabSz="981075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47675" indent="-119063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-"/>
              <a:defRPr sz="1800">
                <a:solidFill>
                  <a:schemeClr val="tx1"/>
                </a:solidFill>
                <a:latin typeface="Verdana" pitchFamily="34" charset="0"/>
              </a:defRPr>
            </a:lvl2pPr>
            <a:lvl3pPr marL="812800" indent="-200025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Marlett" pitchFamily="2" charset="2"/>
              <a:buChar char="8"/>
              <a:defRPr sz="1800">
                <a:solidFill>
                  <a:schemeClr val="tx1"/>
                </a:solidFill>
                <a:latin typeface="Verdana" pitchFamily="34" charset="0"/>
              </a:defRPr>
            </a:lvl3pPr>
            <a:lvl4pPr marL="1449388" indent="-206375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-"/>
              <a:defRPr sz="1800">
                <a:solidFill>
                  <a:schemeClr val="tx1"/>
                </a:solidFill>
                <a:latin typeface="Verdana" pitchFamily="34" charset="0"/>
              </a:defRPr>
            </a:lvl4pPr>
            <a:lvl5pPr marL="21574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5pPr>
            <a:lvl6pPr marL="26146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6pPr>
            <a:lvl7pPr marL="30718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7pPr>
            <a:lvl8pPr marL="35290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8pPr>
            <a:lvl9pPr marL="39862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9pPr>
          </a:lstStyle>
          <a:p>
            <a:pPr marL="225425" indent="-225425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SzPct val="120000"/>
              <a:buFont typeface="Arial" pitchFamily="34" charset="0"/>
              <a:buChar char="•"/>
              <a:tabLst>
                <a:tab pos="287338" algn="l"/>
              </a:tabLst>
              <a:defRPr/>
            </a:pPr>
            <a:r>
              <a:rPr lang="en-US" sz="2400" dirty="0" smtClean="0">
                <a:latin typeface="+mn-lt"/>
              </a:rPr>
              <a:t>Terms that push emotional buttons</a:t>
            </a:r>
          </a:p>
          <a:p>
            <a:pPr marL="225425" indent="-225425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SzPct val="120000"/>
              <a:buFont typeface="Arial" pitchFamily="34" charset="0"/>
              <a:buChar char="•"/>
              <a:tabLst>
                <a:tab pos="287338" algn="l"/>
              </a:tabLst>
              <a:defRPr/>
            </a:pPr>
            <a:r>
              <a:rPr lang="en-US" sz="2400" dirty="0" smtClean="0">
                <a:latin typeface="+mn-lt"/>
              </a:rPr>
              <a:t>Promotes identification &amp; affiliation</a:t>
            </a:r>
          </a:p>
        </p:txBody>
      </p:sp>
      <p:sp>
        <p:nvSpPr>
          <p:cNvPr id="12" name="Source"/>
          <p:cNvSpPr>
            <a:spLocks noGrp="1"/>
          </p:cNvSpPr>
          <p:nvPr/>
        </p:nvSpPr>
        <p:spPr bwMode="auto">
          <a:xfrm>
            <a:off x="3209925" y="4287894"/>
            <a:ext cx="6867525" cy="1202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45720" tIns="46800" rIns="0" bIns="46800">
            <a:spAutoFit/>
          </a:bodyPr>
          <a:lstStyle>
            <a:lvl1pPr marL="173038" indent="-173038" algn="l" defTabSz="981075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47675" indent="-119063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-"/>
              <a:defRPr sz="1800">
                <a:solidFill>
                  <a:schemeClr val="tx1"/>
                </a:solidFill>
                <a:latin typeface="Verdana" pitchFamily="34" charset="0"/>
              </a:defRPr>
            </a:lvl2pPr>
            <a:lvl3pPr marL="812800" indent="-200025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Marlett" pitchFamily="2" charset="2"/>
              <a:buChar char="8"/>
              <a:defRPr sz="1800">
                <a:solidFill>
                  <a:schemeClr val="tx1"/>
                </a:solidFill>
                <a:latin typeface="Verdana" pitchFamily="34" charset="0"/>
              </a:defRPr>
            </a:lvl3pPr>
            <a:lvl4pPr marL="1449388" indent="-206375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-"/>
              <a:defRPr sz="1800">
                <a:solidFill>
                  <a:schemeClr val="tx1"/>
                </a:solidFill>
                <a:latin typeface="Verdana" pitchFamily="34" charset="0"/>
              </a:defRPr>
            </a:lvl4pPr>
            <a:lvl5pPr marL="21574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5pPr>
            <a:lvl6pPr marL="26146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6pPr>
            <a:lvl7pPr marL="30718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7pPr>
            <a:lvl8pPr marL="35290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8pPr>
            <a:lvl9pPr marL="39862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9pPr>
          </a:lstStyle>
          <a:p>
            <a:pPr marL="225425" indent="-225425">
              <a:lnSpc>
                <a:spcPct val="100000"/>
              </a:lnSpc>
              <a:buClr>
                <a:schemeClr val="accent4"/>
              </a:buClr>
              <a:buSzPct val="120000"/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</a:rPr>
              <a:t>Active verbs; No fillers</a:t>
            </a:r>
          </a:p>
          <a:p>
            <a:pPr marL="225425" indent="-225425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SzPct val="120000"/>
              <a:buFont typeface="Arial" pitchFamily="34" charset="0"/>
              <a:buChar char="•"/>
              <a:defRPr/>
            </a:pPr>
            <a:r>
              <a:rPr lang="en-US" sz="2400" spc="-150" dirty="0" smtClean="0">
                <a:latin typeface="+mn-lt"/>
              </a:rPr>
              <a:t>“I’d like to welcome you to RDU” vs. “Welcome to RDU”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SzPct val="120000"/>
              <a:buNone/>
              <a:defRPr/>
            </a:pPr>
            <a:endParaRPr lang="en-US" sz="2400" spc="-150" dirty="0" smtClean="0">
              <a:latin typeface="+mn-lt"/>
            </a:endParaRPr>
          </a:p>
        </p:txBody>
      </p:sp>
      <p:sp>
        <p:nvSpPr>
          <p:cNvPr id="13" name="Source"/>
          <p:cNvSpPr>
            <a:spLocks noGrp="1"/>
          </p:cNvSpPr>
          <p:nvPr/>
        </p:nvSpPr>
        <p:spPr bwMode="auto">
          <a:xfrm>
            <a:off x="3209924" y="5627688"/>
            <a:ext cx="6653213" cy="833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45720" tIns="46800" rIns="0" bIns="46800">
            <a:spAutoFit/>
          </a:bodyPr>
          <a:lstStyle>
            <a:lvl1pPr marL="173038" indent="-173038" algn="l" defTabSz="981075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47675" indent="-119063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-"/>
              <a:defRPr sz="1800">
                <a:solidFill>
                  <a:schemeClr val="tx1"/>
                </a:solidFill>
                <a:latin typeface="Verdana" pitchFamily="34" charset="0"/>
              </a:defRPr>
            </a:lvl2pPr>
            <a:lvl3pPr marL="812800" indent="-200025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Marlett" pitchFamily="2" charset="2"/>
              <a:buChar char="8"/>
              <a:defRPr sz="1800">
                <a:solidFill>
                  <a:schemeClr val="tx1"/>
                </a:solidFill>
                <a:latin typeface="Verdana" pitchFamily="34" charset="0"/>
              </a:defRPr>
            </a:lvl3pPr>
            <a:lvl4pPr marL="1449388" indent="-206375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-"/>
              <a:defRPr sz="1800">
                <a:solidFill>
                  <a:schemeClr val="tx1"/>
                </a:solidFill>
                <a:latin typeface="Verdana" pitchFamily="34" charset="0"/>
              </a:defRPr>
            </a:lvl4pPr>
            <a:lvl5pPr marL="21574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5pPr>
            <a:lvl6pPr marL="26146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6pPr>
            <a:lvl7pPr marL="30718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7pPr>
            <a:lvl8pPr marL="35290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8pPr>
            <a:lvl9pPr marL="39862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9pPr>
          </a:lstStyle>
          <a:p>
            <a:pPr marL="225425" indent="-225425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SzPct val="120000"/>
              <a:buFont typeface="Arial" pitchFamily="34" charset="0"/>
              <a:buChar char="•"/>
              <a:defRPr/>
            </a:pPr>
            <a:r>
              <a:rPr lang="en-US" sz="2400" spc="-150" dirty="0" smtClean="0">
                <a:latin typeface="+mn-lt"/>
              </a:rPr>
              <a:t>Exaggeration of certainty and minimization of doubt</a:t>
            </a:r>
          </a:p>
          <a:p>
            <a:pPr marL="225425" indent="-225425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SzPct val="120000"/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</a:rPr>
              <a:t>Higher risk</a:t>
            </a:r>
          </a:p>
        </p:txBody>
      </p:sp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>
            <a:off x="441325" y="2906713"/>
            <a:ext cx="925671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>
            <a:off x="441325" y="4151313"/>
            <a:ext cx="925671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>
            <a:off x="441325" y="5403850"/>
            <a:ext cx="925671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5" name="Group 24"/>
          <p:cNvGrpSpPr/>
          <p:nvPr/>
        </p:nvGrpSpPr>
        <p:grpSpPr>
          <a:xfrm>
            <a:off x="525463" y="1283033"/>
            <a:ext cx="2636837" cy="1692771"/>
            <a:chOff x="525463" y="1283033"/>
            <a:chExt cx="2636837" cy="1692771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525463" y="1674813"/>
              <a:ext cx="1865312" cy="117157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5pPr>
              <a:lvl6pPr marL="2514600" indent="-2286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6pPr>
              <a:lvl7pPr marL="2971800" indent="-2286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7pPr>
              <a:lvl8pPr marL="3429000" indent="-2286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8pPr>
              <a:lvl9pPr marL="3886200" indent="-2286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en-US" altLang="en-US" sz="2400" b="1" dirty="0" smtClean="0">
                  <a:solidFill>
                    <a:schemeClr val="accent6">
                      <a:lumMod val="75000"/>
                    </a:schemeClr>
                  </a:solidFill>
                </a:rPr>
                <a:t>SPEECH </a:t>
              </a:r>
            </a:p>
            <a:p>
              <a:pPr algn="r">
                <a:lnSpc>
                  <a:spcPct val="100000"/>
                </a:lnSpc>
              </a:pPr>
              <a:r>
                <a:rPr lang="en-US" altLang="en-US" sz="2400" b="1" dirty="0" smtClean="0">
                  <a:solidFill>
                    <a:schemeClr val="accent6">
                      <a:lumMod val="75000"/>
                    </a:schemeClr>
                  </a:solidFill>
                </a:rPr>
                <a:t>RATE</a:t>
              </a:r>
              <a:endParaRPr lang="en-US" altLang="en-US" sz="24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485550" y="1283033"/>
              <a:ext cx="676750" cy="16927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8000" b="1" dirty="0" smtClean="0">
                  <a:solidFill>
                    <a:schemeClr val="accent6">
                      <a:lumMod val="75000"/>
                    </a:schemeClr>
                  </a:solidFill>
                </a:rPr>
                <a:t>}</a:t>
              </a:r>
              <a:endParaRPr lang="en-US" sz="8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25463" y="2559383"/>
            <a:ext cx="2636837" cy="1692771"/>
            <a:chOff x="525463" y="2559383"/>
            <a:chExt cx="2636837" cy="1692771"/>
          </a:xfrm>
        </p:grpSpPr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525463" y="2951163"/>
              <a:ext cx="1865312" cy="117157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5pPr>
              <a:lvl6pPr marL="2514600" indent="-2286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6pPr>
              <a:lvl7pPr marL="2971800" indent="-2286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7pPr>
              <a:lvl8pPr marL="3429000" indent="-2286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8pPr>
              <a:lvl9pPr marL="3886200" indent="-2286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en-US" altLang="en-US" sz="2400" b="1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VISUAL IMAGERY</a:t>
              </a:r>
              <a:endParaRPr lang="en-US" altLang="en-US" sz="2400" b="1" dirty="0">
                <a:solidFill>
                  <a:schemeClr val="accent4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485550" y="2559383"/>
              <a:ext cx="676750" cy="16927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8000" b="1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}</a:t>
              </a:r>
              <a:endParaRPr lang="en-US" sz="8000" dirty="0">
                <a:solidFill>
                  <a:schemeClr val="accent4">
                    <a:lumMod val="40000"/>
                    <a:lumOff val="60000"/>
                  </a:schemeClr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25463" y="3797633"/>
            <a:ext cx="2636837" cy="1692771"/>
            <a:chOff x="525463" y="3797633"/>
            <a:chExt cx="2636837" cy="1692771"/>
          </a:xfrm>
        </p:grpSpPr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525463" y="4189413"/>
              <a:ext cx="1865312" cy="117157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5pPr>
              <a:lvl6pPr marL="2514600" indent="-2286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6pPr>
              <a:lvl7pPr marL="2971800" indent="-2286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7pPr>
              <a:lvl8pPr marL="3429000" indent="-2286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8pPr>
              <a:lvl9pPr marL="3886200" indent="-2286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en-US" altLang="en-US" sz="2400" b="1" dirty="0" smtClean="0">
                  <a:solidFill>
                    <a:schemeClr val="accent6">
                      <a:lumMod val="75000"/>
                    </a:schemeClr>
                  </a:solidFill>
                </a:rPr>
                <a:t>DIRECT SPEECH</a:t>
              </a:r>
              <a:endParaRPr lang="en-US" altLang="en-US" sz="24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485550" y="3797633"/>
              <a:ext cx="676750" cy="16927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8000" b="1" dirty="0" smtClean="0">
                  <a:solidFill>
                    <a:schemeClr val="accent6">
                      <a:lumMod val="75000"/>
                    </a:schemeClr>
                  </a:solidFill>
                </a:rPr>
                <a:t>}</a:t>
              </a:r>
              <a:endParaRPr lang="en-US" sz="8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80976" y="5054933"/>
            <a:ext cx="2981324" cy="1563355"/>
            <a:chOff x="180976" y="5054933"/>
            <a:chExt cx="2981324" cy="1563355"/>
          </a:xfrm>
        </p:grpSpPr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180976" y="5446713"/>
              <a:ext cx="2209800" cy="117157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5pPr>
              <a:lvl6pPr marL="2514600" indent="-2286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6pPr>
              <a:lvl7pPr marL="2971800" indent="-2286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7pPr>
              <a:lvl8pPr marL="3429000" indent="-2286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8pPr>
              <a:lvl9pPr marL="3886200" indent="-2286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en-US" altLang="en-US" sz="2400" b="1" spc="-150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PROJECTION OF CERTAINTY</a:t>
              </a:r>
              <a:endParaRPr lang="en-US" altLang="en-US" sz="2400" b="1" spc="-150" dirty="0">
                <a:solidFill>
                  <a:schemeClr val="accent4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485550" y="5054933"/>
              <a:ext cx="676750" cy="15261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8000" b="1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}</a:t>
              </a:r>
              <a:endParaRPr lang="en-US" sz="8000" dirty="0">
                <a:solidFill>
                  <a:schemeClr val="accent4">
                    <a:lumMod val="40000"/>
                    <a:lumOff val="60000"/>
                  </a:schemeClr>
                </a:solidFill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to Work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2828925" y="2148915"/>
            <a:ext cx="6934199" cy="5873916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Working in table teams, answer the following questions: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645" dirty="0"/>
              <a:t>Do you see differences between usage of high or </a:t>
            </a:r>
            <a:r>
              <a:rPr lang="en-US" sz="2645" dirty="0" smtClean="0"/>
              <a:t>low-power </a:t>
            </a:r>
            <a:r>
              <a:rPr lang="en-US" sz="2645" dirty="0"/>
              <a:t>speech in your office?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dirty="0" smtClean="0"/>
              <a:t>  If </a:t>
            </a:r>
            <a:r>
              <a:rPr lang="en-US" dirty="0"/>
              <a:t>so, is it by position, gender, or age</a:t>
            </a:r>
            <a:r>
              <a:rPr lang="en-US" dirty="0" smtClean="0"/>
              <a:t>?</a:t>
            </a:r>
          </a:p>
          <a:p>
            <a:pPr>
              <a:lnSpc>
                <a:spcPct val="100000"/>
              </a:lnSpc>
              <a:spcBef>
                <a:spcPts val="1800"/>
              </a:spcBef>
              <a:spcAft>
                <a:spcPts val="1200"/>
              </a:spcAft>
            </a:pPr>
            <a:r>
              <a:rPr lang="en-US" sz="2645" dirty="0"/>
              <a:t>When </a:t>
            </a:r>
            <a:r>
              <a:rPr lang="en-US" sz="2645" dirty="0" smtClean="0"/>
              <a:t>do you want </a:t>
            </a:r>
            <a:r>
              <a:rPr lang="en-US" sz="2645" dirty="0"/>
              <a:t>to use high-power speech?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dirty="0" smtClean="0"/>
              <a:t>  Do </a:t>
            </a:r>
            <a:r>
              <a:rPr lang="en-US" dirty="0"/>
              <a:t>you ever want to use low-power speech?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 sz="2645" dirty="0" smtClean="0"/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 sz="2245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 sz="2645" dirty="0"/>
          </a:p>
        </p:txBody>
      </p:sp>
      <p:pic>
        <p:nvPicPr>
          <p:cNvPr id="6" name="Picture 5" descr="Lightbul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72" y="2039144"/>
            <a:ext cx="188429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436014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963" y="858644"/>
            <a:ext cx="8744608" cy="603444"/>
          </a:xfrm>
        </p:spPr>
        <p:txBody>
          <a:bodyPr/>
          <a:lstStyle/>
          <a:p>
            <a:r>
              <a:rPr lang="en-US" dirty="0" smtClean="0"/>
              <a:t>Conversation rituals can also affect the perception of power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BA7D4-B77F-402D-A552-B093CC51078C}" type="slidenum">
              <a:rPr lang="en-US" altLang="en-US" smtClean="0"/>
              <a:pPr/>
              <a:t>18</a:t>
            </a:fld>
            <a:endParaRPr lang="en-US" altLang="en-US" sz="1600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5733668" y="2543175"/>
            <a:ext cx="0" cy="4229100"/>
          </a:xfrm>
          <a:prstGeom prst="line">
            <a:avLst/>
          </a:prstGeom>
          <a:solidFill>
            <a:srgbClr val="CC3300"/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Content Placeholder 9"/>
          <p:cNvSpPr txBox="1">
            <a:spLocks/>
          </p:cNvSpPr>
          <p:nvPr/>
        </p:nvSpPr>
        <p:spPr>
          <a:xfrm>
            <a:off x="933451" y="3066610"/>
            <a:ext cx="4248150" cy="3058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45720" tIns="46800" rIns="0" bIns="46800">
            <a:spAutoFit/>
          </a:bodyPr>
          <a:lstStyle/>
          <a:p>
            <a:pPr marL="225425" indent="-225425" defTabSz="981075">
              <a:lnSpc>
                <a:spcPct val="100000"/>
              </a:lnSpc>
              <a:spcBef>
                <a:spcPct val="40000"/>
              </a:spcBef>
              <a:spcAft>
                <a:spcPts val="1800"/>
              </a:spcAft>
              <a:buClr>
                <a:schemeClr val="accent5">
                  <a:lumMod val="50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</a:rPr>
              <a:t>C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</a:rPr>
              <a:t>onversation ritual = </a:t>
            </a:r>
            <a:b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</a:rPr>
            </a:br>
            <a:r>
              <a:rPr lang="en-US" sz="2400" dirty="0" smtClean="0">
                <a:solidFill>
                  <a:schemeClr val="accent4"/>
                </a:solidFill>
                <a:latin typeface="+mn-lt"/>
                <a:ea typeface="+mn-ea"/>
              </a:rPr>
              <a:t>saying words that feel right without considering their literal meaning</a:t>
            </a:r>
          </a:p>
          <a:p>
            <a:pPr marL="225425" indent="-225425" defTabSz="981075">
              <a:lnSpc>
                <a:spcPct val="100000"/>
              </a:lnSpc>
              <a:spcBef>
                <a:spcPct val="40000"/>
              </a:spcBef>
              <a:spcAft>
                <a:spcPts val="1800"/>
              </a:spcAft>
              <a:buClr>
                <a:schemeClr val="accent5">
                  <a:lumMod val="50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4"/>
                </a:solidFill>
                <a:latin typeface="+mn-lt"/>
                <a:ea typeface="+mn-ea"/>
              </a:rPr>
              <a:t>Different rituals are problematic when a ritual is not recognized </a:t>
            </a:r>
            <a:endParaRPr lang="en-US" sz="2400" dirty="0">
              <a:solidFill>
                <a:schemeClr val="accent4"/>
              </a:solidFill>
              <a:latin typeface="+mn-lt"/>
              <a:ea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70397" y="2767593"/>
            <a:ext cx="2676525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45720" tIns="46800" rIns="0" bIns="46800">
            <a:noAutofit/>
          </a:bodyPr>
          <a:lstStyle/>
          <a:p>
            <a:pPr defTabSz="981075">
              <a:lnSpc>
                <a:spcPct val="100000"/>
              </a:lnSpc>
              <a:spcBef>
                <a:spcPct val="40000"/>
              </a:spcBef>
              <a:spcAft>
                <a:spcPts val="1200"/>
              </a:spcAft>
              <a:buClr>
                <a:srgbClr val="2A73B5"/>
              </a:buClr>
              <a:buSzPct val="120000"/>
              <a:defRPr/>
            </a:pPr>
            <a:r>
              <a:rPr lang="en-US" sz="2400" i="1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</a:rPr>
              <a:t>According </a:t>
            </a:r>
            <a:r>
              <a:rPr lang="en-US" sz="2400" i="1" dirty="0" smtClean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</a:rPr>
              <a:t>to the experts:</a:t>
            </a:r>
            <a:endParaRPr lang="en-US" sz="2400" i="1" dirty="0">
              <a:solidFill>
                <a:schemeClr val="accent6">
                  <a:lumMod val="50000"/>
                </a:schemeClr>
              </a:solidFill>
              <a:latin typeface="+mn-lt"/>
              <a:ea typeface="+mn-ea"/>
            </a:endParaRPr>
          </a:p>
          <a:p>
            <a:pPr marL="228600" lvl="1" indent="-228600" defTabSz="981075">
              <a:lnSpc>
                <a:spcPct val="100000"/>
              </a:lnSpc>
              <a:spcBef>
                <a:spcPct val="40000"/>
              </a:spcBef>
              <a:spcAft>
                <a:spcPts val="1200"/>
              </a:spcAft>
              <a:buClr>
                <a:srgbClr val="2A73B5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400" i="1" dirty="0">
                <a:latin typeface="+mn-lt"/>
                <a:ea typeface="+mn-ea"/>
              </a:rPr>
              <a:t>Women’s </a:t>
            </a:r>
            <a:r>
              <a:rPr lang="en-US" sz="2400" i="1" dirty="0" smtClean="0">
                <a:latin typeface="+mn-lt"/>
                <a:ea typeface="+mn-ea"/>
              </a:rPr>
              <a:t>rituals </a:t>
            </a:r>
            <a:r>
              <a:rPr lang="en-US" sz="2400" i="1" dirty="0">
                <a:latin typeface="+mn-lt"/>
                <a:ea typeface="+mn-ea"/>
              </a:rPr>
              <a:t>focus on building rapport</a:t>
            </a:r>
          </a:p>
          <a:p>
            <a:pPr marL="228600" lvl="1" indent="-228600" defTabSz="981075">
              <a:lnSpc>
                <a:spcPct val="100000"/>
              </a:lnSpc>
              <a:spcBef>
                <a:spcPct val="40000"/>
              </a:spcBef>
              <a:spcAft>
                <a:spcPts val="1200"/>
              </a:spcAft>
              <a:buClr>
                <a:srgbClr val="2A73B5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400" i="1" dirty="0">
                <a:latin typeface="+mn-lt"/>
                <a:ea typeface="+mn-ea"/>
              </a:rPr>
              <a:t>Men’s rituals focus on status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459062887.png"/>
          <p:cNvPicPr>
            <a:picLocks noChangeAspect="1"/>
          </p:cNvPicPr>
          <p:nvPr/>
        </p:nvPicPr>
        <p:blipFill>
          <a:blip r:embed="rId2" cstate="print"/>
          <a:srcRect l="11368" t="6759" r="11084" b="7961"/>
          <a:stretch>
            <a:fillRect/>
          </a:stretch>
        </p:blipFill>
        <p:spPr>
          <a:xfrm rot="16200000">
            <a:off x="2806431" y="870627"/>
            <a:ext cx="4484451" cy="6575896"/>
          </a:xfrm>
          <a:prstGeom prst="rect">
            <a:avLst/>
          </a:prstGeom>
        </p:spPr>
      </p:pic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What is a Ritual?</a:t>
            </a:r>
          </a:p>
        </p:txBody>
      </p:sp>
      <p:sp>
        <p:nvSpPr>
          <p:cNvPr id="3072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62338768-1601-4618-981A-78B66219DD7A}" type="slidenum">
              <a:rPr lang="en-US" altLang="en-US" sz="1300">
                <a:solidFill>
                  <a:srgbClr val="0E365A"/>
                </a:solidFill>
              </a:rPr>
              <a:pPr/>
              <a:t>19</a:t>
            </a:fld>
            <a:endParaRPr lang="en-US" altLang="en-US" sz="1600"/>
          </a:p>
        </p:txBody>
      </p:sp>
      <p:sp>
        <p:nvSpPr>
          <p:cNvPr id="30724" name="Rectangle 3"/>
          <p:cNvSpPr>
            <a:spLocks noChangeArrowheads="1"/>
          </p:cNvSpPr>
          <p:nvPr/>
        </p:nvSpPr>
        <p:spPr bwMode="auto">
          <a:xfrm>
            <a:off x="8336605" y="1987285"/>
            <a:ext cx="1714500" cy="4413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r>
              <a:rPr lang="en-US" altLang="en-US" sz="1800" dirty="0">
                <a:solidFill>
                  <a:schemeClr val="bg1">
                    <a:lumMod val="85000"/>
                  </a:schemeClr>
                </a:solidFill>
                <a:hlinkClick r:id="rId3"/>
              </a:rPr>
              <a:t>http://</a:t>
            </a:r>
            <a:r>
              <a:rPr lang="en-US" altLang="en-US" sz="1800" dirty="0" smtClean="0">
                <a:solidFill>
                  <a:schemeClr val="bg1">
                    <a:lumMod val="85000"/>
                  </a:schemeClr>
                </a:solidFill>
                <a:hlinkClick r:id="rId3"/>
              </a:rPr>
              <a:t>www.upworthy.com/30-seconds-of-women-over-apologizing-followed-by-30-seconds-of-them-so-destroying-that-stereotype?c=upw1</a:t>
            </a:r>
            <a:endParaRPr lang="en-US" altLang="en-US" sz="18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6626" name="Picture 2" descr="http://www.visual8.co.uk/wp-content/uploads/2013/10/Video-Icon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124" y="2889114"/>
            <a:ext cx="2360085" cy="24503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588963" y="896144"/>
            <a:ext cx="7304087" cy="565944"/>
          </a:xfrm>
        </p:spPr>
        <p:txBody>
          <a:bodyPr/>
          <a:lstStyle/>
          <a:p>
            <a:r>
              <a:rPr lang="en-US" altLang="en-US" dirty="0" smtClean="0"/>
              <a:t>What is language?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125" y="1810543"/>
            <a:ext cx="8864600" cy="4950449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altLang="en-US" sz="3200" dirty="0" smtClean="0"/>
              <a:t>An instrument for communicating ideas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altLang="en-US" sz="3200" dirty="0" smtClean="0"/>
              <a:t>A vehicle for negotiating relative status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altLang="en-US" sz="3200" dirty="0" smtClean="0"/>
              <a:t>A tool for power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altLang="en-US" sz="3200" dirty="0" smtClean="0"/>
              <a:t>A learned social behavior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endParaRPr lang="en-US" altLang="en-US" sz="3200" dirty="0" smtClean="0"/>
          </a:p>
          <a:p>
            <a:pPr>
              <a:lnSpc>
                <a:spcPct val="100000"/>
              </a:lnSpc>
              <a:spcAft>
                <a:spcPts val="1200"/>
              </a:spcAft>
            </a:pPr>
            <a:endParaRPr lang="en-US" altLang="en-US" sz="3200" dirty="0" smtClean="0"/>
          </a:p>
          <a:p>
            <a:pPr>
              <a:lnSpc>
                <a:spcPct val="100000"/>
              </a:lnSpc>
              <a:spcAft>
                <a:spcPts val="1200"/>
              </a:spcAft>
            </a:pPr>
            <a:endParaRPr lang="en-US" altLang="en-US" sz="3200" dirty="0" smtClean="0"/>
          </a:p>
        </p:txBody>
      </p:sp>
      <p:pic>
        <p:nvPicPr>
          <p:cNvPr id="2" name="Picture 1" descr="18698184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62" y="4720738"/>
            <a:ext cx="9641316" cy="283684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963" y="791737"/>
            <a:ext cx="8736012" cy="670351"/>
          </a:xfrm>
        </p:spPr>
        <p:txBody>
          <a:bodyPr/>
          <a:lstStyle/>
          <a:p>
            <a:r>
              <a:rPr lang="en-US" dirty="0" smtClean="0"/>
              <a:t>Conversation rituals can affect the perception of power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B9684-45C9-4700-A5AC-708E2B70D37C}" type="slidenum">
              <a:rPr lang="en-US" altLang="en-US" smtClean="0"/>
              <a:pPr/>
              <a:t>20</a:t>
            </a:fld>
            <a:endParaRPr lang="en-US" altLang="en-US" sz="16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3925" y="2690237"/>
            <a:ext cx="489585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7338" lvl="1" indent="-287338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6">
                  <a:lumMod val="50000"/>
                </a:schemeClr>
              </a:buClr>
              <a:buSzPct val="120000"/>
              <a:buFont typeface="Century Gothic" panose="020B0502020202020204" pitchFamily="34" charset="0"/>
              <a:buChar char="•"/>
            </a:pPr>
            <a:r>
              <a:rPr lang="en-US" altLang="en-US" sz="2600" b="1" dirty="0" smtClean="0">
                <a:solidFill>
                  <a:schemeClr val="accent6">
                    <a:lumMod val="50000"/>
                  </a:schemeClr>
                </a:solidFill>
              </a:rPr>
              <a:t>APOLOGIES</a:t>
            </a:r>
            <a:r>
              <a:rPr lang="en-US" altLang="en-US" sz="2600" dirty="0" smtClean="0"/>
              <a:t/>
            </a:r>
            <a:br>
              <a:rPr lang="en-US" altLang="en-US" sz="2600" dirty="0" smtClean="0"/>
            </a:br>
            <a:r>
              <a:rPr lang="en-US" altLang="en-US" sz="2600" dirty="0" smtClean="0"/>
              <a:t>Saying “I’m sorry” as a ritual way of restoring balance to a conversation</a:t>
            </a:r>
          </a:p>
          <a:p>
            <a:pPr marL="287338" lvl="1" indent="-287338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6">
                  <a:lumMod val="50000"/>
                </a:schemeClr>
              </a:buClr>
              <a:buSzPct val="120000"/>
              <a:buFont typeface="Century Gothic" panose="020B0502020202020204" pitchFamily="34" charset="0"/>
              <a:buChar char="•"/>
            </a:pPr>
            <a:r>
              <a:rPr lang="en-US" altLang="en-US" sz="2600" b="1" dirty="0" smtClean="0">
                <a:solidFill>
                  <a:schemeClr val="accent6">
                    <a:lumMod val="50000"/>
                  </a:schemeClr>
                </a:solidFill>
              </a:rPr>
              <a:t>THANKING</a:t>
            </a:r>
            <a:r>
              <a:rPr lang="en-US" altLang="en-US" sz="2600" dirty="0" smtClean="0"/>
              <a:t/>
            </a:r>
            <a:br>
              <a:rPr lang="en-US" altLang="en-US" sz="2600" dirty="0" smtClean="0"/>
            </a:br>
            <a:r>
              <a:rPr lang="en-US" altLang="en-US" sz="2600" dirty="0" smtClean="0"/>
              <a:t>Excessive or unwarranted thanking as a conversation closer</a:t>
            </a:r>
          </a:p>
          <a:p>
            <a:pPr marL="457200" lvl="2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6">
                  <a:lumMod val="50000"/>
                </a:schemeClr>
              </a:buClr>
              <a:buSzPct val="120000"/>
            </a:pPr>
            <a:r>
              <a:rPr lang="en-US" altLang="en-US" sz="2600" dirty="0" smtClean="0"/>
              <a:t>- Girls are told “no” more frequently </a:t>
            </a:r>
            <a:r>
              <a:rPr lang="en-US" altLang="en-US" sz="2600" smtClean="0"/>
              <a:t>than boys</a:t>
            </a:r>
            <a:endParaRPr lang="en-US" altLang="en-US" sz="2600" dirty="0" smtClean="0"/>
          </a:p>
        </p:txBody>
      </p:sp>
      <p:grpSp>
        <p:nvGrpSpPr>
          <p:cNvPr id="9" name="Group 8"/>
          <p:cNvGrpSpPr/>
          <p:nvPr/>
        </p:nvGrpSpPr>
        <p:grpSpPr>
          <a:xfrm>
            <a:off x="5771675" y="911558"/>
            <a:ext cx="3553300" cy="5451621"/>
            <a:chOff x="5771675" y="911558"/>
            <a:chExt cx="3553300" cy="5451621"/>
          </a:xfrm>
        </p:grpSpPr>
        <p:sp>
          <p:nvSpPr>
            <p:cNvPr id="7" name="Rectangle 6"/>
            <p:cNvSpPr/>
            <p:nvPr/>
          </p:nvSpPr>
          <p:spPr>
            <a:xfrm>
              <a:off x="5771675" y="911558"/>
              <a:ext cx="676750" cy="54516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30000" dirty="0" smtClean="0">
                  <a:solidFill>
                    <a:schemeClr val="accent6">
                      <a:lumMod val="75000"/>
                    </a:schemeClr>
                  </a:solidFill>
                  <a:latin typeface="Arial Narrow" pitchFamily="34" charset="0"/>
                </a:rPr>
                <a:t>}</a:t>
              </a:r>
              <a:endParaRPr lang="en-US" sz="30000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endParaRPr>
            </a:p>
          </p:txBody>
        </p:sp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7134225" y="3795713"/>
              <a:ext cx="2190750" cy="156966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5pPr>
              <a:lvl6pPr marL="2514600" indent="-2286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6pPr>
              <a:lvl7pPr marL="2971800" indent="-2286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7pPr>
              <a:lvl8pPr marL="3429000" indent="-2286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8pPr>
              <a:lvl9pPr marL="3886200" indent="-2286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en-US" altLang="en-US" sz="3200" b="1" i="1" dirty="0">
                  <a:solidFill>
                    <a:srgbClr val="D6A300"/>
                  </a:solidFill>
                  <a:latin typeface="Gill Sans MT" panose="020B0502020104020203" pitchFamily="34" charset="0"/>
                </a:rPr>
                <a:t>Don’t use these as a </a:t>
              </a:r>
              <a:r>
                <a:rPr lang="en-US" altLang="en-US" sz="3200" b="1" i="1" dirty="0" smtClean="0">
                  <a:solidFill>
                    <a:srgbClr val="D6A300"/>
                  </a:solidFill>
                  <a:latin typeface="Gill Sans MT" panose="020B0502020104020203" pitchFamily="34" charset="0"/>
                </a:rPr>
                <a:t>filler</a:t>
              </a:r>
              <a:r>
                <a:rPr lang="en-US" altLang="en-US" sz="2600" b="1" i="1" dirty="0" smtClean="0">
                  <a:solidFill>
                    <a:srgbClr val="D6A300"/>
                  </a:solidFill>
                  <a:latin typeface="+mn-lt"/>
                </a:rPr>
                <a:t> </a:t>
              </a:r>
              <a:endParaRPr lang="en-US" altLang="en-US" sz="2600" b="1" i="1" dirty="0">
                <a:solidFill>
                  <a:srgbClr val="D6A300"/>
                </a:solidFill>
                <a:latin typeface="+mn-lt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963" y="825190"/>
            <a:ext cx="8811515" cy="636898"/>
          </a:xfrm>
        </p:spPr>
        <p:txBody>
          <a:bodyPr/>
          <a:lstStyle/>
          <a:p>
            <a:r>
              <a:rPr lang="en-US" dirty="0" smtClean="0"/>
              <a:t>Conversation rituals can affect the perception of power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B9684-45C9-4700-A5AC-708E2B70D37C}" type="slidenum">
              <a:rPr lang="en-US" altLang="en-US" smtClean="0"/>
              <a:pPr/>
              <a:t>21</a:t>
            </a:fld>
            <a:endParaRPr lang="en-US" altLang="en-US" sz="16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3924" y="2609851"/>
            <a:ext cx="532447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7338" lvl="1" indent="-287338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6">
                  <a:lumMod val="50000"/>
                </a:schemeClr>
              </a:buClr>
              <a:buSzPct val="120000"/>
              <a:buFont typeface="Century Gothic" panose="020B0502020202020204" pitchFamily="34" charset="0"/>
              <a:buChar char="•"/>
            </a:pPr>
            <a:r>
              <a:rPr lang="en-US" altLang="en-US" sz="2600" b="1" dirty="0" smtClean="0">
                <a:solidFill>
                  <a:schemeClr val="accent6">
                    <a:lumMod val="50000"/>
                  </a:schemeClr>
                </a:solidFill>
              </a:rPr>
              <a:t>COMPLIMENTING</a:t>
            </a:r>
            <a:r>
              <a:rPr lang="en-US" altLang="en-US" sz="2600" dirty="0" smtClean="0"/>
              <a:t/>
            </a:r>
            <a:br>
              <a:rPr lang="en-US" altLang="en-US" sz="2600" dirty="0" smtClean="0"/>
            </a:br>
            <a:r>
              <a:rPr lang="en-US" altLang="en-US" sz="2600" dirty="0" smtClean="0"/>
              <a:t>Exchanging compliments is more common among women </a:t>
            </a:r>
          </a:p>
          <a:p>
            <a:pPr marL="0" lvl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6">
                  <a:lumMod val="50000"/>
                </a:schemeClr>
              </a:buClr>
              <a:buSzPct val="120000"/>
            </a:pPr>
            <a:r>
              <a:rPr lang="en-US" altLang="en-US" sz="2600" dirty="0" smtClean="0"/>
              <a:t>   “ I don’t know where I stand!”</a:t>
            </a:r>
          </a:p>
          <a:p>
            <a:pPr marL="287338" lvl="1" indent="-287338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6">
                  <a:lumMod val="50000"/>
                </a:schemeClr>
              </a:buClr>
              <a:buSzPct val="120000"/>
              <a:buFont typeface="Century Gothic" panose="020B0502020202020204" pitchFamily="34" charset="0"/>
              <a:buChar char="•"/>
            </a:pPr>
            <a:r>
              <a:rPr lang="en-US" altLang="en-US" sz="2600" b="1" dirty="0" smtClean="0">
                <a:solidFill>
                  <a:schemeClr val="accent6">
                    <a:lumMod val="50000"/>
                  </a:schemeClr>
                </a:solidFill>
              </a:rPr>
              <a:t>SOLICITING OPINIONS</a:t>
            </a:r>
            <a:r>
              <a:rPr lang="en-US" altLang="en-US" sz="2600" dirty="0" smtClean="0"/>
              <a:t/>
            </a:r>
            <a:br>
              <a:rPr lang="en-US" altLang="en-US" sz="2600" dirty="0" smtClean="0"/>
            </a:br>
            <a:r>
              <a:rPr lang="en-US" altLang="en-US" sz="2600" dirty="0" smtClean="0"/>
              <a:t>Women more often ask others for their opinions</a:t>
            </a:r>
          </a:p>
          <a:p>
            <a:pPr marL="0" lvl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6">
                  <a:lumMod val="50000"/>
                </a:schemeClr>
              </a:buClr>
              <a:buSzPct val="120000"/>
            </a:pPr>
            <a:r>
              <a:rPr lang="en-US" altLang="en-US" sz="2600" dirty="0" smtClean="0"/>
              <a:t>           “You’re not listening!”</a:t>
            </a:r>
          </a:p>
        </p:txBody>
      </p:sp>
      <p:grpSp>
        <p:nvGrpSpPr>
          <p:cNvPr id="3" name="Group 8"/>
          <p:cNvGrpSpPr/>
          <p:nvPr/>
        </p:nvGrpSpPr>
        <p:grpSpPr>
          <a:xfrm>
            <a:off x="6009800" y="911558"/>
            <a:ext cx="3134200" cy="5451621"/>
            <a:chOff x="6009800" y="911558"/>
            <a:chExt cx="3134200" cy="5451621"/>
          </a:xfrm>
        </p:grpSpPr>
        <p:sp>
          <p:nvSpPr>
            <p:cNvPr id="7" name="Rectangle 6"/>
            <p:cNvSpPr/>
            <p:nvPr/>
          </p:nvSpPr>
          <p:spPr>
            <a:xfrm>
              <a:off x="6009800" y="911558"/>
              <a:ext cx="676750" cy="54516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30000" dirty="0" smtClean="0">
                  <a:solidFill>
                    <a:schemeClr val="accent6">
                      <a:lumMod val="75000"/>
                    </a:schemeClr>
                  </a:solidFill>
                  <a:latin typeface="Arial Narrow" pitchFamily="34" charset="0"/>
                </a:rPr>
                <a:t>}</a:t>
              </a:r>
              <a:endParaRPr lang="en-US" sz="30000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endParaRPr>
            </a:p>
          </p:txBody>
        </p:sp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7134225" y="3795713"/>
              <a:ext cx="2009775" cy="138499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5pPr>
              <a:lvl6pPr marL="2514600" indent="-2286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6pPr>
              <a:lvl7pPr marL="2971800" indent="-2286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7pPr>
              <a:lvl8pPr marL="3429000" indent="-2286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8pPr>
              <a:lvl9pPr marL="3886200" indent="-2286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en-US" altLang="en-US" sz="2800" b="1" i="1" dirty="0" smtClean="0">
                  <a:solidFill>
                    <a:srgbClr val="D6A300"/>
                  </a:solidFill>
                  <a:latin typeface="Gill Sans MT" panose="020B0502020104020203" pitchFamily="34" charset="0"/>
                </a:rPr>
                <a:t>Be aware of your intentions</a:t>
              </a:r>
              <a:endParaRPr lang="en-US" altLang="en-US" sz="2800" b="1" i="1" dirty="0">
                <a:solidFill>
                  <a:srgbClr val="D6A300"/>
                </a:solidFill>
                <a:latin typeface="Gill Sans MT" panose="020B0502020104020203" pitchFamily="34" charset="0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963" y="825190"/>
            <a:ext cx="8365466" cy="636898"/>
          </a:xfrm>
        </p:spPr>
        <p:txBody>
          <a:bodyPr/>
          <a:lstStyle/>
          <a:p>
            <a:r>
              <a:rPr lang="en-US" dirty="0" smtClean="0"/>
              <a:t>Conversation rituals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B9684-45C9-4700-A5AC-708E2B70D37C}" type="slidenum">
              <a:rPr lang="en-US" altLang="en-US" smtClean="0"/>
              <a:pPr/>
              <a:t>22</a:t>
            </a:fld>
            <a:endParaRPr lang="en-US" altLang="en-US" sz="16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09399" y="2913087"/>
            <a:ext cx="5324476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7338" lvl="1" indent="-287338">
              <a:buSzPct val="120000"/>
              <a:defRPr/>
            </a:pPr>
            <a:r>
              <a:rPr lang="en-US" altLang="en-US" sz="2600" b="1" dirty="0" smtClean="0">
                <a:solidFill>
                  <a:schemeClr val="accent6">
                    <a:lumMod val="50000"/>
                  </a:schemeClr>
                </a:solidFill>
              </a:rPr>
              <a:t>MIXING BUSINESS WITH NON-BUSINESS TALK</a:t>
            </a:r>
            <a:endParaRPr lang="en-US" altLang="en-US" sz="2600" dirty="0" smtClean="0"/>
          </a:p>
          <a:p>
            <a:pPr marL="287338" lvl="1" indent="-287338">
              <a:buSzPct val="120000"/>
              <a:buFont typeface="Arial" pitchFamily="34" charset="0"/>
              <a:buChar char="•"/>
              <a:defRPr/>
            </a:pPr>
            <a:r>
              <a:rPr lang="en-US" sz="2600" dirty="0" smtClean="0"/>
              <a:t>Men: Sports politics</a:t>
            </a:r>
          </a:p>
          <a:p>
            <a:pPr marL="0" lvl="1">
              <a:buSzPct val="120000"/>
              <a:defRPr/>
            </a:pPr>
            <a:endParaRPr lang="en-US" sz="2600" dirty="0" smtClean="0"/>
          </a:p>
          <a:p>
            <a:pPr marL="287338" lvl="1" indent="-287338">
              <a:buSzPct val="120000"/>
              <a:buFont typeface="Century Gothic" pitchFamily="34" charset="0"/>
              <a:buChar char="•"/>
              <a:defRPr/>
            </a:pPr>
            <a:r>
              <a:rPr lang="en-US" sz="2600" dirty="0" smtClean="0"/>
              <a:t>Women: Personal lives</a:t>
            </a:r>
          </a:p>
        </p:txBody>
      </p:sp>
      <p:grpSp>
        <p:nvGrpSpPr>
          <p:cNvPr id="3" name="Group 8"/>
          <p:cNvGrpSpPr/>
          <p:nvPr/>
        </p:nvGrpSpPr>
        <p:grpSpPr>
          <a:xfrm>
            <a:off x="5895500" y="911558"/>
            <a:ext cx="3429475" cy="5451621"/>
            <a:chOff x="5895500" y="911558"/>
            <a:chExt cx="3429475" cy="5451621"/>
          </a:xfrm>
        </p:grpSpPr>
        <p:sp>
          <p:nvSpPr>
            <p:cNvPr id="7" name="Rectangle 6"/>
            <p:cNvSpPr/>
            <p:nvPr/>
          </p:nvSpPr>
          <p:spPr>
            <a:xfrm>
              <a:off x="5895500" y="911558"/>
              <a:ext cx="676750" cy="54516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30000" dirty="0" smtClean="0">
                  <a:solidFill>
                    <a:schemeClr val="accent6">
                      <a:lumMod val="75000"/>
                    </a:schemeClr>
                  </a:solidFill>
                  <a:latin typeface="Arial Narrow" pitchFamily="34" charset="0"/>
                </a:rPr>
                <a:t>}</a:t>
              </a:r>
              <a:endParaRPr lang="en-US" sz="30000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endParaRPr>
            </a:p>
          </p:txBody>
        </p:sp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7134225" y="3567113"/>
              <a:ext cx="2190750" cy="138499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5pPr>
              <a:lvl6pPr marL="2514600" indent="-2286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6pPr>
              <a:lvl7pPr marL="2971800" indent="-2286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7pPr>
              <a:lvl8pPr marL="3429000" indent="-2286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8pPr>
              <a:lvl9pPr marL="3886200" indent="-2286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en-US" altLang="en-US" sz="2800" b="1" i="1" dirty="0" smtClean="0">
                  <a:solidFill>
                    <a:srgbClr val="D6A300"/>
                  </a:solidFill>
                  <a:latin typeface="Gill Sans MT" panose="020B0502020104020203" pitchFamily="34" charset="0"/>
                </a:rPr>
                <a:t>What small talk do you engage in?</a:t>
              </a:r>
              <a:endParaRPr lang="en-US" altLang="en-US" sz="2800" b="1" i="1" dirty="0">
                <a:solidFill>
                  <a:srgbClr val="D6A300"/>
                </a:solidFill>
                <a:latin typeface="Gill Sans MT" panose="020B05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26091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963" y="825190"/>
            <a:ext cx="8365466" cy="636898"/>
          </a:xfrm>
        </p:spPr>
        <p:txBody>
          <a:bodyPr/>
          <a:lstStyle/>
          <a:p>
            <a:r>
              <a:rPr lang="en-US" dirty="0" smtClean="0"/>
              <a:t>Conversation rituals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B9684-45C9-4700-A5AC-708E2B70D37C}" type="slidenum">
              <a:rPr lang="en-US" altLang="en-US" smtClean="0"/>
              <a:pPr/>
              <a:t>23</a:t>
            </a:fld>
            <a:endParaRPr lang="en-US" altLang="en-US" sz="16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09399" y="2913087"/>
            <a:ext cx="5324476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7338" lvl="1" indent="-287338">
              <a:buSzPct val="120000"/>
              <a:defRPr/>
            </a:pPr>
            <a:r>
              <a:rPr lang="en-US" altLang="en-US" sz="2600" b="1" dirty="0" smtClean="0">
                <a:solidFill>
                  <a:schemeClr val="accent6">
                    <a:lumMod val="50000"/>
                  </a:schemeClr>
                </a:solidFill>
              </a:rPr>
              <a:t>“TROUBLE TALK”</a:t>
            </a:r>
            <a:endParaRPr lang="en-US" altLang="en-US" sz="2600" dirty="0" smtClean="0"/>
          </a:p>
          <a:p>
            <a:pPr marL="287338" lvl="1" indent="-287338">
              <a:buSzPct val="120000"/>
              <a:buFont typeface="Arial" pitchFamily="34" charset="0"/>
              <a:buChar char="•"/>
              <a:defRPr/>
            </a:pPr>
            <a:r>
              <a:rPr lang="en-US" sz="2600" dirty="0" smtClean="0"/>
              <a:t>One way more women establish rapport is by commiserating</a:t>
            </a:r>
          </a:p>
          <a:p>
            <a:pPr marL="287338" lvl="1" indent="-287338">
              <a:buSzPct val="120000"/>
              <a:buFont typeface="Arial" pitchFamily="34" charset="0"/>
              <a:buChar char="•"/>
              <a:defRPr/>
            </a:pPr>
            <a:endParaRPr lang="en-US" sz="2600" dirty="0"/>
          </a:p>
          <a:p>
            <a:pPr marL="287338" lvl="1" indent="-287338">
              <a:buSzPct val="120000"/>
              <a:buFont typeface="Arial" pitchFamily="34" charset="0"/>
              <a:buChar char="•"/>
              <a:defRPr/>
            </a:pPr>
            <a:r>
              <a:rPr lang="en-US" sz="2600" dirty="0" smtClean="0"/>
              <a:t>Men want to fix the problem</a:t>
            </a:r>
          </a:p>
        </p:txBody>
      </p:sp>
      <p:grpSp>
        <p:nvGrpSpPr>
          <p:cNvPr id="3" name="Group 8"/>
          <p:cNvGrpSpPr/>
          <p:nvPr/>
        </p:nvGrpSpPr>
        <p:grpSpPr>
          <a:xfrm>
            <a:off x="5895500" y="911558"/>
            <a:ext cx="3429475" cy="5451621"/>
            <a:chOff x="5895500" y="911558"/>
            <a:chExt cx="3429475" cy="5451621"/>
          </a:xfrm>
        </p:grpSpPr>
        <p:sp>
          <p:nvSpPr>
            <p:cNvPr id="7" name="Rectangle 6"/>
            <p:cNvSpPr/>
            <p:nvPr/>
          </p:nvSpPr>
          <p:spPr>
            <a:xfrm>
              <a:off x="5895500" y="911558"/>
              <a:ext cx="676750" cy="54516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30000" dirty="0" smtClean="0">
                  <a:solidFill>
                    <a:schemeClr val="accent6">
                      <a:lumMod val="75000"/>
                    </a:schemeClr>
                  </a:solidFill>
                  <a:latin typeface="Arial Narrow" pitchFamily="34" charset="0"/>
                </a:rPr>
                <a:t>}</a:t>
              </a:r>
              <a:endParaRPr lang="en-US" sz="30000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endParaRPr>
            </a:p>
          </p:txBody>
        </p:sp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7134225" y="3567113"/>
              <a:ext cx="2190750" cy="138499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5pPr>
              <a:lvl6pPr marL="2514600" indent="-2286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6pPr>
              <a:lvl7pPr marL="2971800" indent="-2286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7pPr>
              <a:lvl8pPr marL="3429000" indent="-2286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8pPr>
              <a:lvl9pPr marL="3886200" indent="-2286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en-US" altLang="en-US" sz="2800" b="1" i="1" dirty="0" smtClean="0">
                  <a:solidFill>
                    <a:srgbClr val="D6A300"/>
                  </a:solidFill>
                  <a:latin typeface="Gill Sans MT" panose="020B0502020104020203" pitchFamily="34" charset="0"/>
                </a:rPr>
                <a:t>What small talk do you engage in?</a:t>
              </a:r>
              <a:endParaRPr lang="en-US" altLang="en-US" sz="2800" b="1" i="1" dirty="0">
                <a:solidFill>
                  <a:srgbClr val="D6A300"/>
                </a:solidFill>
                <a:latin typeface="Gill Sans MT" panose="020B05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44980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963" y="825190"/>
            <a:ext cx="8365466" cy="636898"/>
          </a:xfrm>
        </p:spPr>
        <p:txBody>
          <a:bodyPr/>
          <a:lstStyle/>
          <a:p>
            <a:r>
              <a:rPr lang="en-US" dirty="0" smtClean="0"/>
              <a:t>Conversation rituals can call attention to our gender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B9684-45C9-4700-A5AC-708E2B70D37C}" type="slidenum">
              <a:rPr lang="en-US" altLang="en-US" smtClean="0"/>
              <a:pPr/>
              <a:t>24</a:t>
            </a:fld>
            <a:endParaRPr lang="en-US" altLang="en-US" sz="16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3924" y="2609851"/>
            <a:ext cx="5324476" cy="3213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7338" lvl="1" indent="-287338">
              <a:buSzPct val="120000"/>
              <a:defRPr/>
            </a:pPr>
            <a:r>
              <a:rPr lang="en-US" altLang="en-US" sz="2600" b="1" dirty="0" smtClean="0">
                <a:solidFill>
                  <a:schemeClr val="accent6">
                    <a:lumMod val="50000"/>
                  </a:schemeClr>
                </a:solidFill>
              </a:rPr>
              <a:t>RITUAL OPPOSITION</a:t>
            </a:r>
            <a:endParaRPr lang="en-US" altLang="en-US" sz="2600" dirty="0" smtClean="0"/>
          </a:p>
          <a:p>
            <a:pPr marL="287338" lvl="1" indent="-287338">
              <a:buSzPct val="120000"/>
              <a:buFont typeface="Arial" pitchFamily="34" charset="0"/>
              <a:buChar char="•"/>
              <a:defRPr/>
            </a:pPr>
            <a:r>
              <a:rPr lang="en-US" sz="2600" dirty="0" smtClean="0"/>
              <a:t>For most men, antagonism, opposition and arguments are a routine part of daily negotiation</a:t>
            </a:r>
          </a:p>
          <a:p>
            <a:pPr marL="287338" lvl="1" indent="-287338">
              <a:buSzPct val="120000"/>
              <a:buFont typeface="Arial" pitchFamily="34" charset="0"/>
              <a:buChar char="•"/>
              <a:defRPr/>
            </a:pPr>
            <a:endParaRPr lang="en-US" sz="2600" dirty="0" smtClean="0"/>
          </a:p>
          <a:p>
            <a:pPr marL="287338" lvl="1" indent="-287338">
              <a:buSzPct val="120000"/>
              <a:buFont typeface="Century Gothic" pitchFamily="34" charset="0"/>
              <a:buChar char="•"/>
              <a:defRPr/>
            </a:pPr>
            <a:r>
              <a:rPr lang="en-US" sz="2600" dirty="0" smtClean="0"/>
              <a:t>For most women, it’s not routine </a:t>
            </a:r>
          </a:p>
        </p:txBody>
      </p:sp>
      <p:grpSp>
        <p:nvGrpSpPr>
          <p:cNvPr id="3" name="Group 8"/>
          <p:cNvGrpSpPr/>
          <p:nvPr/>
        </p:nvGrpSpPr>
        <p:grpSpPr>
          <a:xfrm>
            <a:off x="5895500" y="911558"/>
            <a:ext cx="3429475" cy="5451621"/>
            <a:chOff x="5895500" y="911558"/>
            <a:chExt cx="3429475" cy="5451621"/>
          </a:xfrm>
        </p:grpSpPr>
        <p:sp>
          <p:nvSpPr>
            <p:cNvPr id="7" name="Rectangle 6"/>
            <p:cNvSpPr/>
            <p:nvPr/>
          </p:nvSpPr>
          <p:spPr>
            <a:xfrm>
              <a:off x="5895500" y="911558"/>
              <a:ext cx="676750" cy="54516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30000" dirty="0" smtClean="0">
                  <a:solidFill>
                    <a:schemeClr val="accent6">
                      <a:lumMod val="75000"/>
                    </a:schemeClr>
                  </a:solidFill>
                  <a:latin typeface="Arial Narrow" pitchFamily="34" charset="0"/>
                </a:rPr>
                <a:t>}</a:t>
              </a:r>
              <a:endParaRPr lang="en-US" sz="30000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endParaRPr>
            </a:p>
          </p:txBody>
        </p:sp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7134225" y="3567113"/>
              <a:ext cx="2190750" cy="181588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5pPr>
              <a:lvl6pPr marL="2514600" indent="-2286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6pPr>
              <a:lvl7pPr marL="2971800" indent="-2286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7pPr>
              <a:lvl8pPr marL="3429000" indent="-2286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8pPr>
              <a:lvl9pPr marL="3886200" indent="-2286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en-US" altLang="en-US" sz="2800" b="1" i="1" dirty="0" smtClean="0">
                  <a:solidFill>
                    <a:srgbClr val="D6A300"/>
                  </a:solidFill>
                  <a:latin typeface="Gill Sans MT" panose="020B0502020104020203" pitchFamily="34" charset="0"/>
                </a:rPr>
                <a:t>Are you breaking an unwritten rule?</a:t>
              </a:r>
              <a:endParaRPr lang="en-US" altLang="en-US" sz="2800" b="1" i="1" dirty="0">
                <a:solidFill>
                  <a:srgbClr val="D6A300"/>
                </a:solidFill>
                <a:latin typeface="Gill Sans MT" panose="020B0502020104020203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851102" y="6155472"/>
            <a:ext cx="3756991" cy="15327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 smtClean="0"/>
              <a:t>“It happened and it’s over”</a:t>
            </a:r>
          </a:p>
          <a:p>
            <a:pPr algn="ctr"/>
            <a:r>
              <a:rPr lang="en-US" sz="2400" i="1" dirty="0" smtClean="0"/>
              <a:t>vs. </a:t>
            </a:r>
          </a:p>
          <a:p>
            <a:pPr algn="ctr"/>
            <a:r>
              <a:rPr lang="en-US" sz="2400" i="1" dirty="0" smtClean="0"/>
              <a:t>Taking it personally</a:t>
            </a:r>
            <a:endParaRPr lang="en-US" sz="2400" i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963" y="825190"/>
            <a:ext cx="8521583" cy="636898"/>
          </a:xfrm>
        </p:spPr>
        <p:txBody>
          <a:bodyPr/>
          <a:lstStyle/>
          <a:p>
            <a:r>
              <a:rPr lang="en-US" dirty="0" smtClean="0"/>
              <a:t>Conversation rituals can call attention to our gender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B9684-45C9-4700-A5AC-708E2B70D37C}" type="slidenum">
              <a:rPr lang="en-US" altLang="en-US" smtClean="0"/>
              <a:pPr/>
              <a:t>25</a:t>
            </a:fld>
            <a:endParaRPr lang="en-US" altLang="en-US" sz="16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3924" y="2609851"/>
            <a:ext cx="5324476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7338" lvl="1" indent="-287338">
              <a:buSzPct val="120000"/>
              <a:defRPr/>
            </a:pPr>
            <a:r>
              <a:rPr lang="en-US" altLang="en-US" sz="2400" b="1" dirty="0" smtClean="0">
                <a:solidFill>
                  <a:schemeClr val="accent6">
                    <a:lumMod val="50000"/>
                  </a:schemeClr>
                </a:solidFill>
              </a:rPr>
              <a:t>TEASING</a:t>
            </a:r>
            <a:endParaRPr lang="en-US" altLang="en-US" sz="2400" dirty="0" smtClean="0"/>
          </a:p>
          <a:p>
            <a:pPr marL="287338" lvl="1" indent="-287338">
              <a:buSzPct val="120000"/>
              <a:buFont typeface="Century Gothic" pitchFamily="34" charset="0"/>
              <a:buChar char="•"/>
              <a:defRPr/>
            </a:pPr>
            <a:r>
              <a:rPr lang="en-US" sz="2400" dirty="0" smtClean="0"/>
              <a:t>Men socialize by insulting each other…but they really don’t mean it</a:t>
            </a:r>
          </a:p>
          <a:p>
            <a:pPr marL="287338" lvl="1" indent="-287338">
              <a:buSzPct val="120000"/>
              <a:defRPr/>
            </a:pPr>
            <a:endParaRPr lang="en-US" sz="2400" dirty="0" smtClean="0"/>
          </a:p>
          <a:p>
            <a:pPr marL="287338" lvl="1" indent="-287338">
              <a:buSzPct val="120000"/>
              <a:buFont typeface="Century Gothic" pitchFamily="34" charset="0"/>
              <a:buChar char="•"/>
              <a:defRPr/>
            </a:pPr>
            <a:r>
              <a:rPr lang="en-US" sz="2400" dirty="0" smtClean="0"/>
              <a:t>Women socialize by complimenting or self-deprecating…and they may not mean it either</a:t>
            </a:r>
          </a:p>
        </p:txBody>
      </p:sp>
      <p:grpSp>
        <p:nvGrpSpPr>
          <p:cNvPr id="3" name="Group 8"/>
          <p:cNvGrpSpPr/>
          <p:nvPr/>
        </p:nvGrpSpPr>
        <p:grpSpPr>
          <a:xfrm>
            <a:off x="5895500" y="911558"/>
            <a:ext cx="3429475" cy="5451621"/>
            <a:chOff x="5895500" y="911558"/>
            <a:chExt cx="3429475" cy="5451621"/>
          </a:xfrm>
        </p:grpSpPr>
        <p:sp>
          <p:nvSpPr>
            <p:cNvPr id="7" name="Rectangle 6"/>
            <p:cNvSpPr/>
            <p:nvPr/>
          </p:nvSpPr>
          <p:spPr>
            <a:xfrm>
              <a:off x="5895500" y="911558"/>
              <a:ext cx="676750" cy="54516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30000" dirty="0" smtClean="0">
                  <a:solidFill>
                    <a:schemeClr val="accent6">
                      <a:lumMod val="75000"/>
                    </a:schemeClr>
                  </a:solidFill>
                  <a:latin typeface="Arial Narrow" pitchFamily="34" charset="0"/>
                </a:rPr>
                <a:t>}</a:t>
              </a:r>
              <a:endParaRPr lang="en-US" sz="30000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endParaRPr>
            </a:p>
          </p:txBody>
        </p:sp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7134225" y="3567113"/>
              <a:ext cx="2190750" cy="224676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5pPr>
              <a:lvl6pPr marL="2514600" indent="-2286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6pPr>
              <a:lvl7pPr marL="2971800" indent="-2286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7pPr>
              <a:lvl8pPr marL="3429000" indent="-2286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8pPr>
              <a:lvl9pPr marL="3886200" indent="-2286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en-US" altLang="en-US" sz="2800" b="1" i="1" dirty="0" smtClean="0">
                  <a:solidFill>
                    <a:srgbClr val="D6A300"/>
                  </a:solidFill>
                  <a:latin typeface="Gill Sans MT" panose="020B0502020104020203" pitchFamily="34" charset="0"/>
                </a:rPr>
                <a:t>Are you missing an opportunity to join an inner circle?</a:t>
              </a:r>
              <a:endParaRPr lang="en-US" altLang="en-US" sz="2800" b="1" i="1" dirty="0">
                <a:solidFill>
                  <a:srgbClr val="D6A300"/>
                </a:solidFill>
                <a:latin typeface="Gill Sans MT" panose="020B0502020104020203" pitchFamily="34" charset="0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Conversational Rituals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3925" y="1962944"/>
            <a:ext cx="8559800" cy="5429179"/>
          </a:xfrm>
        </p:spPr>
        <p:txBody>
          <a:bodyPr/>
          <a:lstStyle/>
          <a:p>
            <a:r>
              <a:rPr lang="en-US" dirty="0" smtClean="0"/>
              <a:t>Apologies</a:t>
            </a:r>
          </a:p>
          <a:p>
            <a:r>
              <a:rPr lang="en-US" dirty="0" smtClean="0"/>
              <a:t>Thanking</a:t>
            </a:r>
          </a:p>
          <a:p>
            <a:r>
              <a:rPr lang="en-US" dirty="0" smtClean="0"/>
              <a:t>Complimenting</a:t>
            </a:r>
          </a:p>
          <a:p>
            <a:r>
              <a:rPr lang="en-US" dirty="0" smtClean="0"/>
              <a:t>Soliciting Opinions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Ritual Opposition</a:t>
            </a:r>
          </a:p>
          <a:p>
            <a:r>
              <a:rPr lang="en-US" dirty="0" smtClean="0"/>
              <a:t>Teasing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B9684-45C9-4700-A5AC-708E2B70D37C}" type="slidenum">
              <a:rPr lang="en-US" altLang="en-US" smtClean="0"/>
              <a:pPr/>
              <a:t>26</a:t>
            </a:fld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90575" y="723899"/>
            <a:ext cx="676750" cy="3653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}</a:t>
            </a:r>
            <a:endParaRPr lang="en-US" sz="20000" dirty="0">
              <a:solidFill>
                <a:schemeClr val="accent6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895974" y="2617433"/>
            <a:ext cx="3237977" cy="954107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2800" b="1" i="1" dirty="0" smtClean="0">
                <a:solidFill>
                  <a:srgbClr val="D6A300"/>
                </a:solidFill>
                <a:latin typeface="Gill Sans MT" panose="020B0502020104020203" pitchFamily="34" charset="0"/>
              </a:rPr>
              <a:t>Affect Perceptions of Power</a:t>
            </a:r>
            <a:endParaRPr lang="en-US" altLang="en-US" sz="2800" b="1" i="1" dirty="0">
              <a:solidFill>
                <a:srgbClr val="D6A300"/>
              </a:solidFill>
              <a:latin typeface="Gill Sans MT" panose="020B0502020104020203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90575" y="3286124"/>
            <a:ext cx="676750" cy="3653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}</a:t>
            </a:r>
            <a:endParaRPr lang="en-US" sz="20000" dirty="0">
              <a:solidFill>
                <a:schemeClr val="accent6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895974" y="5159565"/>
            <a:ext cx="2476501" cy="954107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2800" b="1" i="1" dirty="0" smtClean="0">
                <a:solidFill>
                  <a:srgbClr val="D6A300"/>
                </a:solidFill>
                <a:latin typeface="Gill Sans MT" panose="020B0502020104020203" pitchFamily="34" charset="0"/>
              </a:rPr>
              <a:t>Call Attention to Gender</a:t>
            </a:r>
            <a:endParaRPr lang="en-US" altLang="en-US" sz="2800" b="1" i="1" dirty="0">
              <a:solidFill>
                <a:srgbClr val="D6A300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0866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to Work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2905125" y="2148915"/>
            <a:ext cx="6781800" cy="7010381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Working in table teams, choose a Conversational Ritual: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Take turns giving examples of when you may have used this ritual or when someone used it on you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Discuss coaching strategies to address your reactions or the reactions of others and ways to build new habits </a:t>
            </a: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tabLst>
                <a:tab pos="3200400" algn="l"/>
              </a:tabLst>
            </a:pPr>
            <a:r>
              <a:rPr lang="en-US" altLang="en-US" sz="2400" dirty="0" smtClean="0"/>
              <a:t>Apologizing	Thanking</a:t>
            </a:r>
          </a:p>
          <a:p>
            <a:pPr eaLnBrk="1" hangingPunct="1">
              <a:lnSpc>
                <a:spcPct val="90000"/>
              </a:lnSpc>
              <a:tabLst>
                <a:tab pos="3200400" algn="l"/>
              </a:tabLst>
            </a:pPr>
            <a:r>
              <a:rPr lang="en-US" altLang="en-US" sz="2400" dirty="0" smtClean="0"/>
              <a:t>Complimenting	Soliciting opinions</a:t>
            </a:r>
          </a:p>
          <a:p>
            <a:pPr eaLnBrk="1" hangingPunct="1">
              <a:lnSpc>
                <a:spcPct val="90000"/>
              </a:lnSpc>
              <a:tabLst>
                <a:tab pos="3200400" algn="l"/>
              </a:tabLst>
            </a:pPr>
            <a:r>
              <a:rPr lang="en-US" altLang="en-US" sz="2400" dirty="0" smtClean="0"/>
              <a:t>Ritual opposition	Teasing</a:t>
            </a:r>
            <a:endParaRPr lang="en-US" altLang="en-US" sz="24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 sz="2645" dirty="0" smtClean="0"/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 sz="2245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 sz="2645" dirty="0"/>
          </a:p>
        </p:txBody>
      </p:sp>
      <p:pic>
        <p:nvPicPr>
          <p:cNvPr id="6" name="Picture 5" descr="Lightbul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72" y="2039144"/>
            <a:ext cx="188429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694198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964" y="858838"/>
            <a:ext cx="7402512" cy="603250"/>
          </a:xfrm>
        </p:spPr>
        <p:txBody>
          <a:bodyPr/>
          <a:lstStyle/>
          <a:p>
            <a:r>
              <a:rPr lang="en-US" altLang="en-US" dirty="0" smtClean="0"/>
              <a:t>Language and wording in feedback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B9684-45C9-4700-A5AC-708E2B70D37C}" type="slidenum">
              <a:rPr lang="en-US" altLang="en-US" smtClean="0"/>
              <a:pPr/>
              <a:t>28</a:t>
            </a:fld>
            <a:endParaRPr lang="en-US" altLang="en-US" sz="16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8810" y="2442584"/>
            <a:ext cx="532447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7338" lvl="1" indent="-287338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ct val="120000"/>
              <a:defRPr/>
            </a:pPr>
            <a:r>
              <a:rPr lang="en-US" altLang="en-US" sz="2400" b="1" dirty="0" smtClean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MEN</a:t>
            </a:r>
            <a:endParaRPr lang="en-US" altLang="en-US" sz="2400" dirty="0" smtClean="0">
              <a:latin typeface="Gill Sans MT" pitchFamily="34" charset="0"/>
            </a:endParaRPr>
          </a:p>
          <a:p>
            <a:pPr marL="287338" lvl="1" indent="-28733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0000"/>
              <a:buFont typeface="Century Gothic" panose="020B0502020202020204" pitchFamily="34" charset="0"/>
              <a:buChar char="•"/>
            </a:pPr>
            <a:r>
              <a:rPr lang="en-US" altLang="en-US" sz="2400" dirty="0" smtClean="0">
                <a:latin typeface="Gill Sans MT" pitchFamily="34" charset="0"/>
              </a:rPr>
              <a:t>Strategic, visionary, results-oriented</a:t>
            </a:r>
          </a:p>
          <a:p>
            <a:pPr marL="287338" lvl="1" indent="-28733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0000"/>
              <a:buFont typeface="Century Gothic" panose="020B0502020202020204" pitchFamily="34" charset="0"/>
              <a:buChar char="•"/>
            </a:pPr>
            <a:r>
              <a:rPr lang="en-US" altLang="en-US" sz="2400" dirty="0">
                <a:latin typeface="Gill Sans MT" pitchFamily="34" charset="0"/>
              </a:rPr>
              <a:t>Get rated on potential</a:t>
            </a:r>
          </a:p>
          <a:p>
            <a:pPr marL="287338" lvl="1" indent="-28733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0000"/>
              <a:buFont typeface="Century Gothic" panose="020B0502020202020204" pitchFamily="34" charset="0"/>
              <a:buChar char="•"/>
            </a:pPr>
            <a:endParaRPr lang="en-US" altLang="en-US" sz="2400" dirty="0" smtClean="0">
              <a:latin typeface="Gill Sans MT" pitchFamily="34" charset="0"/>
            </a:endParaRPr>
          </a:p>
        </p:txBody>
      </p:sp>
      <p:grpSp>
        <p:nvGrpSpPr>
          <p:cNvPr id="3" name="Group 8"/>
          <p:cNvGrpSpPr/>
          <p:nvPr/>
        </p:nvGrpSpPr>
        <p:grpSpPr>
          <a:xfrm>
            <a:off x="5895500" y="911558"/>
            <a:ext cx="3886674" cy="5451621"/>
            <a:chOff x="5895500" y="911558"/>
            <a:chExt cx="3886674" cy="5451621"/>
          </a:xfrm>
        </p:grpSpPr>
        <p:sp>
          <p:nvSpPr>
            <p:cNvPr id="7" name="Rectangle 6"/>
            <p:cNvSpPr/>
            <p:nvPr/>
          </p:nvSpPr>
          <p:spPr>
            <a:xfrm>
              <a:off x="5895500" y="911558"/>
              <a:ext cx="676750" cy="54516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30000" dirty="0" smtClean="0">
                  <a:solidFill>
                    <a:schemeClr val="accent6">
                      <a:lumMod val="75000"/>
                    </a:schemeClr>
                  </a:solidFill>
                  <a:latin typeface="Arial Narrow" pitchFamily="34" charset="0"/>
                </a:rPr>
                <a:t>}</a:t>
              </a:r>
              <a:endParaRPr lang="en-US" sz="30000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endParaRPr>
            </a:p>
          </p:txBody>
        </p:sp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7134223" y="3557588"/>
              <a:ext cx="2647951" cy="169277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5pPr>
              <a:lvl6pPr marL="2514600" indent="-2286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6pPr>
              <a:lvl7pPr marL="2971800" indent="-2286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7pPr>
              <a:lvl8pPr marL="3429000" indent="-2286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8pPr>
              <a:lvl9pPr marL="3886200" indent="-2286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en-US" altLang="en-US" sz="2600" b="1" i="1" dirty="0" smtClean="0">
                  <a:solidFill>
                    <a:srgbClr val="D6A300"/>
                  </a:solidFill>
                  <a:latin typeface="Gill Sans MT" pitchFamily="34" charset="0"/>
                </a:rPr>
                <a:t>Are you and others using the right words to describe you?</a:t>
              </a:r>
              <a:endParaRPr lang="en-US" altLang="en-US" sz="2600" b="1" i="1" dirty="0">
                <a:solidFill>
                  <a:srgbClr val="D6A300"/>
                </a:solidFill>
                <a:latin typeface="Gill Sans MT" pitchFamily="34" charset="0"/>
              </a:endParaRPr>
            </a:p>
          </p:txBody>
        </p:sp>
      </p:grp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673519" y="6726218"/>
            <a:ext cx="91852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1200" dirty="0">
                <a:latin typeface="Gill Sans MT" panose="020B0502020104020203" pitchFamily="34" charset="0"/>
              </a:rPr>
              <a:t>Source: </a:t>
            </a:r>
            <a:r>
              <a:rPr lang="en-US" altLang="en-US" sz="1200" dirty="0" smtClean="0">
                <a:latin typeface="Gill Sans MT" panose="020B0502020104020203" pitchFamily="34" charset="0"/>
              </a:rPr>
              <a:t> Janna </a:t>
            </a:r>
            <a:r>
              <a:rPr lang="en-US" altLang="en-US" sz="1200" dirty="0" err="1">
                <a:latin typeface="Gill Sans MT" panose="020B0502020104020203" pitchFamily="34" charset="0"/>
              </a:rPr>
              <a:t>Barsh</a:t>
            </a:r>
            <a:r>
              <a:rPr lang="en-US" altLang="en-US" sz="1200" dirty="0">
                <a:latin typeface="Gill Sans MT" panose="020B0502020104020203" pitchFamily="34" charset="0"/>
              </a:rPr>
              <a:t> and </a:t>
            </a:r>
            <a:r>
              <a:rPr lang="en-US" altLang="en-US" sz="1200" dirty="0" err="1">
                <a:latin typeface="Gill Sans MT" panose="020B0502020104020203" pitchFamily="34" charset="0"/>
              </a:rPr>
              <a:t>Lareine</a:t>
            </a:r>
            <a:r>
              <a:rPr lang="en-US" altLang="en-US" sz="1200" dirty="0">
                <a:latin typeface="Gill Sans MT" panose="020B0502020104020203" pitchFamily="34" charset="0"/>
              </a:rPr>
              <a:t> Yee. McKinsey &amp; Co. Special Report: Unlocking the Full Potential of Women in The U.S Economy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8810" y="4320021"/>
            <a:ext cx="5220019" cy="2365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7338" lvl="1" indent="-287338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ct val="120000"/>
              <a:defRPr/>
            </a:pPr>
            <a:r>
              <a:rPr lang="en-US" altLang="en-US" sz="2400" b="1" dirty="0" smtClean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WOMEN</a:t>
            </a:r>
            <a:endParaRPr lang="en-US" altLang="en-US" sz="2400" dirty="0">
              <a:latin typeface="Gill Sans MT" pitchFamily="34" charset="0"/>
            </a:endParaRPr>
          </a:p>
          <a:p>
            <a:pPr marL="287338" lvl="1" indent="-28733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0000"/>
              <a:buFont typeface="Century Gothic" panose="020B0502020202020204" pitchFamily="34" charset="0"/>
              <a:buChar char="•"/>
            </a:pPr>
            <a:r>
              <a:rPr lang="en-US" altLang="en-US" sz="2400" dirty="0" smtClean="0">
                <a:latin typeface="Gill Sans MT" pitchFamily="34" charset="0"/>
              </a:rPr>
              <a:t>Hard worker, loyal, team player</a:t>
            </a:r>
          </a:p>
          <a:p>
            <a:pPr marL="287338" lvl="1" indent="-28733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0000"/>
              <a:buFont typeface="Century Gothic" panose="020B0502020202020204" pitchFamily="34" charset="0"/>
              <a:buChar char="•"/>
            </a:pPr>
            <a:r>
              <a:rPr lang="en-US" altLang="en-US" sz="2400" dirty="0">
                <a:latin typeface="Gill Sans MT" pitchFamily="34" charset="0"/>
              </a:rPr>
              <a:t>Get rated on past performance</a:t>
            </a:r>
          </a:p>
          <a:p>
            <a:pPr marL="287338" lvl="1" indent="-28733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0000"/>
              <a:buFont typeface="Century Gothic" panose="020B0502020202020204" pitchFamily="34" charset="0"/>
              <a:buChar char="•"/>
            </a:pPr>
            <a:endParaRPr lang="en-US" altLang="en-US" sz="2400" dirty="0">
              <a:latin typeface="Gill Sans MT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6430601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6392845" y="2170439"/>
            <a:ext cx="3217830" cy="4487863"/>
          </a:xfrm>
          <a:prstGeom prst="rect">
            <a:avLst/>
          </a:prstGeom>
        </p:spPr>
      </p:pic>
      <p:sp>
        <p:nvSpPr>
          <p:cNvPr id="36866" name="Title 4"/>
          <p:cNvSpPr>
            <a:spLocks noGrp="1"/>
          </p:cNvSpPr>
          <p:nvPr>
            <p:ph type="title"/>
          </p:nvPr>
        </p:nvSpPr>
        <p:spPr>
          <a:xfrm>
            <a:off x="588963" y="820738"/>
            <a:ext cx="8945562" cy="641350"/>
          </a:xfrm>
        </p:spPr>
        <p:txBody>
          <a:bodyPr/>
          <a:lstStyle/>
          <a:p>
            <a:r>
              <a:rPr lang="en-US" altLang="en-US" smtClean="0"/>
              <a:t>Exercising your voice in a public setting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33449" y="2210690"/>
            <a:ext cx="5708511" cy="4407360"/>
          </a:xfrm>
          <a:noFill/>
          <a:ln w="57150">
            <a:noFill/>
          </a:ln>
        </p:spPr>
        <p:txBody>
          <a:bodyPr/>
          <a:lstStyle/>
          <a:p>
            <a:pPr marL="115888" indent="0">
              <a:lnSpc>
                <a:spcPct val="100000"/>
              </a:lnSpc>
              <a:spcAft>
                <a:spcPts val="1200"/>
              </a:spcAft>
              <a:buFont typeface="Times" pitchFamily="1" charset="0"/>
              <a:buNone/>
              <a:defRPr/>
            </a:pPr>
            <a:r>
              <a:rPr lang="en-US" dirty="0" smtClean="0"/>
              <a:t>Research shows that women do not succeed </a:t>
            </a:r>
            <a:r>
              <a:rPr lang="en-US" dirty="0"/>
              <a:t>as well as men </a:t>
            </a:r>
            <a:r>
              <a:rPr lang="en-US" dirty="0" smtClean="0"/>
              <a:t>at:</a:t>
            </a:r>
          </a:p>
          <a:p>
            <a:pPr lvl="1">
              <a:lnSpc>
                <a:spcPct val="100000"/>
              </a:lnSpc>
              <a:spcAft>
                <a:spcPts val="1200"/>
              </a:spcAft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en-US" sz="2800" dirty="0" smtClean="0"/>
              <a:t>Speaking up</a:t>
            </a:r>
          </a:p>
          <a:p>
            <a:pPr lvl="1">
              <a:lnSpc>
                <a:spcPct val="100000"/>
              </a:lnSpc>
              <a:spcAft>
                <a:spcPts val="1200"/>
              </a:spcAft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en-US" sz="2800" dirty="0" smtClean="0"/>
              <a:t>Articulating </a:t>
            </a:r>
            <a:r>
              <a:rPr lang="en-US" sz="2800" dirty="0"/>
              <a:t>their own </a:t>
            </a:r>
            <a:r>
              <a:rPr lang="en-US" sz="2800" dirty="0" smtClean="0"/>
              <a:t>pre-meeting preferences</a:t>
            </a:r>
          </a:p>
          <a:p>
            <a:pPr lvl="1">
              <a:lnSpc>
                <a:spcPct val="100000"/>
              </a:lnSpc>
              <a:spcAft>
                <a:spcPts val="1200"/>
              </a:spcAft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en-US" sz="2800" dirty="0" smtClean="0"/>
              <a:t>Affecting </a:t>
            </a:r>
            <a:r>
              <a:rPr lang="en-US" sz="2800" dirty="0"/>
              <a:t>the group </a:t>
            </a:r>
            <a:r>
              <a:rPr lang="en-US" sz="2800" dirty="0" smtClean="0"/>
              <a:t>decision</a:t>
            </a:r>
          </a:p>
          <a:p>
            <a:pPr lvl="1">
              <a:lnSpc>
                <a:spcPct val="100000"/>
              </a:lnSpc>
              <a:spcAft>
                <a:spcPts val="1200"/>
              </a:spcAft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en-US" sz="2800" dirty="0" smtClean="0"/>
              <a:t>Gaining </a:t>
            </a:r>
            <a:r>
              <a:rPr lang="en-US" sz="2800" dirty="0"/>
              <a:t>influence in the eyes of </a:t>
            </a:r>
            <a:r>
              <a:rPr lang="en-US" sz="2800" dirty="0" smtClean="0"/>
              <a:t>others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4168FB20-E622-487B-B7CB-6BBCAA6AD81B}" type="slidenum">
              <a:rPr lang="en-US" altLang="en-US" sz="1300">
                <a:solidFill>
                  <a:srgbClr val="0E365A"/>
                </a:solidFill>
              </a:rPr>
              <a:pPr/>
              <a:t>29</a:t>
            </a:fld>
            <a:endParaRPr lang="en-US" altLang="en-US" sz="1600"/>
          </a:p>
        </p:txBody>
      </p:sp>
      <p:sp>
        <p:nvSpPr>
          <p:cNvPr id="36869" name="TextBox 6"/>
          <p:cNvSpPr txBox="1">
            <a:spLocks noChangeArrowheads="1"/>
          </p:cNvSpPr>
          <p:nvPr/>
        </p:nvSpPr>
        <p:spPr bwMode="auto">
          <a:xfrm>
            <a:off x="2524125" y="6859923"/>
            <a:ext cx="5921044" cy="34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r>
              <a:rPr lang="en-US" altLang="en-US" sz="1400" dirty="0">
                <a:latin typeface="Gill Sans MT" panose="020B0502020104020203" pitchFamily="34" charset="0"/>
              </a:rPr>
              <a:t>Source: </a:t>
            </a:r>
            <a:r>
              <a:rPr lang="en-US" altLang="en-US" sz="1400" dirty="0" err="1">
                <a:latin typeface="Gill Sans MT" panose="020B0502020104020203" pitchFamily="34" charset="0"/>
              </a:rPr>
              <a:t>Tali</a:t>
            </a:r>
            <a:r>
              <a:rPr lang="en-US" altLang="en-US" sz="1400" dirty="0">
                <a:latin typeface="Gill Sans MT" panose="020B0502020104020203" pitchFamily="34" charset="0"/>
              </a:rPr>
              <a:t> </a:t>
            </a:r>
            <a:r>
              <a:rPr lang="en-US" altLang="en-US" sz="1400" dirty="0" err="1">
                <a:latin typeface="Gill Sans MT" panose="020B0502020104020203" pitchFamily="34" charset="0"/>
              </a:rPr>
              <a:t>Mendelberg</a:t>
            </a:r>
            <a:r>
              <a:rPr lang="en-US" altLang="en-US" sz="1400" dirty="0">
                <a:latin typeface="Gill Sans MT" panose="020B0502020104020203" pitchFamily="34" charset="0"/>
              </a:rPr>
              <a:t>, Professor, Department of Politics, Princeton University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19125" y="896144"/>
            <a:ext cx="7239000" cy="527050"/>
          </a:xfrm>
        </p:spPr>
        <p:txBody>
          <a:bodyPr/>
          <a:lstStyle/>
          <a:p>
            <a:r>
              <a:rPr lang="en-US" altLang="en-US" dirty="0" smtClean="0"/>
              <a:t>Speaking Well…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125" y="1810544"/>
            <a:ext cx="8839200" cy="2880094"/>
          </a:xfrm>
          <a:noFill/>
        </p:spPr>
        <p:txBody>
          <a:bodyPr/>
          <a:lstStyle/>
          <a:p>
            <a:pPr marL="347472" indent="-347472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rgbClr val="4A4A4A"/>
                </a:solidFill>
              </a:rPr>
              <a:t>Opens doors</a:t>
            </a:r>
          </a:p>
          <a:p>
            <a:pPr marL="347472" indent="-347472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rgbClr val="4A4A4A"/>
                </a:solidFill>
              </a:rPr>
              <a:t>Gives you options</a:t>
            </a:r>
          </a:p>
          <a:p>
            <a:pPr marL="347472" indent="-347472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rgbClr val="4A4A4A"/>
                </a:solidFill>
              </a:rPr>
              <a:t>Creates opportunities</a:t>
            </a:r>
          </a:p>
          <a:p>
            <a:pPr marL="347472" indent="-347472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rgbClr val="4A4A4A"/>
                </a:solidFill>
              </a:rPr>
              <a:t>Motivates others to action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/>
          <a:lstStyle>
            <a:lvl1pPr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1363" indent="-284163"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1413" indent="-227013"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598613" indent="-227013"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5813" indent="-227013"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3013" indent="-227013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0213" indent="-227013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7413" indent="-227013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4613" indent="-227013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CAD8BDC5-09FB-4377-BCC7-0B1C70F08048}" type="slidenum">
              <a:rPr lang="en-US" altLang="en-US" sz="1300">
                <a:solidFill>
                  <a:srgbClr val="0E365A"/>
                </a:solidFill>
              </a:rPr>
              <a:pPr/>
              <a:t>3</a:t>
            </a:fld>
            <a:endParaRPr lang="en-US" altLang="en-US" sz="1600"/>
          </a:p>
        </p:txBody>
      </p:sp>
      <p:pic>
        <p:nvPicPr>
          <p:cNvPr id="7" name="Picture 6" descr="16431667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5270496" y="1152525"/>
            <a:ext cx="4397377" cy="4367059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6334930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0801" y="3915188"/>
            <a:ext cx="3487051" cy="3580676"/>
          </a:xfrm>
          <a:prstGeom prst="rect">
            <a:avLst/>
          </a:prstGeom>
        </p:spPr>
      </p:pic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What should you do?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911147" y="1769095"/>
            <a:ext cx="7905750" cy="4782848"/>
          </a:xfrm>
        </p:spPr>
        <p:txBody>
          <a:bodyPr/>
          <a:lstStyle/>
          <a:p>
            <a:r>
              <a:rPr lang="en-US" altLang="en-US" dirty="0" smtClean="0"/>
              <a:t>Remember the “meeting before the meeting”</a:t>
            </a:r>
          </a:p>
          <a:p>
            <a:pPr marL="0" indent="0">
              <a:buNone/>
            </a:pPr>
            <a:endParaRPr lang="en-US" altLang="en-US" dirty="0" smtClean="0"/>
          </a:p>
          <a:p>
            <a:r>
              <a:rPr lang="en-US" altLang="en-US" dirty="0" smtClean="0"/>
              <a:t>Get ahead of the point being discussed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Keep emotion out of it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Live to fight another day: </a:t>
            </a:r>
            <a:br>
              <a:rPr lang="en-US" altLang="en-US" dirty="0" smtClean="0"/>
            </a:br>
            <a:r>
              <a:rPr lang="en-US" altLang="en-US" dirty="0" smtClean="0"/>
              <a:t>don’t retain angst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E917FD1B-9083-4FB2-A47F-3F1933EF8380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Assignment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2676525" y="1810544"/>
            <a:ext cx="6781800" cy="6583341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Rate that Comment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400" dirty="0">
                <a:solidFill>
                  <a:schemeClr val="tx1"/>
                </a:solidFill>
              </a:rPr>
              <a:t>The next time you are in a meeting, write down everyone’s name and then rate their comments:</a:t>
            </a:r>
          </a:p>
          <a:p>
            <a:pPr eaLnBrk="1" hangingPunct="1">
              <a:lnSpc>
                <a:spcPct val="90000"/>
              </a:lnSpc>
            </a:pPr>
            <a:endParaRPr lang="en-US" altLang="en-US" sz="1400" dirty="0">
              <a:solidFill>
                <a:schemeClr val="tx1"/>
              </a:solidFill>
            </a:endParaRPr>
          </a:p>
          <a:p>
            <a:pPr marL="633413" indent="-633413" eaLnBrk="1" hangingPunct="1">
              <a:lnSpc>
                <a:spcPct val="90000"/>
              </a:lnSpc>
              <a:buNone/>
            </a:pPr>
            <a:r>
              <a:rPr lang="en-US" altLang="en-US" sz="2400" dirty="0" smtClean="0">
                <a:solidFill>
                  <a:schemeClr val="accent5">
                    <a:lumMod val="50000"/>
                  </a:schemeClr>
                </a:solidFill>
              </a:rPr>
              <a:t>5 =</a:t>
            </a:r>
            <a:r>
              <a:rPr lang="en-US" altLang="en-US" sz="2400" dirty="0" smtClean="0">
                <a:solidFill>
                  <a:schemeClr val="tx1"/>
                </a:solidFill>
              </a:rPr>
              <a:t> “</a:t>
            </a:r>
            <a:r>
              <a:rPr lang="en-US" altLang="en-US" sz="2400" dirty="0">
                <a:solidFill>
                  <a:schemeClr val="tx1"/>
                </a:solidFill>
              </a:rPr>
              <a:t>This is the most insightful comment I’ve heard in a while”</a:t>
            </a:r>
          </a:p>
          <a:p>
            <a:pPr marL="633413" indent="-633413" eaLnBrk="1" hangingPunct="1">
              <a:lnSpc>
                <a:spcPct val="90000"/>
              </a:lnSpc>
              <a:buNone/>
            </a:pPr>
            <a:r>
              <a:rPr lang="en-US" altLang="en-US" sz="2400" dirty="0" smtClean="0">
                <a:solidFill>
                  <a:schemeClr val="accent5">
                    <a:lumMod val="50000"/>
                  </a:schemeClr>
                </a:solidFill>
              </a:rPr>
              <a:t>1 =  </a:t>
            </a:r>
            <a:r>
              <a:rPr lang="en-US" altLang="en-US" sz="2400" dirty="0" smtClean="0">
                <a:solidFill>
                  <a:schemeClr val="tx1"/>
                </a:solidFill>
              </a:rPr>
              <a:t>“</a:t>
            </a:r>
            <a:r>
              <a:rPr lang="en-US" altLang="en-US" sz="2400" dirty="0">
                <a:solidFill>
                  <a:schemeClr val="tx1"/>
                </a:solidFill>
              </a:rPr>
              <a:t>This is the dumbest comment I’ve heard in a while”</a:t>
            </a:r>
          </a:p>
          <a:p>
            <a:pPr marL="633413" indent="-633413" eaLnBrk="1" hangingPunct="1">
              <a:lnSpc>
                <a:spcPct val="90000"/>
              </a:lnSpc>
              <a:buNone/>
            </a:pPr>
            <a:r>
              <a:rPr lang="en-US" altLang="en-US" sz="2400" dirty="0" smtClean="0">
                <a:solidFill>
                  <a:schemeClr val="accent5">
                    <a:lumMod val="50000"/>
                  </a:schemeClr>
                </a:solidFill>
              </a:rPr>
              <a:t>0 =  </a:t>
            </a:r>
            <a:r>
              <a:rPr lang="en-US" altLang="en-US" sz="2400" dirty="0" smtClean="0">
                <a:solidFill>
                  <a:schemeClr val="tx1"/>
                </a:solidFill>
              </a:rPr>
              <a:t>“</a:t>
            </a:r>
            <a:r>
              <a:rPr lang="en-US" altLang="en-US" sz="2400" dirty="0">
                <a:solidFill>
                  <a:schemeClr val="tx1"/>
                </a:solidFill>
              </a:rPr>
              <a:t>This person just repeated what someone else said but used different words</a:t>
            </a:r>
            <a:r>
              <a:rPr lang="en-US" altLang="en-US" sz="2400" dirty="0" smtClean="0">
                <a:solidFill>
                  <a:schemeClr val="tx1"/>
                </a:solidFill>
              </a:rPr>
              <a:t>.”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1400" dirty="0" smtClean="0">
              <a:solidFill>
                <a:schemeClr val="tx1"/>
              </a:solidFill>
              <a:ea typeface="ヒラギノ角ゴ Pro W3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dirty="0" smtClean="0">
                <a:solidFill>
                  <a:schemeClr val="tx1"/>
                </a:solidFill>
                <a:ea typeface="ヒラギノ角ゴ Pro W3" charset="-128"/>
              </a:rPr>
              <a:t>At </a:t>
            </a:r>
            <a:r>
              <a:rPr lang="en-US" sz="2400" dirty="0">
                <a:solidFill>
                  <a:schemeClr val="tx1"/>
                </a:solidFill>
                <a:ea typeface="ヒラギノ角ゴ Pro W3" charset="-128"/>
              </a:rPr>
              <a:t>the end of the meeting, average everyone’s score. They may not be as insightful as you </a:t>
            </a:r>
            <a:r>
              <a:rPr lang="en-US" sz="2400" dirty="0" smtClean="0">
                <a:solidFill>
                  <a:schemeClr val="tx1"/>
                </a:solidFill>
                <a:ea typeface="ヒラギノ角ゴ Pro W3" charset="-128"/>
              </a:rPr>
              <a:t>thought …      but they are </a:t>
            </a:r>
            <a:r>
              <a:rPr lang="en-US" sz="2400" dirty="0">
                <a:solidFill>
                  <a:schemeClr val="tx1"/>
                </a:solidFill>
                <a:ea typeface="ヒラギノ角ゴ Pro W3" charset="-128"/>
              </a:rPr>
              <a:t>speaking </a:t>
            </a:r>
            <a:r>
              <a:rPr lang="en-US" sz="2400" dirty="0" smtClean="0">
                <a:solidFill>
                  <a:schemeClr val="tx1"/>
                </a:solidFill>
                <a:ea typeface="ヒラギノ角ゴ Pro W3" charset="-128"/>
              </a:rPr>
              <a:t>up!</a:t>
            </a:r>
            <a:endParaRPr lang="en-US" sz="2400" dirty="0">
              <a:solidFill>
                <a:schemeClr val="tx1"/>
              </a:solidFill>
              <a:ea typeface="ヒラギノ角ゴ Pro W3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 sz="20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5" name="Picture 5" descr="Penc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" y="1858169"/>
            <a:ext cx="2024063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949659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00" t="9533" r="9167" b="1048"/>
          <a:stretch/>
        </p:blipFill>
        <p:spPr>
          <a:xfrm>
            <a:off x="314325" y="1021041"/>
            <a:ext cx="9601200" cy="6504503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41325" y="557560"/>
            <a:ext cx="9527865" cy="592293"/>
          </a:xfrm>
        </p:spPr>
        <p:txBody>
          <a:bodyPr/>
          <a:lstStyle/>
          <a:p>
            <a:r>
              <a:rPr lang="en-US" altLang="en-US" sz="4000" spc="-150" dirty="0" smtClean="0"/>
              <a:t>Body Language: Communicating Power &amp; S</a:t>
            </a:r>
            <a:r>
              <a:rPr lang="en-US" altLang="en-US" sz="4000" dirty="0" smtClean="0"/>
              <a:t>tatus</a:t>
            </a: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0285C033-1159-438A-93B1-D19BBEF30E9A}" type="slidenum">
              <a:rPr lang="en-US" altLang="en-US" sz="1300">
                <a:solidFill>
                  <a:srgbClr val="0E365A"/>
                </a:solidFill>
              </a:rPr>
              <a:pPr/>
              <a:t>33</a:t>
            </a:fld>
            <a:endParaRPr lang="en-US" altLang="en-US" sz="1600"/>
          </a:p>
        </p:txBody>
      </p:sp>
      <p:sp>
        <p:nvSpPr>
          <p:cNvPr id="10" name="Source"/>
          <p:cNvSpPr>
            <a:spLocks noGrp="1"/>
          </p:cNvSpPr>
          <p:nvPr/>
        </p:nvSpPr>
        <p:spPr bwMode="auto">
          <a:xfrm>
            <a:off x="3209925" y="2029853"/>
            <a:ext cx="6375400" cy="574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45720" tIns="46800" rIns="0" bIns="46800">
            <a:spAutoFit/>
          </a:bodyPr>
          <a:lstStyle>
            <a:lvl1pPr marL="173038" indent="-173038" algn="l" defTabSz="981075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47675" indent="-119063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-"/>
              <a:defRPr sz="1800">
                <a:solidFill>
                  <a:schemeClr val="tx1"/>
                </a:solidFill>
                <a:latin typeface="Verdana" pitchFamily="34" charset="0"/>
              </a:defRPr>
            </a:lvl2pPr>
            <a:lvl3pPr marL="812800" indent="-200025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Marlett" pitchFamily="2" charset="2"/>
              <a:buChar char="8"/>
              <a:defRPr sz="1800">
                <a:solidFill>
                  <a:schemeClr val="tx1"/>
                </a:solidFill>
                <a:latin typeface="Verdana" pitchFamily="34" charset="0"/>
              </a:defRPr>
            </a:lvl3pPr>
            <a:lvl4pPr marL="1449388" indent="-206375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-"/>
              <a:defRPr sz="1800">
                <a:solidFill>
                  <a:schemeClr val="tx1"/>
                </a:solidFill>
                <a:latin typeface="Verdana" pitchFamily="34" charset="0"/>
              </a:defRPr>
            </a:lvl4pPr>
            <a:lvl5pPr marL="21574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5pPr>
            <a:lvl6pPr marL="26146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6pPr>
            <a:lvl7pPr marL="30718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7pPr>
            <a:lvl8pPr marL="35290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8pPr>
            <a:lvl9pPr marL="39862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9pPr>
          </a:lstStyle>
          <a:p>
            <a:pPr marL="225425" indent="-225425">
              <a:buClr>
                <a:srgbClr val="2A73B5"/>
              </a:buClr>
              <a:buSzPct val="120000"/>
              <a:buFont typeface="Arial" pitchFamily="34" charset="0"/>
              <a:buChar char="•"/>
              <a:defRPr/>
            </a:pPr>
            <a:r>
              <a:rPr lang="en-US" sz="2400" dirty="0" smtClean="0">
                <a:latin typeface="Gill Sans MT" pitchFamily="34" charset="0"/>
              </a:rPr>
              <a:t>Energy or emotion?</a:t>
            </a:r>
          </a:p>
        </p:txBody>
      </p:sp>
      <p:sp>
        <p:nvSpPr>
          <p:cNvPr id="11" name="Source"/>
          <p:cNvSpPr>
            <a:spLocks noGrp="1"/>
          </p:cNvSpPr>
          <p:nvPr/>
        </p:nvSpPr>
        <p:spPr bwMode="auto">
          <a:xfrm>
            <a:off x="3209925" y="3172853"/>
            <a:ext cx="6540500" cy="833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45720" tIns="46800" rIns="0" bIns="46800">
            <a:spAutoFit/>
          </a:bodyPr>
          <a:lstStyle>
            <a:lvl1pPr marL="173038" indent="-173038" algn="l" defTabSz="981075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47675" indent="-119063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-"/>
              <a:defRPr sz="1800">
                <a:solidFill>
                  <a:schemeClr val="tx1"/>
                </a:solidFill>
                <a:latin typeface="Verdana" pitchFamily="34" charset="0"/>
              </a:defRPr>
            </a:lvl2pPr>
            <a:lvl3pPr marL="812800" indent="-200025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Marlett" pitchFamily="2" charset="2"/>
              <a:buChar char="8"/>
              <a:defRPr sz="1800">
                <a:solidFill>
                  <a:schemeClr val="tx1"/>
                </a:solidFill>
                <a:latin typeface="Verdana" pitchFamily="34" charset="0"/>
              </a:defRPr>
            </a:lvl3pPr>
            <a:lvl4pPr marL="1449388" indent="-206375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-"/>
              <a:defRPr sz="1800">
                <a:solidFill>
                  <a:schemeClr val="tx1"/>
                </a:solidFill>
                <a:latin typeface="Verdana" pitchFamily="34" charset="0"/>
              </a:defRPr>
            </a:lvl4pPr>
            <a:lvl5pPr marL="21574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5pPr>
            <a:lvl6pPr marL="26146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6pPr>
            <a:lvl7pPr marL="30718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7pPr>
            <a:lvl8pPr marL="35290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8pPr>
            <a:lvl9pPr marL="39862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9pPr>
          </a:lstStyle>
          <a:p>
            <a:pPr marL="225425" indent="-225425">
              <a:lnSpc>
                <a:spcPct val="100000"/>
              </a:lnSpc>
              <a:spcBef>
                <a:spcPts val="0"/>
              </a:spcBef>
              <a:buClr>
                <a:srgbClr val="2A73B5"/>
              </a:buClr>
              <a:buSzPct val="120000"/>
              <a:buFont typeface="Arial" pitchFamily="34" charset="0"/>
              <a:buChar char="•"/>
              <a:tabLst>
                <a:tab pos="287338" algn="l"/>
              </a:tabLst>
              <a:defRPr/>
            </a:pPr>
            <a:r>
              <a:rPr lang="en-US" sz="2400" dirty="0" smtClean="0">
                <a:latin typeface="Gill Sans MT" pitchFamily="34" charset="0"/>
              </a:rPr>
              <a:t>Understanding or subservience?</a:t>
            </a:r>
          </a:p>
          <a:p>
            <a:pPr marL="225425" indent="-225425">
              <a:lnSpc>
                <a:spcPct val="100000"/>
              </a:lnSpc>
              <a:spcBef>
                <a:spcPts val="0"/>
              </a:spcBef>
              <a:buClr>
                <a:srgbClr val="2A73B5"/>
              </a:buClr>
              <a:buSzPct val="120000"/>
              <a:buFont typeface="Arial" pitchFamily="34" charset="0"/>
              <a:buChar char="•"/>
              <a:tabLst>
                <a:tab pos="287338" algn="l"/>
              </a:tabLst>
              <a:defRPr/>
            </a:pPr>
            <a:r>
              <a:rPr lang="en-US" sz="2400" dirty="0" smtClean="0">
                <a:latin typeface="Gill Sans MT" pitchFamily="34" charset="0"/>
              </a:rPr>
              <a:t>Power players nod less</a:t>
            </a:r>
          </a:p>
        </p:txBody>
      </p:sp>
      <p:sp>
        <p:nvSpPr>
          <p:cNvPr id="12" name="Source"/>
          <p:cNvSpPr>
            <a:spLocks noGrp="1"/>
          </p:cNvSpPr>
          <p:nvPr/>
        </p:nvSpPr>
        <p:spPr bwMode="auto">
          <a:xfrm>
            <a:off x="3209924" y="4215840"/>
            <a:ext cx="6867525" cy="1202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45720" tIns="46800" rIns="0" bIns="46800">
            <a:spAutoFit/>
          </a:bodyPr>
          <a:lstStyle>
            <a:lvl1pPr marL="173038" indent="-173038" algn="l" defTabSz="981075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47675" indent="-119063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-"/>
              <a:defRPr sz="1800">
                <a:solidFill>
                  <a:schemeClr val="tx1"/>
                </a:solidFill>
                <a:latin typeface="Verdana" pitchFamily="34" charset="0"/>
              </a:defRPr>
            </a:lvl2pPr>
            <a:lvl3pPr marL="812800" indent="-200025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Marlett" pitchFamily="2" charset="2"/>
              <a:buChar char="8"/>
              <a:defRPr sz="1800">
                <a:solidFill>
                  <a:schemeClr val="tx1"/>
                </a:solidFill>
                <a:latin typeface="Verdana" pitchFamily="34" charset="0"/>
              </a:defRPr>
            </a:lvl3pPr>
            <a:lvl4pPr marL="1449388" indent="-206375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-"/>
              <a:defRPr sz="1800">
                <a:solidFill>
                  <a:schemeClr val="tx1"/>
                </a:solidFill>
                <a:latin typeface="Verdana" pitchFamily="34" charset="0"/>
              </a:defRPr>
            </a:lvl4pPr>
            <a:lvl5pPr marL="21574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5pPr>
            <a:lvl6pPr marL="26146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6pPr>
            <a:lvl7pPr marL="30718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7pPr>
            <a:lvl8pPr marL="35290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8pPr>
            <a:lvl9pPr marL="39862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9pPr>
          </a:lstStyle>
          <a:p>
            <a:pPr marL="225425" indent="-225425">
              <a:lnSpc>
                <a:spcPct val="100000"/>
              </a:lnSpc>
              <a:spcBef>
                <a:spcPts val="0"/>
              </a:spcBef>
              <a:buClr>
                <a:srgbClr val="2A73B5"/>
              </a:buClr>
              <a:buSzPct val="120000"/>
              <a:buFont typeface="Arial" pitchFamily="34" charset="0"/>
              <a:buChar char="•"/>
              <a:tabLst>
                <a:tab pos="287338" algn="l"/>
              </a:tabLst>
              <a:defRPr/>
            </a:pPr>
            <a:r>
              <a:rPr lang="en-US" sz="2400" dirty="0" smtClean="0">
                <a:latin typeface="Gill Sans MT" pitchFamily="34" charset="0"/>
              </a:rPr>
              <a:t>Power players won’t mimic facial expressions </a:t>
            </a:r>
            <a:r>
              <a:rPr lang="en-US" sz="2400" i="1" dirty="0" smtClean="0">
                <a:latin typeface="Gill Sans MT" pitchFamily="34" charset="0"/>
              </a:rPr>
              <a:t>of others with power</a:t>
            </a:r>
            <a:endParaRPr lang="en-US" sz="2400" dirty="0" smtClean="0">
              <a:latin typeface="Gill Sans MT" pitchFamily="34" charset="0"/>
            </a:endParaRPr>
          </a:p>
          <a:p>
            <a:pPr marL="225425" indent="-225425">
              <a:lnSpc>
                <a:spcPct val="100000"/>
              </a:lnSpc>
              <a:spcBef>
                <a:spcPts val="0"/>
              </a:spcBef>
              <a:buClr>
                <a:srgbClr val="2A73B5"/>
              </a:buClr>
              <a:buSzPct val="120000"/>
              <a:buFont typeface="Arial" pitchFamily="34" charset="0"/>
              <a:buChar char="•"/>
              <a:tabLst>
                <a:tab pos="287338" algn="l"/>
              </a:tabLst>
              <a:defRPr/>
            </a:pPr>
            <a:r>
              <a:rPr lang="en-US" sz="2400" dirty="0" smtClean="0">
                <a:latin typeface="Gill Sans MT" pitchFamily="34" charset="0"/>
              </a:rPr>
              <a:t>Women smile more</a:t>
            </a:r>
          </a:p>
        </p:txBody>
      </p:sp>
      <p:sp>
        <p:nvSpPr>
          <p:cNvPr id="13" name="Source"/>
          <p:cNvSpPr>
            <a:spLocks noGrp="1"/>
          </p:cNvSpPr>
          <p:nvPr/>
        </p:nvSpPr>
        <p:spPr bwMode="auto">
          <a:xfrm>
            <a:off x="3209925" y="5815171"/>
            <a:ext cx="6653213" cy="1202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45720" tIns="46800" rIns="0" bIns="46800">
            <a:spAutoFit/>
          </a:bodyPr>
          <a:lstStyle>
            <a:lvl1pPr marL="173038" indent="-173038" algn="l" defTabSz="981075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47675" indent="-119063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-"/>
              <a:defRPr sz="1800">
                <a:solidFill>
                  <a:schemeClr val="tx1"/>
                </a:solidFill>
                <a:latin typeface="Verdana" pitchFamily="34" charset="0"/>
              </a:defRPr>
            </a:lvl2pPr>
            <a:lvl3pPr marL="812800" indent="-200025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Marlett" pitchFamily="2" charset="2"/>
              <a:buChar char="8"/>
              <a:defRPr sz="1800">
                <a:solidFill>
                  <a:schemeClr val="tx1"/>
                </a:solidFill>
                <a:latin typeface="Verdana" pitchFamily="34" charset="0"/>
              </a:defRPr>
            </a:lvl3pPr>
            <a:lvl4pPr marL="1449388" indent="-206375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-"/>
              <a:defRPr sz="1800">
                <a:solidFill>
                  <a:schemeClr val="tx1"/>
                </a:solidFill>
                <a:latin typeface="Verdana" pitchFamily="34" charset="0"/>
              </a:defRPr>
            </a:lvl4pPr>
            <a:lvl5pPr marL="21574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5pPr>
            <a:lvl6pPr marL="26146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6pPr>
            <a:lvl7pPr marL="30718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7pPr>
            <a:lvl8pPr marL="35290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8pPr>
            <a:lvl9pPr marL="39862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9pPr>
          </a:lstStyle>
          <a:p>
            <a:pPr marL="225425" indent="-225425">
              <a:lnSpc>
                <a:spcPct val="100000"/>
              </a:lnSpc>
              <a:spcBef>
                <a:spcPts val="0"/>
              </a:spcBef>
              <a:buClr>
                <a:srgbClr val="2A73B5"/>
              </a:buClr>
              <a:buSzPct val="120000"/>
              <a:buFont typeface="Arial" pitchFamily="34" charset="0"/>
              <a:buChar char="•"/>
              <a:defRPr/>
            </a:pPr>
            <a:r>
              <a:rPr lang="en-US" sz="2400" dirty="0" smtClean="0">
                <a:latin typeface="Gill Sans MT" pitchFamily="34" charset="0"/>
              </a:rPr>
              <a:t>Too much or too little?</a:t>
            </a:r>
          </a:p>
          <a:p>
            <a:pPr marL="225425" indent="-225425">
              <a:lnSpc>
                <a:spcPct val="100000"/>
              </a:lnSpc>
              <a:spcBef>
                <a:spcPts val="0"/>
              </a:spcBef>
              <a:buClr>
                <a:srgbClr val="2A73B5"/>
              </a:buClr>
              <a:buSzPct val="120000"/>
              <a:buFont typeface="Arial" pitchFamily="34" charset="0"/>
              <a:buChar char="•"/>
              <a:defRPr/>
            </a:pPr>
            <a:r>
              <a:rPr lang="en-US" sz="2400" dirty="0" smtClean="0">
                <a:latin typeface="Gill Sans MT" pitchFamily="34" charset="0"/>
              </a:rPr>
              <a:t>When dealing with higher power players, we do opposite of mirroring – make ourselves smaller</a:t>
            </a:r>
            <a:endParaRPr lang="en-US" sz="2400" dirty="0">
              <a:latin typeface="Gill Sans MT" pitchFamily="34" charset="0"/>
            </a:endParaRPr>
          </a:p>
        </p:txBody>
      </p:sp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>
            <a:off x="441325" y="2956953"/>
            <a:ext cx="925671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>
            <a:off x="441325" y="4201553"/>
            <a:ext cx="925671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>
            <a:off x="441325" y="5846106"/>
            <a:ext cx="925671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" name="Group 24"/>
          <p:cNvGrpSpPr/>
          <p:nvPr/>
        </p:nvGrpSpPr>
        <p:grpSpPr>
          <a:xfrm>
            <a:off x="525463" y="1333273"/>
            <a:ext cx="2636837" cy="1692771"/>
            <a:chOff x="525463" y="1283033"/>
            <a:chExt cx="2636837" cy="1692771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525463" y="1674813"/>
              <a:ext cx="1865312" cy="117157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5pPr>
              <a:lvl6pPr marL="2514600" indent="-2286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6pPr>
              <a:lvl7pPr marL="2971800" indent="-2286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7pPr>
              <a:lvl8pPr marL="3429000" indent="-2286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8pPr>
              <a:lvl9pPr marL="3886200" indent="-2286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en-US" altLang="en-US" sz="2400" b="1" dirty="0" smtClean="0">
                  <a:solidFill>
                    <a:schemeClr val="accent6">
                      <a:lumMod val="75000"/>
                    </a:schemeClr>
                  </a:solidFill>
                  <a:latin typeface="Gill Sans MT" pitchFamily="34" charset="0"/>
                </a:rPr>
                <a:t>HAND GESTURES</a:t>
              </a:r>
              <a:endParaRPr lang="en-US" altLang="en-US" sz="2400" b="1" dirty="0">
                <a:solidFill>
                  <a:schemeClr val="accent6">
                    <a:lumMod val="75000"/>
                  </a:schemeClr>
                </a:solidFill>
                <a:latin typeface="Gill Sans MT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485550" y="1283033"/>
              <a:ext cx="676750" cy="16927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8000" b="1" dirty="0" smtClean="0">
                  <a:solidFill>
                    <a:schemeClr val="accent6">
                      <a:lumMod val="75000"/>
                    </a:schemeClr>
                  </a:solidFill>
                  <a:latin typeface="Gill Sans MT" pitchFamily="34" charset="0"/>
                </a:rPr>
                <a:t>}</a:t>
              </a:r>
              <a:endParaRPr lang="en-US" sz="8000" dirty="0">
                <a:solidFill>
                  <a:schemeClr val="accent6">
                    <a:lumMod val="75000"/>
                  </a:schemeClr>
                </a:solidFill>
                <a:latin typeface="Gill Sans MT" pitchFamily="34" charset="0"/>
              </a:endParaRPr>
            </a:p>
          </p:txBody>
        </p:sp>
      </p:grpSp>
      <p:grpSp>
        <p:nvGrpSpPr>
          <p:cNvPr id="3" name="Group 25"/>
          <p:cNvGrpSpPr/>
          <p:nvPr/>
        </p:nvGrpSpPr>
        <p:grpSpPr>
          <a:xfrm>
            <a:off x="525463" y="2609623"/>
            <a:ext cx="2636837" cy="1692771"/>
            <a:chOff x="525463" y="2559383"/>
            <a:chExt cx="2636837" cy="1692771"/>
          </a:xfrm>
        </p:grpSpPr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525463" y="2951163"/>
              <a:ext cx="1865312" cy="117157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5pPr>
              <a:lvl6pPr marL="2514600" indent="-2286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6pPr>
              <a:lvl7pPr marL="2971800" indent="-2286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7pPr>
              <a:lvl8pPr marL="3429000" indent="-2286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8pPr>
              <a:lvl9pPr marL="3886200" indent="-2286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en-US" altLang="en-US" sz="2400" b="1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Gill Sans MT" pitchFamily="34" charset="0"/>
                </a:rPr>
                <a:t>HEAD NODS</a:t>
              </a:r>
              <a:endParaRPr lang="en-US" altLang="en-US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Gill Sans MT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485550" y="2559383"/>
              <a:ext cx="676750" cy="16927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8000" b="1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Gill Sans MT" pitchFamily="34" charset="0"/>
                </a:rPr>
                <a:t>}</a:t>
              </a:r>
              <a:endParaRPr lang="en-US" sz="8000" dirty="0">
                <a:solidFill>
                  <a:schemeClr val="accent4">
                    <a:lumMod val="40000"/>
                    <a:lumOff val="60000"/>
                  </a:schemeClr>
                </a:solidFill>
                <a:latin typeface="Gill Sans MT" pitchFamily="34" charset="0"/>
              </a:endParaRPr>
            </a:p>
          </p:txBody>
        </p:sp>
      </p:grpSp>
      <p:grpSp>
        <p:nvGrpSpPr>
          <p:cNvPr id="4" name="Group 26"/>
          <p:cNvGrpSpPr/>
          <p:nvPr/>
        </p:nvGrpSpPr>
        <p:grpSpPr>
          <a:xfrm>
            <a:off x="525463" y="3847873"/>
            <a:ext cx="2636837" cy="1692771"/>
            <a:chOff x="525463" y="3797633"/>
            <a:chExt cx="2636837" cy="1692771"/>
          </a:xfrm>
        </p:grpSpPr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525463" y="4189413"/>
              <a:ext cx="1865312" cy="117157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5pPr>
              <a:lvl6pPr marL="2514600" indent="-2286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6pPr>
              <a:lvl7pPr marL="2971800" indent="-2286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7pPr>
              <a:lvl8pPr marL="3429000" indent="-2286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8pPr>
              <a:lvl9pPr marL="3886200" indent="-2286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en-US" altLang="en-US" sz="2400" b="1" dirty="0" smtClean="0">
                  <a:solidFill>
                    <a:schemeClr val="accent6">
                      <a:lumMod val="75000"/>
                    </a:schemeClr>
                  </a:solidFill>
                  <a:latin typeface="Gill Sans MT" pitchFamily="34" charset="0"/>
                </a:rPr>
                <a:t>SMILES</a:t>
              </a:r>
              <a:endParaRPr lang="en-US" altLang="en-US" sz="2400" b="1" dirty="0">
                <a:solidFill>
                  <a:schemeClr val="accent6">
                    <a:lumMod val="75000"/>
                  </a:schemeClr>
                </a:solidFill>
                <a:latin typeface="Gill Sans MT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485550" y="3797633"/>
              <a:ext cx="676750" cy="16927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8000" b="1" dirty="0" smtClean="0">
                  <a:solidFill>
                    <a:schemeClr val="accent6">
                      <a:lumMod val="75000"/>
                    </a:schemeClr>
                  </a:solidFill>
                  <a:latin typeface="Gill Sans MT" pitchFamily="34" charset="0"/>
                </a:rPr>
                <a:t>}</a:t>
              </a:r>
              <a:endParaRPr lang="en-US" sz="8000" dirty="0">
                <a:solidFill>
                  <a:schemeClr val="accent6">
                    <a:lumMod val="75000"/>
                  </a:schemeClr>
                </a:solidFill>
                <a:latin typeface="Gill Sans MT" pitchFamily="34" charset="0"/>
              </a:endParaRPr>
            </a:p>
          </p:txBody>
        </p:sp>
      </p:grpSp>
      <p:grpSp>
        <p:nvGrpSpPr>
          <p:cNvPr id="5" name="Group 27"/>
          <p:cNvGrpSpPr/>
          <p:nvPr/>
        </p:nvGrpSpPr>
        <p:grpSpPr>
          <a:xfrm>
            <a:off x="180976" y="5453297"/>
            <a:ext cx="2981324" cy="1692771"/>
            <a:chOff x="180976" y="5054933"/>
            <a:chExt cx="2981324" cy="1692771"/>
          </a:xfrm>
        </p:grpSpPr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180976" y="5446713"/>
              <a:ext cx="2209800" cy="117157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5pPr>
              <a:lvl6pPr marL="2514600" indent="-2286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6pPr>
              <a:lvl7pPr marL="2971800" indent="-2286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7pPr>
              <a:lvl8pPr marL="3429000" indent="-2286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8pPr>
              <a:lvl9pPr marL="3886200" indent="-2286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en-US" altLang="en-US" sz="2400" b="1" spc="-150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Gill Sans MT" pitchFamily="34" charset="0"/>
                </a:rPr>
                <a:t>TAKING SPACE</a:t>
              </a:r>
              <a:endParaRPr lang="en-US" altLang="en-US" sz="2400" b="1" spc="-150" dirty="0">
                <a:solidFill>
                  <a:schemeClr val="accent4">
                    <a:lumMod val="40000"/>
                    <a:lumOff val="60000"/>
                  </a:schemeClr>
                </a:solidFill>
                <a:latin typeface="Gill Sans MT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485550" y="5054933"/>
              <a:ext cx="676750" cy="16927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8000" b="1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Gill Sans MT" pitchFamily="34" charset="0"/>
                </a:rPr>
                <a:t>}</a:t>
              </a:r>
              <a:endParaRPr lang="en-US" sz="8000" dirty="0">
                <a:solidFill>
                  <a:schemeClr val="accent4">
                    <a:lumMod val="40000"/>
                    <a:lumOff val="60000"/>
                  </a:schemeClr>
                </a:solidFill>
                <a:latin typeface="Gill Sans MT" pitchFamily="34" charset="0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0525" y="1502280"/>
            <a:ext cx="4291012" cy="6043678"/>
          </a:xfrm>
          <a:prstGeom prst="rect">
            <a:avLst/>
          </a:prstGeom>
        </p:spPr>
      </p:pic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588963" y="858644"/>
            <a:ext cx="8443525" cy="603444"/>
          </a:xfrm>
        </p:spPr>
        <p:txBody>
          <a:bodyPr/>
          <a:lstStyle/>
          <a:p>
            <a:r>
              <a:rPr lang="en-US" altLang="en-US" dirty="0" smtClean="0"/>
              <a:t>The Last Word…Power Posing</a:t>
            </a: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2E24BC0B-9FFA-4EB8-925E-20211592D110}" type="slidenum">
              <a:rPr lang="en-US" altLang="en-US" sz="1300">
                <a:solidFill>
                  <a:srgbClr val="0E365A"/>
                </a:solidFill>
              </a:rPr>
              <a:pPr/>
              <a:t>34</a:t>
            </a:fld>
            <a:endParaRPr lang="en-US" altLang="en-US" sz="160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733925" y="3410744"/>
            <a:ext cx="5207000" cy="1354217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 smtClean="0">
                <a:solidFill>
                  <a:srgbClr val="0070C0"/>
                </a:solidFill>
              </a:rPr>
              <a:t>FAKE IT ‘TIL YOU MAKE IT!</a:t>
            </a:r>
            <a:endParaRPr lang="en-US" sz="4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All Together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2676525" y="2039144"/>
            <a:ext cx="6781800" cy="7134261"/>
          </a:xfrm>
        </p:spPr>
        <p:txBody>
          <a:bodyPr/>
          <a:lstStyle/>
          <a:p>
            <a:pPr marL="280988" indent="-280988" eaLnBrk="1" hangingPunct="1">
              <a:lnSpc>
                <a:spcPct val="100000"/>
              </a:lnSpc>
              <a:spcAft>
                <a:spcPts val="1200"/>
              </a:spcAft>
              <a:buFont typeface="Arial" charset="0"/>
              <a:buChar char="•"/>
              <a:defRPr/>
            </a:pPr>
            <a:r>
              <a:rPr lang="en-US" sz="2400" dirty="0" smtClean="0">
                <a:solidFill>
                  <a:srgbClr val="0070C0"/>
                </a:solidFill>
                <a:latin typeface="Arial" charset="0"/>
              </a:rPr>
              <a:t>INSIGHT: </a:t>
            </a:r>
            <a:r>
              <a:rPr lang="en-US" sz="2400" dirty="0" smtClean="0">
                <a:latin typeface="Arial" charset="0"/>
              </a:rPr>
              <a:t>Using </a:t>
            </a:r>
            <a:r>
              <a:rPr lang="en-US" sz="2400" dirty="0">
                <a:latin typeface="Arial" charset="0"/>
              </a:rPr>
              <a:t>your personal development plan</a:t>
            </a:r>
            <a:r>
              <a:rPr lang="en-US" sz="2400" dirty="0" smtClean="0">
                <a:latin typeface="Arial" charset="0"/>
              </a:rPr>
              <a:t>, </a:t>
            </a:r>
            <a:r>
              <a:rPr lang="en-US" sz="2400" dirty="0">
                <a:latin typeface="Arial" charset="0"/>
              </a:rPr>
              <a:t>write down key learnings/insights and actions you will take back to your </a:t>
            </a:r>
            <a:r>
              <a:rPr lang="en-US" sz="2400" dirty="0" smtClean="0">
                <a:latin typeface="Arial" charset="0"/>
              </a:rPr>
              <a:t>role</a:t>
            </a:r>
          </a:p>
          <a:p>
            <a:pPr marL="280988" indent="-280988" eaLnBrk="1" hangingPunct="1">
              <a:lnSpc>
                <a:spcPct val="100000"/>
              </a:lnSpc>
              <a:spcAft>
                <a:spcPts val="1200"/>
              </a:spcAft>
              <a:buFont typeface="Arial" charset="0"/>
              <a:buChar char="•"/>
              <a:defRPr/>
            </a:pPr>
            <a:r>
              <a:rPr lang="en-US" sz="2400" dirty="0" smtClean="0">
                <a:solidFill>
                  <a:srgbClr val="0070C0"/>
                </a:solidFill>
                <a:latin typeface="Arial" charset="0"/>
              </a:rPr>
              <a:t>POWER SPEECH: </a:t>
            </a:r>
            <a:r>
              <a:rPr lang="en-US" sz="2400" dirty="0" smtClean="0">
                <a:latin typeface="Arial" charset="0"/>
              </a:rPr>
              <a:t>Are </a:t>
            </a:r>
            <a:r>
              <a:rPr lang="en-US" sz="2400" dirty="0">
                <a:latin typeface="Arial" charset="0"/>
              </a:rPr>
              <a:t>you aware of when you’re using high vs. low power speech</a:t>
            </a:r>
            <a:r>
              <a:rPr lang="en-US" sz="2400" dirty="0" smtClean="0">
                <a:latin typeface="Arial" charset="0"/>
              </a:rPr>
              <a:t>?</a:t>
            </a:r>
          </a:p>
          <a:p>
            <a:pPr marL="280988" indent="-280988" eaLnBrk="1" hangingPunct="1">
              <a:lnSpc>
                <a:spcPct val="100000"/>
              </a:lnSpc>
              <a:spcAft>
                <a:spcPts val="1200"/>
              </a:spcAft>
              <a:buFont typeface="Arial" charset="0"/>
              <a:buChar char="•"/>
              <a:defRPr/>
            </a:pPr>
            <a:r>
              <a:rPr lang="en-US" sz="2400" dirty="0" smtClean="0">
                <a:solidFill>
                  <a:srgbClr val="0070C0"/>
                </a:solidFill>
                <a:latin typeface="Arial" charset="0"/>
              </a:rPr>
              <a:t>CONVERSATIONAL RITUALS: </a:t>
            </a:r>
            <a:r>
              <a:rPr lang="en-US" sz="2400" dirty="0" smtClean="0">
                <a:latin typeface="Arial" charset="0"/>
              </a:rPr>
              <a:t>Decide </a:t>
            </a:r>
            <a:r>
              <a:rPr lang="en-US" sz="2400" dirty="0">
                <a:latin typeface="Arial" charset="0"/>
              </a:rPr>
              <a:t>which conversational rituals you want to keep and which you want to </a:t>
            </a:r>
            <a:r>
              <a:rPr lang="en-US" sz="2400" dirty="0" smtClean="0">
                <a:latin typeface="Arial" charset="0"/>
              </a:rPr>
              <a:t>lose</a:t>
            </a:r>
          </a:p>
          <a:p>
            <a:pPr marL="280988" indent="-280988" eaLnBrk="1" hangingPunct="1">
              <a:lnSpc>
                <a:spcPct val="100000"/>
              </a:lnSpc>
              <a:spcAft>
                <a:spcPts val="1200"/>
              </a:spcAft>
              <a:buFont typeface="Arial" charset="0"/>
              <a:buChar char="•"/>
              <a:defRPr/>
            </a:pPr>
            <a:r>
              <a:rPr lang="en-US" sz="2400" dirty="0" smtClean="0">
                <a:solidFill>
                  <a:srgbClr val="0070C0"/>
                </a:solidFill>
                <a:latin typeface="Arial" charset="0"/>
              </a:rPr>
              <a:t>ACTION PLAN: </a:t>
            </a:r>
            <a:r>
              <a:rPr lang="en-US" sz="2400" dirty="0" smtClean="0">
                <a:latin typeface="Arial" charset="0"/>
              </a:rPr>
              <a:t>Decide </a:t>
            </a:r>
            <a:r>
              <a:rPr lang="en-US" sz="2400" dirty="0">
                <a:latin typeface="Arial" charset="0"/>
              </a:rPr>
              <a:t>on a 30 day action </a:t>
            </a:r>
            <a:r>
              <a:rPr lang="en-US" sz="2400" dirty="0" smtClean="0">
                <a:latin typeface="Arial" charset="0"/>
              </a:rPr>
              <a:t>plan. Be </a:t>
            </a:r>
            <a:r>
              <a:rPr lang="en-US" sz="2400" dirty="0">
                <a:latin typeface="Arial" charset="0"/>
              </a:rPr>
              <a:t>specific about timing and who you will talk to/get input from</a:t>
            </a:r>
          </a:p>
          <a:p>
            <a:pPr marL="280988" indent="-280988" eaLnBrk="1" hangingPunct="1">
              <a:lnSpc>
                <a:spcPct val="100000"/>
              </a:lnSpc>
              <a:spcAft>
                <a:spcPts val="1200"/>
              </a:spcAft>
              <a:buFont typeface="Arial" charset="0"/>
              <a:buChar char="•"/>
              <a:defRPr/>
            </a:pPr>
            <a:endParaRPr lang="en-US" sz="2400" dirty="0" smtClean="0">
              <a:latin typeface="Arial" charset="0"/>
            </a:endParaRPr>
          </a:p>
          <a:p>
            <a:pPr marL="280988" indent="-280988" eaLnBrk="1" hangingPunct="1">
              <a:lnSpc>
                <a:spcPct val="100000"/>
              </a:lnSpc>
              <a:spcAft>
                <a:spcPts val="1200"/>
              </a:spcAft>
              <a:buFont typeface="Arial" charset="0"/>
              <a:buChar char="•"/>
              <a:defRPr/>
            </a:pPr>
            <a:endParaRPr lang="en-US" sz="2400" dirty="0" smtClean="0">
              <a:latin typeface="Arial" charset="0"/>
            </a:endParaRPr>
          </a:p>
          <a:p>
            <a:pPr marL="280988" indent="-280988" eaLnBrk="1" hangingPunct="1">
              <a:lnSpc>
                <a:spcPct val="100000"/>
              </a:lnSpc>
              <a:spcAft>
                <a:spcPts val="1200"/>
              </a:spcAft>
              <a:buFont typeface="Arial" charset="0"/>
              <a:buChar char="•"/>
              <a:defRPr/>
            </a:pPr>
            <a:endParaRPr lang="en-US" sz="2400" dirty="0" smtClean="0">
              <a:latin typeface="Arial" charset="0"/>
            </a:endParaRPr>
          </a:p>
          <a:p>
            <a:pPr marL="280988" indent="-280988" eaLnBrk="1" hangingPunct="1">
              <a:lnSpc>
                <a:spcPct val="100000"/>
              </a:lnSpc>
              <a:spcAft>
                <a:spcPts val="1200"/>
              </a:spcAft>
              <a:buFont typeface="Arial" charset="0"/>
              <a:buChar char="•"/>
              <a:defRPr/>
            </a:pPr>
            <a:endParaRPr lang="en-US" sz="2400" dirty="0">
              <a:latin typeface="Arial" charset="0"/>
            </a:endParaRPr>
          </a:p>
        </p:txBody>
      </p:sp>
      <p:pic>
        <p:nvPicPr>
          <p:cNvPr id="5" name="Picture 5" descr="Penc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" y="1858169"/>
            <a:ext cx="2024063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20000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peech bubble colorfu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325" y="1836893"/>
            <a:ext cx="4501604" cy="4343400"/>
          </a:xfrm>
          <a:prstGeom prst="rect">
            <a:avLst/>
          </a:prstGeom>
        </p:spPr>
      </p:pic>
      <p:sp>
        <p:nvSpPr>
          <p:cNvPr id="16387" name="Title 1"/>
          <p:cNvSpPr>
            <a:spLocks noGrp="1"/>
          </p:cNvSpPr>
          <p:nvPr>
            <p:ph type="title"/>
          </p:nvPr>
        </p:nvSpPr>
        <p:spPr>
          <a:xfrm>
            <a:off x="619125" y="880946"/>
            <a:ext cx="8591782" cy="619242"/>
          </a:xfrm>
        </p:spPr>
        <p:txBody>
          <a:bodyPr/>
          <a:lstStyle/>
          <a:p>
            <a:r>
              <a:rPr lang="en-US" altLang="en-US" dirty="0" smtClean="0"/>
              <a:t>Language: Content vs. Style</a:t>
            </a:r>
          </a:p>
        </p:txBody>
      </p:sp>
      <p:pic>
        <p:nvPicPr>
          <p:cNvPr id="4" name="Picture 3" descr="speech bubble plain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28725" y="2496344"/>
            <a:ext cx="2895600" cy="34632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8725" y="3258344"/>
            <a:ext cx="2895600" cy="1372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4A4A4A"/>
                </a:solidFill>
                <a:latin typeface="Gill Sans MT" panose="020B0502020104020203" pitchFamily="34" charset="0"/>
              </a:rPr>
              <a:t>CONTENT</a:t>
            </a:r>
          </a:p>
          <a:p>
            <a:pPr algn="ctr"/>
            <a:r>
              <a:rPr lang="en-US" sz="2800" dirty="0" smtClean="0">
                <a:solidFill>
                  <a:srgbClr val="4A4A4A"/>
                </a:solidFill>
                <a:latin typeface="Gill Sans MT" panose="020B0502020104020203" pitchFamily="34" charset="0"/>
              </a:rPr>
              <a:t>is what you say</a:t>
            </a:r>
            <a:endParaRPr lang="en-US" sz="2800" dirty="0">
              <a:latin typeface="Gill Sans MT" panose="020B05020201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72125" y="3105944"/>
            <a:ext cx="2819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dirty="0" smtClean="0">
                <a:solidFill>
                  <a:srgbClr val="800000"/>
                </a:solidFill>
                <a:latin typeface="ChunkFive Roman"/>
                <a:cs typeface="ChunkFive Roman"/>
              </a:rPr>
              <a:t>STYLE</a:t>
            </a:r>
          </a:p>
          <a:p>
            <a:pPr algn="ctr">
              <a:lnSpc>
                <a:spcPct val="100000"/>
              </a:lnSpc>
            </a:pPr>
            <a:r>
              <a:rPr lang="en-US" sz="3200" i="1" dirty="0" smtClean="0">
                <a:solidFill>
                  <a:srgbClr val="800000"/>
                </a:solidFill>
                <a:latin typeface="ChunkFive Roman"/>
                <a:cs typeface="ChunkFive Roman"/>
              </a:rPr>
              <a:t>is how you say it</a:t>
            </a:r>
            <a:endParaRPr lang="en-US" sz="3200" i="1" dirty="0">
              <a:solidFill>
                <a:srgbClr val="800000"/>
              </a:solidFill>
              <a:latin typeface="ChunkFive Roman"/>
              <a:cs typeface="ChunkFive Roman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 Communicate</a:t>
            </a:r>
            <a:endParaRPr lang="en-US" dirty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A0ACA5F9-56EA-4AFD-BC8E-D11099756E06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17414" name="TextBox 7"/>
          <p:cNvSpPr txBox="1">
            <a:spLocks noChangeArrowheads="1"/>
          </p:cNvSpPr>
          <p:nvPr/>
        </p:nvSpPr>
        <p:spPr bwMode="auto">
          <a:xfrm>
            <a:off x="3132138" y="4246563"/>
            <a:ext cx="8016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r>
              <a:rPr lang="en-US" altLang="en-US" sz="2400">
                <a:solidFill>
                  <a:schemeClr val="bg1"/>
                </a:solidFill>
              </a:rPr>
              <a:t>55%</a:t>
            </a:r>
          </a:p>
        </p:txBody>
      </p:sp>
      <p:sp>
        <p:nvSpPr>
          <p:cNvPr id="12" name="Slide Number Placeholder 3"/>
          <p:cNvSpPr txBox="1">
            <a:spLocks/>
          </p:cNvSpPr>
          <p:nvPr/>
        </p:nvSpPr>
        <p:spPr bwMode="auto">
          <a:xfrm>
            <a:off x="-120650" y="7186613"/>
            <a:ext cx="1008063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68" tIns="52135" rIns="104268" bIns="52135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r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  <a:cs typeface="+mn-cs"/>
              </a:defRPr>
            </a:lvl1pPr>
            <a:lvl2pPr marL="742950" indent="-285750" algn="l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  <a:cs typeface="+mn-cs"/>
              </a:defRPr>
            </a:lvl9pPr>
          </a:lstStyle>
          <a:p>
            <a:fld id="{A0ACA5F9-56EA-4AFD-BC8E-D11099756E06}" type="slidenum">
              <a:rPr lang="en-US" altLang="en-US" sz="1300" smtClean="0">
                <a:solidFill>
                  <a:srgbClr val="0E365A"/>
                </a:solidFill>
              </a:rPr>
              <a:pPr/>
              <a:t>5</a:t>
            </a:fld>
            <a:endParaRPr lang="en-US" altLang="en-US" sz="1600"/>
          </a:p>
        </p:txBody>
      </p:sp>
      <p:sp>
        <p:nvSpPr>
          <p:cNvPr id="15" name="TextBox 7"/>
          <p:cNvSpPr txBox="1">
            <a:spLocks noChangeArrowheads="1"/>
          </p:cNvSpPr>
          <p:nvPr/>
        </p:nvSpPr>
        <p:spPr bwMode="auto">
          <a:xfrm>
            <a:off x="3284538" y="4398963"/>
            <a:ext cx="8016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r>
              <a:rPr lang="en-US" altLang="en-US" sz="2400">
                <a:solidFill>
                  <a:schemeClr val="bg1"/>
                </a:solidFill>
              </a:rPr>
              <a:t>55%</a:t>
            </a:r>
          </a:p>
        </p:txBody>
      </p:sp>
      <p:pic>
        <p:nvPicPr>
          <p:cNvPr id="3" name="Picture 2" descr="1801176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325" y="1837804"/>
            <a:ext cx="4623970" cy="5154340"/>
          </a:xfrm>
          <a:prstGeom prst="rect">
            <a:avLst/>
          </a:prstGeom>
        </p:spPr>
      </p:pic>
      <p:pic>
        <p:nvPicPr>
          <p:cNvPr id="8" name="Picture 7" descr="180117638-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925" y="2420144"/>
            <a:ext cx="7632447" cy="31700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40453" y="1895074"/>
            <a:ext cx="2057400" cy="102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600" dirty="0" smtClean="0">
                <a:solidFill>
                  <a:srgbClr val="4A4A4A"/>
                </a:solidFill>
                <a:latin typeface="Gill Sans MT"/>
                <a:cs typeface="Gill Sans MT"/>
              </a:rPr>
              <a:t>7%</a:t>
            </a:r>
          </a:p>
          <a:p>
            <a:pPr>
              <a:lnSpc>
                <a:spcPct val="80000"/>
              </a:lnSpc>
            </a:pPr>
            <a:endParaRPr lang="en-US" sz="1600" dirty="0">
              <a:solidFill>
                <a:srgbClr val="4A4A4A"/>
              </a:solidFill>
              <a:latin typeface="Gill Sans MT"/>
              <a:cs typeface="Gill Sans MT"/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4A4A4A"/>
                </a:solidFill>
                <a:latin typeface="Gill Sans MT"/>
                <a:cs typeface="Gill Sans MT"/>
              </a:rPr>
              <a:t>What we say</a:t>
            </a:r>
            <a:endParaRPr lang="en-US" sz="2400" dirty="0">
              <a:solidFill>
                <a:srgbClr val="4A4A4A"/>
              </a:solidFill>
              <a:latin typeface="Gill Sans MT"/>
              <a:cs typeface="Gill Sans M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69101" y="1906840"/>
            <a:ext cx="2057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600" dirty="0" smtClean="0">
                <a:solidFill>
                  <a:srgbClr val="4A4A4A"/>
                </a:solidFill>
                <a:latin typeface="Gill Sans MT"/>
                <a:cs typeface="Gill Sans MT"/>
              </a:rPr>
              <a:t>55%</a:t>
            </a:r>
          </a:p>
          <a:p>
            <a:pPr>
              <a:lnSpc>
                <a:spcPct val="80000"/>
              </a:lnSpc>
            </a:pPr>
            <a:endParaRPr lang="en-US" sz="1600" dirty="0">
              <a:solidFill>
                <a:srgbClr val="4A4A4A"/>
              </a:solidFill>
              <a:latin typeface="Gill Sans MT"/>
              <a:cs typeface="Gill Sans MT"/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4A4A4A"/>
                </a:solidFill>
                <a:latin typeface="Gill Sans MT"/>
                <a:cs typeface="Gill Sans MT"/>
              </a:rPr>
              <a:t>Body language, 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4A4A4A"/>
                </a:solidFill>
                <a:latin typeface="Gill Sans MT"/>
                <a:cs typeface="Gill Sans MT"/>
              </a:rPr>
              <a:t>non-verbal</a:t>
            </a:r>
            <a:endParaRPr lang="en-US" sz="2400" dirty="0">
              <a:solidFill>
                <a:srgbClr val="4A4A4A"/>
              </a:solidFill>
              <a:latin typeface="Gill Sans MT"/>
              <a:cs typeface="Gill Sans M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99738" y="5019274"/>
            <a:ext cx="2057400" cy="102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600" dirty="0" smtClean="0">
                <a:solidFill>
                  <a:srgbClr val="4A4A4A"/>
                </a:solidFill>
                <a:latin typeface="Gill Sans MT"/>
                <a:cs typeface="Gill Sans MT"/>
              </a:rPr>
              <a:t>38%</a:t>
            </a:r>
          </a:p>
          <a:p>
            <a:pPr>
              <a:lnSpc>
                <a:spcPct val="80000"/>
              </a:lnSpc>
            </a:pPr>
            <a:endParaRPr lang="en-US" sz="1600" dirty="0" smtClean="0">
              <a:solidFill>
                <a:srgbClr val="4A4A4A"/>
              </a:solidFill>
              <a:latin typeface="Gill Sans MT"/>
              <a:cs typeface="Gill Sans MT"/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4A4A4A"/>
                </a:solidFill>
                <a:latin typeface="Gill Sans MT"/>
                <a:cs typeface="Gill Sans MT"/>
              </a:rPr>
              <a:t>How we say it</a:t>
            </a:r>
            <a:endParaRPr lang="en-US" sz="2400" dirty="0">
              <a:solidFill>
                <a:srgbClr val="4A4A4A"/>
              </a:solidFill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9108250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 bwMode="auto">
          <a:xfrm>
            <a:off x="-561975" y="1752600"/>
            <a:ext cx="11449050" cy="382905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Style of Speech Influences: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BA7D4-B77F-402D-A552-B093CC51078C}" type="slidenum">
              <a:rPr lang="en-US" altLang="en-US" smtClean="0"/>
              <a:pPr/>
              <a:t>6</a:t>
            </a:fld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4" name="Rounded Rectangular Callout 3"/>
          <p:cNvSpPr/>
          <p:nvPr/>
        </p:nvSpPr>
        <p:spPr bwMode="auto">
          <a:xfrm>
            <a:off x="676275" y="2466975"/>
            <a:ext cx="2657476" cy="2362199"/>
          </a:xfrm>
          <a:prstGeom prst="wedgeRoundRectCallout">
            <a:avLst>
              <a:gd name="adj1" fmla="val -8563"/>
              <a:gd name="adj2" fmla="val 81019"/>
              <a:gd name="adj3" fmla="val 16667"/>
            </a:avLst>
          </a:prstGeom>
          <a:solidFill>
            <a:srgbClr val="FFC000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  <a:ea typeface="ヒラギノ角ゴ Pro W3" charset="-128"/>
              </a:rPr>
              <a:t>Advancement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Century Gothic" pitchFamily="34" charset="0"/>
              <a:ea typeface="ヒラギノ角ゴ Pro W3" charset="-128"/>
            </a:endParaRPr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6829425" y="2466975"/>
            <a:ext cx="2657476" cy="2362199"/>
          </a:xfrm>
          <a:prstGeom prst="wedgeRoundRectCallout">
            <a:avLst>
              <a:gd name="adj1" fmla="val -8563"/>
              <a:gd name="adj2" fmla="val 81019"/>
              <a:gd name="adj3" fmla="val 16667"/>
            </a:avLst>
          </a:prstGeom>
          <a:solidFill>
            <a:srgbClr val="FFC000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  <a:ea typeface="ヒラギノ角ゴ Pro W3" charset="-128"/>
              </a:rPr>
              <a:t>Hiring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Century Gothic" pitchFamily="34" charset="0"/>
              <a:ea typeface="ヒラギノ角ゴ Pro W3" charset="-128"/>
            </a:endParaRPr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3762375" y="2466975"/>
            <a:ext cx="2657476" cy="2362199"/>
          </a:xfrm>
          <a:prstGeom prst="wedgeRoundRectCallout">
            <a:avLst>
              <a:gd name="adj1" fmla="val -8563"/>
              <a:gd name="adj2" fmla="val 81019"/>
              <a:gd name="adj3" fmla="val 16667"/>
            </a:avLst>
          </a:prstGeom>
          <a:solidFill>
            <a:srgbClr val="FFC000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  <a:ea typeface="ヒラギノ角ゴ Pro W3" charset="-128"/>
              </a:rPr>
              <a:t>Recognition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Century Gothic" pitchFamily="34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2133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963" y="858644"/>
            <a:ext cx="8454676" cy="603444"/>
          </a:xfrm>
        </p:spPr>
        <p:txBody>
          <a:bodyPr/>
          <a:lstStyle/>
          <a:p>
            <a:r>
              <a:rPr lang="en-US" dirty="0" smtClean="0"/>
              <a:t>Speech styles and Confidence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B9684-45C9-4700-A5AC-708E2B70D37C}" type="slidenum">
              <a:rPr lang="en-US" altLang="en-US" smtClean="0"/>
              <a:pPr/>
              <a:t>7</a:t>
            </a:fld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93725" y="1799635"/>
            <a:ext cx="8890000" cy="3274743"/>
          </a:xfrm>
        </p:spPr>
        <p:txBody>
          <a:bodyPr/>
          <a:lstStyle/>
          <a:p>
            <a:r>
              <a:rPr lang="en-US" dirty="0" smtClean="0"/>
              <a:t>Girls talk in order to be liked</a:t>
            </a:r>
          </a:p>
          <a:p>
            <a:r>
              <a:rPr lang="en-US" dirty="0" smtClean="0"/>
              <a:t>Sounding too sure = not popular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Women more likely to downplay certainty</a:t>
            </a:r>
          </a:p>
          <a:p>
            <a:r>
              <a:rPr lang="en-US" dirty="0" smtClean="0"/>
              <a:t>Men more likely to downplay doubts</a:t>
            </a:r>
            <a:endParaRPr lang="en-US" dirty="0"/>
          </a:p>
        </p:txBody>
      </p:sp>
      <p:pic>
        <p:nvPicPr>
          <p:cNvPr id="1027" name="Picture 3" descr="C:\Users\Wolf\AppData\Local\Microsoft\Windows\Temporary Internet Files\Content.IE5\VVZ08RH5\MC90038404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132" y="4497669"/>
            <a:ext cx="1993839" cy="231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own Arrow 5"/>
          <p:cNvSpPr/>
          <p:nvPr/>
        </p:nvSpPr>
        <p:spPr bwMode="auto">
          <a:xfrm>
            <a:off x="3980984" y="2977376"/>
            <a:ext cx="880947" cy="978408"/>
          </a:xfrm>
          <a:prstGeom prst="downArrow">
            <a:avLst/>
          </a:prstGeom>
          <a:solidFill>
            <a:srgbClr val="CC3300"/>
          </a:solidFill>
          <a:ln w="9525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325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25412" y="838529"/>
            <a:ext cx="9326562" cy="603250"/>
          </a:xfrm>
        </p:spPr>
        <p:txBody>
          <a:bodyPr/>
          <a:lstStyle/>
          <a:p>
            <a:r>
              <a:rPr lang="en-US" altLang="en-US" sz="3600" dirty="0" smtClean="0"/>
              <a:t>How We Speak is Learned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725" y="1966904"/>
            <a:ext cx="8890000" cy="3908762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3000" dirty="0" smtClean="0"/>
              <a:t>Children are raised with different worldviews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3000" dirty="0" smtClean="0"/>
              <a:t>We judge others based on our worldview and style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3000" noProof="1" smtClean="0"/>
              <a:t>Problems may arise if your worldview is not the workplace norm</a:t>
            </a:r>
            <a:endParaRPr lang="en-US" sz="3000" dirty="0" smtClean="0"/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US" sz="3000" dirty="0" smtClean="0"/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US" sz="3000" dirty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3DA3367F-46B5-47F3-9A67-C05978B357DB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4" name="Picture 3" descr="510950055-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725" y="5243559"/>
            <a:ext cx="6257925" cy="267632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 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93725" y="1799635"/>
            <a:ext cx="9143342" cy="5478423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dirty="0" smtClean="0"/>
              <a:t>Think of a life experience that has shaped your context/worldview. Consider your childhood experiences, family, friends, relationships, education, socio-economic situation(s), culture, race, ethnicity, religion, politics, and where you’ve lived: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 smtClean="0"/>
              <a:t>________________________________________________________________ .</a:t>
            </a:r>
          </a:p>
          <a:p>
            <a:pPr>
              <a:lnSpc>
                <a:spcPct val="100000"/>
              </a:lnSpc>
            </a:pPr>
            <a:endParaRPr lang="en-US" sz="20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 smtClean="0"/>
              <a:t>Given my life experience, my worldview includes: _____________________________ .</a:t>
            </a:r>
            <a:r>
              <a:rPr lang="en-US" sz="2000" i="1" dirty="0" smtClean="0"/>
              <a:t>(insert a core belief, value or assumption)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 smtClean="0"/>
              <a:t>Therefore, I tend to: ________________________________________________ .</a:t>
            </a:r>
          </a:p>
          <a:p>
            <a:pPr marL="0" indent="0" algn="r">
              <a:lnSpc>
                <a:spcPct val="100000"/>
              </a:lnSpc>
              <a:buNone/>
            </a:pPr>
            <a:r>
              <a:rPr lang="en-US" sz="2000" i="1" dirty="0"/>
              <a:t>(insert an expectation, perception or interpretation)</a:t>
            </a:r>
            <a:endParaRPr lang="en-US" sz="2000" i="1" dirty="0" smtClean="0"/>
          </a:p>
          <a:p>
            <a:pPr>
              <a:lnSpc>
                <a:spcPct val="100000"/>
              </a:lnSpc>
            </a:pPr>
            <a:endParaRPr lang="en-US" sz="20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 smtClean="0"/>
              <a:t>As a consequence, I have difficulty understanding, respecting, or listening to someone who: ____________________________________________________________ .</a:t>
            </a:r>
          </a:p>
          <a:p>
            <a:pPr>
              <a:lnSpc>
                <a:spcPct val="100000"/>
              </a:lnSpc>
            </a:pPr>
            <a:endParaRPr lang="en-US" sz="2000" dirty="0"/>
          </a:p>
        </p:txBody>
      </p:sp>
      <p:sp>
        <p:nvSpPr>
          <p:cNvPr id="19459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0BC77F1E-8049-4485-9A62-6A5C850332E1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89618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4A4A4A"/>
      </a:dk1>
      <a:lt1>
        <a:srgbClr val="FFFFFF"/>
      </a:lt1>
      <a:dk2>
        <a:srgbClr val="003669"/>
      </a:dk2>
      <a:lt2>
        <a:srgbClr val="ABABAB"/>
      </a:lt2>
      <a:accent1>
        <a:srgbClr val="CBE0F3"/>
      </a:accent1>
      <a:accent2>
        <a:srgbClr val="CBE0F3"/>
      </a:accent2>
      <a:accent3>
        <a:srgbClr val="FFFFFF"/>
      </a:accent3>
      <a:accent4>
        <a:srgbClr val="3E3E3E"/>
      </a:accent4>
      <a:accent5>
        <a:srgbClr val="E2EDF8"/>
      </a:accent5>
      <a:accent6>
        <a:srgbClr val="B8CBDC"/>
      </a:accent6>
      <a:hlink>
        <a:srgbClr val="446A7D"/>
      </a:hlink>
      <a:folHlink>
        <a:srgbClr val="ABABAB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3300"/>
        </a:solidFill>
        <a:ln w="9525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3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3300"/>
        </a:solidFill>
        <a:ln w="9525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3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27944</TotalTime>
  <Words>2695</Words>
  <Application>Microsoft Office PowerPoint</Application>
  <PresentationFormat>Custom</PresentationFormat>
  <Paragraphs>418</Paragraphs>
  <Slides>35</Slides>
  <Notes>14</Notes>
  <HiddenSlides>2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9" baseType="lpstr">
      <vt:lpstr>ＭＳ Ｐゴシック</vt:lpstr>
      <vt:lpstr>Arial</vt:lpstr>
      <vt:lpstr>Arial Narrow</vt:lpstr>
      <vt:lpstr>Calibri</vt:lpstr>
      <vt:lpstr>Century Gothic</vt:lpstr>
      <vt:lpstr>ChunkFive Roman</vt:lpstr>
      <vt:lpstr>Gill Sans MT</vt:lpstr>
      <vt:lpstr>Impact</vt:lpstr>
      <vt:lpstr>Times</vt:lpstr>
      <vt:lpstr>Times New Roman</vt:lpstr>
      <vt:lpstr>Verdana</vt:lpstr>
      <vt:lpstr>Wingdings</vt:lpstr>
      <vt:lpstr>ヒラギノ角ゴ Pro W3</vt:lpstr>
      <vt:lpstr>Blank Presentation</vt:lpstr>
      <vt:lpstr>Language, Communication &amp; Influence</vt:lpstr>
      <vt:lpstr>What is language? </vt:lpstr>
      <vt:lpstr>Speaking Well…</vt:lpstr>
      <vt:lpstr>Language: Content vs. Style</vt:lpstr>
      <vt:lpstr>How We Communicate</vt:lpstr>
      <vt:lpstr>Style of Speech Influences:</vt:lpstr>
      <vt:lpstr>Speech styles and Confidence</vt:lpstr>
      <vt:lpstr>How We Speak is Learned</vt:lpstr>
      <vt:lpstr>Reflection …</vt:lpstr>
      <vt:lpstr>Your Speech Style</vt:lpstr>
      <vt:lpstr>The “Power Dynamic”</vt:lpstr>
      <vt:lpstr>Elements of Low Power Speech</vt:lpstr>
      <vt:lpstr>Elements of Low Power Speech</vt:lpstr>
      <vt:lpstr>Elements of Low Power Speech</vt:lpstr>
      <vt:lpstr>High Power? Low Power?</vt:lpstr>
      <vt:lpstr>Elements of High Power Speech</vt:lpstr>
      <vt:lpstr>Putting It to Work</vt:lpstr>
      <vt:lpstr>Conversation rituals can also affect the perception of power</vt:lpstr>
      <vt:lpstr>What is a Ritual?</vt:lpstr>
      <vt:lpstr>Conversation rituals can affect the perception of power</vt:lpstr>
      <vt:lpstr>Conversation rituals can affect the perception of power</vt:lpstr>
      <vt:lpstr>Conversation rituals</vt:lpstr>
      <vt:lpstr>Conversation rituals</vt:lpstr>
      <vt:lpstr>Conversation rituals can call attention to our gender</vt:lpstr>
      <vt:lpstr>Conversation rituals can call attention to our gender</vt:lpstr>
      <vt:lpstr>Conversational Rituals</vt:lpstr>
      <vt:lpstr>Putting It to Work</vt:lpstr>
      <vt:lpstr>Language and wording in feedback</vt:lpstr>
      <vt:lpstr>Exercising your voice in a public setting</vt:lpstr>
      <vt:lpstr>What should you do?</vt:lpstr>
      <vt:lpstr>Homework Assignment</vt:lpstr>
      <vt:lpstr>PowerPoint Presentation</vt:lpstr>
      <vt:lpstr>Body Language: Communicating Power &amp; Status</vt:lpstr>
      <vt:lpstr>The Last Word…Power Posing</vt:lpstr>
      <vt:lpstr>Putting It All Together</vt:lpstr>
    </vt:vector>
  </TitlesOfParts>
  <Company>Cognito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TomCoombes</dc:creator>
  <cp:lastModifiedBy>DeWitt, Jamie</cp:lastModifiedBy>
  <cp:revision>1820</cp:revision>
  <cp:lastPrinted>2008-06-12T15:34:10Z</cp:lastPrinted>
  <dcterms:created xsi:type="dcterms:W3CDTF">2004-10-08T16:04:20Z</dcterms:created>
  <dcterms:modified xsi:type="dcterms:W3CDTF">2016-06-28T21:01:45Z</dcterms:modified>
</cp:coreProperties>
</file>