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amp;ehk=X12Dx9S80HBQpl"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1"/>
  </p:notesMasterIdLst>
  <p:sldIdLst>
    <p:sldId id="256" r:id="rId3"/>
    <p:sldId id="602" r:id="rId4"/>
    <p:sldId id="257" r:id="rId5"/>
    <p:sldId id="604" r:id="rId6"/>
    <p:sldId id="557" r:id="rId7"/>
    <p:sldId id="317" r:id="rId8"/>
    <p:sldId id="417" r:id="rId9"/>
    <p:sldId id="514" r:id="rId10"/>
    <p:sldId id="435" r:id="rId11"/>
    <p:sldId id="325" r:id="rId12"/>
    <p:sldId id="304" r:id="rId13"/>
    <p:sldId id="591" r:id="rId14"/>
    <p:sldId id="453" r:id="rId15"/>
    <p:sldId id="303" r:id="rId16"/>
    <p:sldId id="606" r:id="rId17"/>
    <p:sldId id="515" r:id="rId18"/>
    <p:sldId id="480" r:id="rId19"/>
    <p:sldId id="596" r:id="rId20"/>
    <p:sldId id="595" r:id="rId21"/>
    <p:sldId id="486" r:id="rId22"/>
    <p:sldId id="597" r:id="rId23"/>
    <p:sldId id="600" r:id="rId24"/>
    <p:sldId id="555" r:id="rId25"/>
    <p:sldId id="586" r:id="rId26"/>
    <p:sldId id="601" r:id="rId27"/>
    <p:sldId id="582" r:id="rId28"/>
    <p:sldId id="598" r:id="rId29"/>
    <p:sldId id="599"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99" d="100"/>
          <a:sy n="99" d="100"/>
        </p:scale>
        <p:origin x="432" y="72"/>
      </p:cViewPr>
      <p:guideLst/>
    </p:cSldViewPr>
  </p:slideViewPr>
  <p:notesTextViewPr>
    <p:cViewPr>
      <p:scale>
        <a:sx n="1" d="1"/>
        <a:sy n="1" d="1"/>
      </p:scale>
      <p:origin x="0" y="0"/>
    </p:cViewPr>
  </p:notesTextViewPr>
  <p:sorterViewPr>
    <p:cViewPr varScale="1">
      <p:scale>
        <a:sx n="1" d="1"/>
        <a:sy n="1" d="1"/>
      </p:scale>
      <p:origin x="0" y="-9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outline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1054A-6FD0-4C1F-8D61-E2C08D69AEC8}" type="doc">
      <dgm:prSet loTypeId="urn:microsoft.com/office/officeart/2016/7/layout/VerticalHollowActionList" loCatId="List" qsTypeId="urn:microsoft.com/office/officeart/2005/8/quickstyle/simple5" qsCatId="simple" csTypeId="urn:microsoft.com/office/officeart/2005/8/colors/colorful5" csCatId="colorful" phldr="1"/>
      <dgm:spPr/>
      <dgm:t>
        <a:bodyPr/>
        <a:lstStyle/>
        <a:p>
          <a:endParaRPr lang="en-US"/>
        </a:p>
      </dgm:t>
    </dgm:pt>
    <dgm:pt modelId="{52BB2C99-F22D-4B54-B269-502DB1B30176}">
      <dgm:prSet/>
      <dgm:spPr/>
      <dgm:t>
        <a:bodyPr/>
        <a:lstStyle/>
        <a:p>
          <a:r>
            <a:rPr lang="en-US" dirty="0"/>
            <a:t>Describe</a:t>
          </a:r>
        </a:p>
      </dgm:t>
    </dgm:pt>
    <dgm:pt modelId="{0388DA00-889A-409B-8BB6-C22C081324B2}" type="parTrans" cxnId="{7B3AD991-8BAB-4AFE-94E6-17E1735990C0}">
      <dgm:prSet/>
      <dgm:spPr/>
      <dgm:t>
        <a:bodyPr/>
        <a:lstStyle/>
        <a:p>
          <a:endParaRPr lang="en-US"/>
        </a:p>
      </dgm:t>
    </dgm:pt>
    <dgm:pt modelId="{59E7517A-3EAF-4EB4-825B-87C285ECC7F7}" type="sibTrans" cxnId="{7B3AD991-8BAB-4AFE-94E6-17E1735990C0}">
      <dgm:prSet/>
      <dgm:spPr/>
      <dgm:t>
        <a:bodyPr/>
        <a:lstStyle/>
        <a:p>
          <a:endParaRPr lang="en-US"/>
        </a:p>
      </dgm:t>
    </dgm:pt>
    <dgm:pt modelId="{4B984164-CD67-47F8-A692-43D4D44ABC3B}">
      <dgm:prSet/>
      <dgm:spPr/>
      <dgm:t>
        <a:bodyPr/>
        <a:lstStyle/>
        <a:p>
          <a:r>
            <a:rPr lang="en-US" dirty="0"/>
            <a:t>Describe the foundations of mindfulness and how they contribute to resilience.</a:t>
          </a:r>
        </a:p>
      </dgm:t>
    </dgm:pt>
    <dgm:pt modelId="{AB9C801E-16DF-4B37-956A-E396FE35A1AF}" type="parTrans" cxnId="{838A8DC6-05BE-4323-8897-253FF5147FFE}">
      <dgm:prSet/>
      <dgm:spPr/>
      <dgm:t>
        <a:bodyPr/>
        <a:lstStyle/>
        <a:p>
          <a:endParaRPr lang="en-US"/>
        </a:p>
      </dgm:t>
    </dgm:pt>
    <dgm:pt modelId="{EB6C3A64-7FF6-4CD4-9DD0-01A0F65F93F4}" type="sibTrans" cxnId="{838A8DC6-05BE-4323-8897-253FF5147FFE}">
      <dgm:prSet/>
      <dgm:spPr/>
      <dgm:t>
        <a:bodyPr/>
        <a:lstStyle/>
        <a:p>
          <a:endParaRPr lang="en-US"/>
        </a:p>
      </dgm:t>
    </dgm:pt>
    <dgm:pt modelId="{EBD25FDA-81AA-48C2-A77F-D11A713F727E}">
      <dgm:prSet/>
      <dgm:spPr/>
      <dgm:t>
        <a:bodyPr/>
        <a:lstStyle/>
        <a:p>
          <a:r>
            <a:rPr lang="en-US" dirty="0"/>
            <a:t>Identify</a:t>
          </a:r>
        </a:p>
      </dgm:t>
    </dgm:pt>
    <dgm:pt modelId="{6E3E21E0-0E00-4176-B955-A2E3453190F6}" type="parTrans" cxnId="{C7787138-0B1F-4DAB-BA94-D73589AFC146}">
      <dgm:prSet/>
      <dgm:spPr/>
      <dgm:t>
        <a:bodyPr/>
        <a:lstStyle/>
        <a:p>
          <a:endParaRPr lang="en-US"/>
        </a:p>
      </dgm:t>
    </dgm:pt>
    <dgm:pt modelId="{732AC1D6-3467-4DEB-BC8D-1BA81F234076}" type="sibTrans" cxnId="{C7787138-0B1F-4DAB-BA94-D73589AFC146}">
      <dgm:prSet/>
      <dgm:spPr/>
      <dgm:t>
        <a:bodyPr/>
        <a:lstStyle/>
        <a:p>
          <a:endParaRPr lang="en-US"/>
        </a:p>
      </dgm:t>
    </dgm:pt>
    <dgm:pt modelId="{A0290AB5-617A-4AA8-8660-C8A9CFB3A46C}">
      <dgm:prSet/>
      <dgm:spPr/>
      <dgm:t>
        <a:bodyPr/>
        <a:lstStyle/>
        <a:p>
          <a:r>
            <a:rPr lang="en-US" dirty="0"/>
            <a:t>Identify core mindfulness practices and their application in everyday life</a:t>
          </a:r>
        </a:p>
      </dgm:t>
    </dgm:pt>
    <dgm:pt modelId="{62C8840D-CC08-43A7-8F94-2F7613D77E06}" type="parTrans" cxnId="{90FC8200-9A7E-45E1-A0EF-0DDD955957C3}">
      <dgm:prSet/>
      <dgm:spPr/>
      <dgm:t>
        <a:bodyPr/>
        <a:lstStyle/>
        <a:p>
          <a:endParaRPr lang="en-US"/>
        </a:p>
      </dgm:t>
    </dgm:pt>
    <dgm:pt modelId="{10266265-AD0B-484D-AD66-5822B7825B7B}" type="sibTrans" cxnId="{90FC8200-9A7E-45E1-A0EF-0DDD955957C3}">
      <dgm:prSet/>
      <dgm:spPr/>
      <dgm:t>
        <a:bodyPr/>
        <a:lstStyle/>
        <a:p>
          <a:endParaRPr lang="en-US"/>
        </a:p>
      </dgm:t>
    </dgm:pt>
    <dgm:pt modelId="{D8A8F4EC-D3D9-430D-83A2-B82006EFF978}">
      <dgm:prSet/>
      <dgm:spPr/>
      <dgm:t>
        <a:bodyPr/>
        <a:lstStyle/>
        <a:p>
          <a:r>
            <a:rPr lang="en-US" dirty="0"/>
            <a:t>Discuss</a:t>
          </a:r>
        </a:p>
      </dgm:t>
    </dgm:pt>
    <dgm:pt modelId="{6A27C4FE-EA06-4027-9EF9-4361EC2EBE64}" type="parTrans" cxnId="{FA3CBB34-BB33-423E-91A3-ED9CB211EE65}">
      <dgm:prSet/>
      <dgm:spPr/>
      <dgm:t>
        <a:bodyPr/>
        <a:lstStyle/>
        <a:p>
          <a:endParaRPr lang="en-US"/>
        </a:p>
      </dgm:t>
    </dgm:pt>
    <dgm:pt modelId="{53510A2F-EB6B-4310-91E9-2B4FBDDF17EB}" type="sibTrans" cxnId="{FA3CBB34-BB33-423E-91A3-ED9CB211EE65}">
      <dgm:prSet/>
      <dgm:spPr/>
      <dgm:t>
        <a:bodyPr/>
        <a:lstStyle/>
        <a:p>
          <a:endParaRPr lang="en-US"/>
        </a:p>
      </dgm:t>
    </dgm:pt>
    <dgm:pt modelId="{6EA075D3-0C2A-49FA-A3D6-8F4A73FCA7D7}">
      <dgm:prSet/>
      <dgm:spPr/>
      <dgm:t>
        <a:bodyPr/>
        <a:lstStyle/>
        <a:p>
          <a:r>
            <a:rPr lang="en-US" dirty="0"/>
            <a:t>Discuss practices that support well-being and resilience</a:t>
          </a:r>
        </a:p>
      </dgm:t>
    </dgm:pt>
    <dgm:pt modelId="{497EA4C4-8BEC-4332-BF8D-D4D0CB6B6B50}" type="parTrans" cxnId="{60920E2F-0235-49AB-9E72-042E7AF31CA1}">
      <dgm:prSet/>
      <dgm:spPr/>
      <dgm:t>
        <a:bodyPr/>
        <a:lstStyle/>
        <a:p>
          <a:endParaRPr lang="en-US"/>
        </a:p>
      </dgm:t>
    </dgm:pt>
    <dgm:pt modelId="{56799E58-1FCD-412D-B67C-18BC9D70E914}" type="sibTrans" cxnId="{60920E2F-0235-49AB-9E72-042E7AF31CA1}">
      <dgm:prSet/>
      <dgm:spPr/>
      <dgm:t>
        <a:bodyPr/>
        <a:lstStyle/>
        <a:p>
          <a:endParaRPr lang="en-US"/>
        </a:p>
      </dgm:t>
    </dgm:pt>
    <dgm:pt modelId="{667A4D54-90E5-459E-9D47-F7A08F5E2746}" type="pres">
      <dgm:prSet presAssocID="{97C1054A-6FD0-4C1F-8D61-E2C08D69AEC8}" presName="Name0" presStyleCnt="0">
        <dgm:presLayoutVars>
          <dgm:dir/>
          <dgm:animLvl val="lvl"/>
          <dgm:resizeHandles val="exact"/>
        </dgm:presLayoutVars>
      </dgm:prSet>
      <dgm:spPr/>
    </dgm:pt>
    <dgm:pt modelId="{BFC79C8C-975D-47B8-BB29-DAA55FA73127}" type="pres">
      <dgm:prSet presAssocID="{52BB2C99-F22D-4B54-B269-502DB1B30176}" presName="linNode" presStyleCnt="0"/>
      <dgm:spPr/>
    </dgm:pt>
    <dgm:pt modelId="{158E2AFD-EEC3-4E6D-BF57-9D2F04F2E882}" type="pres">
      <dgm:prSet presAssocID="{52BB2C99-F22D-4B54-B269-502DB1B30176}" presName="parentText" presStyleLbl="solidFgAcc1" presStyleIdx="0" presStyleCnt="3">
        <dgm:presLayoutVars>
          <dgm:chMax val="1"/>
          <dgm:bulletEnabled/>
        </dgm:presLayoutVars>
      </dgm:prSet>
      <dgm:spPr/>
    </dgm:pt>
    <dgm:pt modelId="{CAEC92D4-C934-42B6-818F-EEC4E6E8E5CB}" type="pres">
      <dgm:prSet presAssocID="{52BB2C99-F22D-4B54-B269-502DB1B30176}" presName="descendantText" presStyleLbl="alignNode1" presStyleIdx="0" presStyleCnt="3">
        <dgm:presLayoutVars>
          <dgm:bulletEnabled/>
        </dgm:presLayoutVars>
      </dgm:prSet>
      <dgm:spPr/>
    </dgm:pt>
    <dgm:pt modelId="{0F4C7D31-19EF-486D-820B-F7AF9D640990}" type="pres">
      <dgm:prSet presAssocID="{59E7517A-3EAF-4EB4-825B-87C285ECC7F7}" presName="sp" presStyleCnt="0"/>
      <dgm:spPr/>
    </dgm:pt>
    <dgm:pt modelId="{B8603549-C38A-4F65-9852-F5DEA36B7360}" type="pres">
      <dgm:prSet presAssocID="{EBD25FDA-81AA-48C2-A77F-D11A713F727E}" presName="linNode" presStyleCnt="0"/>
      <dgm:spPr/>
    </dgm:pt>
    <dgm:pt modelId="{8C6E421E-0701-46F8-BAB0-0970889D0B3D}" type="pres">
      <dgm:prSet presAssocID="{EBD25FDA-81AA-48C2-A77F-D11A713F727E}" presName="parentText" presStyleLbl="solidFgAcc1" presStyleIdx="1" presStyleCnt="3">
        <dgm:presLayoutVars>
          <dgm:chMax val="1"/>
          <dgm:bulletEnabled/>
        </dgm:presLayoutVars>
      </dgm:prSet>
      <dgm:spPr/>
    </dgm:pt>
    <dgm:pt modelId="{A0D4296D-576B-4F58-AE6D-DD32CD33BF6B}" type="pres">
      <dgm:prSet presAssocID="{EBD25FDA-81AA-48C2-A77F-D11A713F727E}" presName="descendantText" presStyleLbl="alignNode1" presStyleIdx="1" presStyleCnt="3">
        <dgm:presLayoutVars>
          <dgm:bulletEnabled/>
        </dgm:presLayoutVars>
      </dgm:prSet>
      <dgm:spPr/>
    </dgm:pt>
    <dgm:pt modelId="{EFC70226-601E-47F5-A866-D00B30415F1C}" type="pres">
      <dgm:prSet presAssocID="{732AC1D6-3467-4DEB-BC8D-1BA81F234076}" presName="sp" presStyleCnt="0"/>
      <dgm:spPr/>
    </dgm:pt>
    <dgm:pt modelId="{176D008C-8240-4445-A320-057C38F68FEF}" type="pres">
      <dgm:prSet presAssocID="{D8A8F4EC-D3D9-430D-83A2-B82006EFF978}" presName="linNode" presStyleCnt="0"/>
      <dgm:spPr/>
    </dgm:pt>
    <dgm:pt modelId="{C4F6C960-5D05-47C0-B92A-A5BC2A8E1D42}" type="pres">
      <dgm:prSet presAssocID="{D8A8F4EC-D3D9-430D-83A2-B82006EFF978}" presName="parentText" presStyleLbl="solidFgAcc1" presStyleIdx="2" presStyleCnt="3">
        <dgm:presLayoutVars>
          <dgm:chMax val="1"/>
          <dgm:bulletEnabled/>
        </dgm:presLayoutVars>
      </dgm:prSet>
      <dgm:spPr/>
    </dgm:pt>
    <dgm:pt modelId="{17A2FE5D-D4F8-4A2A-B4A0-4F2E04F5A21C}" type="pres">
      <dgm:prSet presAssocID="{D8A8F4EC-D3D9-430D-83A2-B82006EFF978}" presName="descendantText" presStyleLbl="alignNode1" presStyleIdx="2" presStyleCnt="3">
        <dgm:presLayoutVars>
          <dgm:bulletEnabled/>
        </dgm:presLayoutVars>
      </dgm:prSet>
      <dgm:spPr/>
    </dgm:pt>
  </dgm:ptLst>
  <dgm:cxnLst>
    <dgm:cxn modelId="{90FC8200-9A7E-45E1-A0EF-0DDD955957C3}" srcId="{EBD25FDA-81AA-48C2-A77F-D11A713F727E}" destId="{A0290AB5-617A-4AA8-8660-C8A9CFB3A46C}" srcOrd="0" destOrd="0" parTransId="{62C8840D-CC08-43A7-8F94-2F7613D77E06}" sibTransId="{10266265-AD0B-484D-AD66-5822B7825B7B}"/>
    <dgm:cxn modelId="{564D1208-F467-4373-97FA-FCED0E9CE94F}" type="presOf" srcId="{97C1054A-6FD0-4C1F-8D61-E2C08D69AEC8}" destId="{667A4D54-90E5-459E-9D47-F7A08F5E2746}" srcOrd="0" destOrd="0" presId="urn:microsoft.com/office/officeart/2016/7/layout/VerticalHollowActionList"/>
    <dgm:cxn modelId="{A9C16724-479F-4F0F-814B-5609E32AAD33}" type="presOf" srcId="{D8A8F4EC-D3D9-430D-83A2-B82006EFF978}" destId="{C4F6C960-5D05-47C0-B92A-A5BC2A8E1D42}" srcOrd="0" destOrd="0" presId="urn:microsoft.com/office/officeart/2016/7/layout/VerticalHollowActionList"/>
    <dgm:cxn modelId="{60920E2F-0235-49AB-9E72-042E7AF31CA1}" srcId="{D8A8F4EC-D3D9-430D-83A2-B82006EFF978}" destId="{6EA075D3-0C2A-49FA-A3D6-8F4A73FCA7D7}" srcOrd="0" destOrd="0" parTransId="{497EA4C4-8BEC-4332-BF8D-D4D0CB6B6B50}" sibTransId="{56799E58-1FCD-412D-B67C-18BC9D70E914}"/>
    <dgm:cxn modelId="{FA3CBB34-BB33-423E-91A3-ED9CB211EE65}" srcId="{97C1054A-6FD0-4C1F-8D61-E2C08D69AEC8}" destId="{D8A8F4EC-D3D9-430D-83A2-B82006EFF978}" srcOrd="2" destOrd="0" parTransId="{6A27C4FE-EA06-4027-9EF9-4361EC2EBE64}" sibTransId="{53510A2F-EB6B-4310-91E9-2B4FBDDF17EB}"/>
    <dgm:cxn modelId="{C7787138-0B1F-4DAB-BA94-D73589AFC146}" srcId="{97C1054A-6FD0-4C1F-8D61-E2C08D69AEC8}" destId="{EBD25FDA-81AA-48C2-A77F-D11A713F727E}" srcOrd="1" destOrd="0" parTransId="{6E3E21E0-0E00-4176-B955-A2E3453190F6}" sibTransId="{732AC1D6-3467-4DEB-BC8D-1BA81F234076}"/>
    <dgm:cxn modelId="{E41E123A-5556-48FF-BB7F-C02411154289}" type="presOf" srcId="{52BB2C99-F22D-4B54-B269-502DB1B30176}" destId="{158E2AFD-EEC3-4E6D-BF57-9D2F04F2E882}" srcOrd="0" destOrd="0" presId="urn:microsoft.com/office/officeart/2016/7/layout/VerticalHollowActionList"/>
    <dgm:cxn modelId="{7B3AD991-8BAB-4AFE-94E6-17E1735990C0}" srcId="{97C1054A-6FD0-4C1F-8D61-E2C08D69AEC8}" destId="{52BB2C99-F22D-4B54-B269-502DB1B30176}" srcOrd="0" destOrd="0" parTransId="{0388DA00-889A-409B-8BB6-C22C081324B2}" sibTransId="{59E7517A-3EAF-4EB4-825B-87C285ECC7F7}"/>
    <dgm:cxn modelId="{563A9499-483F-462B-9129-82A52107F780}" type="presOf" srcId="{EBD25FDA-81AA-48C2-A77F-D11A713F727E}" destId="{8C6E421E-0701-46F8-BAB0-0970889D0B3D}" srcOrd="0" destOrd="0" presId="urn:microsoft.com/office/officeart/2016/7/layout/VerticalHollowActionList"/>
    <dgm:cxn modelId="{F65775BA-B043-4E99-BBED-52BFC039A886}" type="presOf" srcId="{6EA075D3-0C2A-49FA-A3D6-8F4A73FCA7D7}" destId="{17A2FE5D-D4F8-4A2A-B4A0-4F2E04F5A21C}" srcOrd="0" destOrd="0" presId="urn:microsoft.com/office/officeart/2016/7/layout/VerticalHollowActionList"/>
    <dgm:cxn modelId="{838A8DC6-05BE-4323-8897-253FF5147FFE}" srcId="{52BB2C99-F22D-4B54-B269-502DB1B30176}" destId="{4B984164-CD67-47F8-A692-43D4D44ABC3B}" srcOrd="0" destOrd="0" parTransId="{AB9C801E-16DF-4B37-956A-E396FE35A1AF}" sibTransId="{EB6C3A64-7FF6-4CD4-9DD0-01A0F65F93F4}"/>
    <dgm:cxn modelId="{5197D6F8-E440-4C8B-8EBC-54276A1815CB}" type="presOf" srcId="{A0290AB5-617A-4AA8-8660-C8A9CFB3A46C}" destId="{A0D4296D-576B-4F58-AE6D-DD32CD33BF6B}" srcOrd="0" destOrd="0" presId="urn:microsoft.com/office/officeart/2016/7/layout/VerticalHollowActionList"/>
    <dgm:cxn modelId="{E0705CFC-FDAA-4457-9B1E-29BD3293F757}" type="presOf" srcId="{4B984164-CD67-47F8-A692-43D4D44ABC3B}" destId="{CAEC92D4-C934-42B6-818F-EEC4E6E8E5CB}" srcOrd="0" destOrd="0" presId="urn:microsoft.com/office/officeart/2016/7/layout/VerticalHollowActionList"/>
    <dgm:cxn modelId="{3C80669D-6875-4D56-9799-492924E99000}" type="presParOf" srcId="{667A4D54-90E5-459E-9D47-F7A08F5E2746}" destId="{BFC79C8C-975D-47B8-BB29-DAA55FA73127}" srcOrd="0" destOrd="0" presId="urn:microsoft.com/office/officeart/2016/7/layout/VerticalHollowActionList"/>
    <dgm:cxn modelId="{F958E94B-7CE3-48FA-9020-ABB09C498EF5}" type="presParOf" srcId="{BFC79C8C-975D-47B8-BB29-DAA55FA73127}" destId="{158E2AFD-EEC3-4E6D-BF57-9D2F04F2E882}" srcOrd="0" destOrd="0" presId="urn:microsoft.com/office/officeart/2016/7/layout/VerticalHollowActionList"/>
    <dgm:cxn modelId="{3FD92B3A-C6F8-4CBA-9546-D921CD61E3D5}" type="presParOf" srcId="{BFC79C8C-975D-47B8-BB29-DAA55FA73127}" destId="{CAEC92D4-C934-42B6-818F-EEC4E6E8E5CB}" srcOrd="1" destOrd="0" presId="urn:microsoft.com/office/officeart/2016/7/layout/VerticalHollowActionList"/>
    <dgm:cxn modelId="{0B91F005-B44C-4545-94AA-D66232B4C74D}" type="presParOf" srcId="{667A4D54-90E5-459E-9D47-F7A08F5E2746}" destId="{0F4C7D31-19EF-486D-820B-F7AF9D640990}" srcOrd="1" destOrd="0" presId="urn:microsoft.com/office/officeart/2016/7/layout/VerticalHollowActionList"/>
    <dgm:cxn modelId="{DDF8C1A4-6B3A-4D49-A8D2-860C69AD765A}" type="presParOf" srcId="{667A4D54-90E5-459E-9D47-F7A08F5E2746}" destId="{B8603549-C38A-4F65-9852-F5DEA36B7360}" srcOrd="2" destOrd="0" presId="urn:microsoft.com/office/officeart/2016/7/layout/VerticalHollowActionList"/>
    <dgm:cxn modelId="{3703114E-2867-41B4-B5CF-B8D99A342401}" type="presParOf" srcId="{B8603549-C38A-4F65-9852-F5DEA36B7360}" destId="{8C6E421E-0701-46F8-BAB0-0970889D0B3D}" srcOrd="0" destOrd="0" presId="urn:microsoft.com/office/officeart/2016/7/layout/VerticalHollowActionList"/>
    <dgm:cxn modelId="{F9E178D7-9458-4424-9FFF-854AF25670E0}" type="presParOf" srcId="{B8603549-C38A-4F65-9852-F5DEA36B7360}" destId="{A0D4296D-576B-4F58-AE6D-DD32CD33BF6B}" srcOrd="1" destOrd="0" presId="urn:microsoft.com/office/officeart/2016/7/layout/VerticalHollowActionList"/>
    <dgm:cxn modelId="{8CEA4637-E546-4AC0-AE5A-5DF943D983EE}" type="presParOf" srcId="{667A4D54-90E5-459E-9D47-F7A08F5E2746}" destId="{EFC70226-601E-47F5-A866-D00B30415F1C}" srcOrd="3" destOrd="0" presId="urn:microsoft.com/office/officeart/2016/7/layout/VerticalHollowActionList"/>
    <dgm:cxn modelId="{32C33EC7-CD43-4BD5-9632-223D56A1FB8C}" type="presParOf" srcId="{667A4D54-90E5-459E-9D47-F7A08F5E2746}" destId="{176D008C-8240-4445-A320-057C38F68FEF}" srcOrd="4" destOrd="0" presId="urn:microsoft.com/office/officeart/2016/7/layout/VerticalHollowActionList"/>
    <dgm:cxn modelId="{86B3D15E-80E0-4523-82ED-C913A77940C2}" type="presParOf" srcId="{176D008C-8240-4445-A320-057C38F68FEF}" destId="{C4F6C960-5D05-47C0-B92A-A5BC2A8E1D42}" srcOrd="0" destOrd="0" presId="urn:microsoft.com/office/officeart/2016/7/layout/VerticalHollowActionList"/>
    <dgm:cxn modelId="{D7167EEC-A554-4AA0-979E-0BD55E465A08}" type="presParOf" srcId="{176D008C-8240-4445-A320-057C38F68FEF}" destId="{17A2FE5D-D4F8-4A2A-B4A0-4F2E04F5A21C}"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15AED-FF44-4F97-894A-F5F9BE4D707C}"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EA98D86C-91C8-4BC9-8BD5-D64EED30843D}">
      <dgm:prSet/>
      <dgm:spPr/>
      <dgm:t>
        <a:bodyPr/>
        <a:lstStyle/>
        <a:p>
          <a:r>
            <a:rPr lang="en-US"/>
            <a:t>Awareness of breathing</a:t>
          </a:r>
        </a:p>
      </dgm:t>
    </dgm:pt>
    <dgm:pt modelId="{406D98A5-34DB-4FB0-B1BB-36860BDC4BC2}" type="parTrans" cxnId="{56DBA9A5-C72D-4312-9395-366DAB4334E7}">
      <dgm:prSet/>
      <dgm:spPr/>
      <dgm:t>
        <a:bodyPr/>
        <a:lstStyle/>
        <a:p>
          <a:endParaRPr lang="en-US"/>
        </a:p>
      </dgm:t>
    </dgm:pt>
    <dgm:pt modelId="{FC14841F-564D-4972-82C8-3D78D1908523}" type="sibTrans" cxnId="{56DBA9A5-C72D-4312-9395-366DAB4334E7}">
      <dgm:prSet/>
      <dgm:spPr/>
      <dgm:t>
        <a:bodyPr/>
        <a:lstStyle/>
        <a:p>
          <a:endParaRPr lang="en-US"/>
        </a:p>
      </dgm:t>
    </dgm:pt>
    <dgm:pt modelId="{F847F881-8BFD-45AB-B807-49822B8F0A9B}">
      <dgm:prSet/>
      <dgm:spPr/>
      <dgm:t>
        <a:bodyPr/>
        <a:lstStyle/>
        <a:p>
          <a:r>
            <a:rPr lang="en-US"/>
            <a:t>Awareness of the body</a:t>
          </a:r>
        </a:p>
      </dgm:t>
    </dgm:pt>
    <dgm:pt modelId="{841E97A0-6344-4DAC-BD83-79FEC1AE0B12}" type="parTrans" cxnId="{66812C1B-758D-4DC8-B9B3-7F8AF1574189}">
      <dgm:prSet/>
      <dgm:spPr/>
      <dgm:t>
        <a:bodyPr/>
        <a:lstStyle/>
        <a:p>
          <a:endParaRPr lang="en-US"/>
        </a:p>
      </dgm:t>
    </dgm:pt>
    <dgm:pt modelId="{CD8AB5E9-4597-447D-8199-D004EA313077}" type="sibTrans" cxnId="{66812C1B-758D-4DC8-B9B3-7F8AF1574189}">
      <dgm:prSet/>
      <dgm:spPr/>
      <dgm:t>
        <a:bodyPr/>
        <a:lstStyle/>
        <a:p>
          <a:endParaRPr lang="en-US"/>
        </a:p>
      </dgm:t>
    </dgm:pt>
    <dgm:pt modelId="{E3956C17-A528-4B0A-87BC-AE3CAC362CD9}">
      <dgm:prSet/>
      <dgm:spPr/>
      <dgm:t>
        <a:bodyPr/>
        <a:lstStyle/>
        <a:p>
          <a:r>
            <a:rPr lang="en-US"/>
            <a:t>Open field of awareness</a:t>
          </a:r>
        </a:p>
      </dgm:t>
    </dgm:pt>
    <dgm:pt modelId="{D8B1818E-9E9C-401D-B0D7-D47F80B5363F}" type="parTrans" cxnId="{4B67D6B9-D366-4912-8D78-5226F3176980}">
      <dgm:prSet/>
      <dgm:spPr/>
      <dgm:t>
        <a:bodyPr/>
        <a:lstStyle/>
        <a:p>
          <a:endParaRPr lang="en-US"/>
        </a:p>
      </dgm:t>
    </dgm:pt>
    <dgm:pt modelId="{387332E0-CAFE-4480-A640-82E956CF28C3}" type="sibTrans" cxnId="{4B67D6B9-D366-4912-8D78-5226F3176980}">
      <dgm:prSet/>
      <dgm:spPr/>
      <dgm:t>
        <a:bodyPr/>
        <a:lstStyle/>
        <a:p>
          <a:endParaRPr lang="en-US"/>
        </a:p>
      </dgm:t>
    </dgm:pt>
    <dgm:pt modelId="{E7318C52-8ABA-41FB-95DA-F74B61CEA971}">
      <dgm:prSet/>
      <dgm:spPr/>
      <dgm:t>
        <a:bodyPr/>
        <a:lstStyle/>
        <a:p>
          <a:r>
            <a:rPr lang="en-US"/>
            <a:t>Mindful eating</a:t>
          </a:r>
        </a:p>
      </dgm:t>
    </dgm:pt>
    <dgm:pt modelId="{64E8AB42-572E-4457-A63E-F4F6EA9024DD}" type="parTrans" cxnId="{22377C22-0549-4823-9EE3-3E87672DE6A2}">
      <dgm:prSet/>
      <dgm:spPr/>
      <dgm:t>
        <a:bodyPr/>
        <a:lstStyle/>
        <a:p>
          <a:endParaRPr lang="en-US"/>
        </a:p>
      </dgm:t>
    </dgm:pt>
    <dgm:pt modelId="{C86D9C0E-A276-488E-A868-8B8ADEDE596B}" type="sibTrans" cxnId="{22377C22-0549-4823-9EE3-3E87672DE6A2}">
      <dgm:prSet/>
      <dgm:spPr/>
      <dgm:t>
        <a:bodyPr/>
        <a:lstStyle/>
        <a:p>
          <a:endParaRPr lang="en-US"/>
        </a:p>
      </dgm:t>
    </dgm:pt>
    <dgm:pt modelId="{6F7C2A40-E561-4EBD-AB2F-68C84DF13C49}">
      <dgm:prSet/>
      <dgm:spPr/>
      <dgm:t>
        <a:bodyPr/>
        <a:lstStyle/>
        <a:p>
          <a:r>
            <a:rPr lang="en-US"/>
            <a:t>Yoga</a:t>
          </a:r>
        </a:p>
      </dgm:t>
    </dgm:pt>
    <dgm:pt modelId="{830EE9F7-69C1-45E6-AB30-51D5BE3E94FD}" type="parTrans" cxnId="{97FEAB91-2AD9-4A57-B379-1FBEA39D39B3}">
      <dgm:prSet/>
      <dgm:spPr/>
      <dgm:t>
        <a:bodyPr/>
        <a:lstStyle/>
        <a:p>
          <a:endParaRPr lang="en-US"/>
        </a:p>
      </dgm:t>
    </dgm:pt>
    <dgm:pt modelId="{40F0D4AA-54B6-4D53-BAC4-5449CAB6D8BD}" type="sibTrans" cxnId="{97FEAB91-2AD9-4A57-B379-1FBEA39D39B3}">
      <dgm:prSet/>
      <dgm:spPr/>
      <dgm:t>
        <a:bodyPr/>
        <a:lstStyle/>
        <a:p>
          <a:endParaRPr lang="en-US"/>
        </a:p>
      </dgm:t>
    </dgm:pt>
    <dgm:pt modelId="{5FC5DB17-6A3B-4281-A5FD-73F3E2D55EED}">
      <dgm:prSet/>
      <dgm:spPr/>
      <dgm:t>
        <a:bodyPr/>
        <a:lstStyle/>
        <a:p>
          <a:r>
            <a:rPr lang="en-US"/>
            <a:t>Mindful movement</a:t>
          </a:r>
        </a:p>
      </dgm:t>
    </dgm:pt>
    <dgm:pt modelId="{F415B804-90F9-415E-9FD4-A5AA96CB86B2}" type="parTrans" cxnId="{B2245692-22DE-4936-912D-4AABE76CF00A}">
      <dgm:prSet/>
      <dgm:spPr/>
      <dgm:t>
        <a:bodyPr/>
        <a:lstStyle/>
        <a:p>
          <a:endParaRPr lang="en-US"/>
        </a:p>
      </dgm:t>
    </dgm:pt>
    <dgm:pt modelId="{AC6C570E-07F5-48FF-ADA6-06D7B4EE722D}" type="sibTrans" cxnId="{B2245692-22DE-4936-912D-4AABE76CF00A}">
      <dgm:prSet/>
      <dgm:spPr/>
      <dgm:t>
        <a:bodyPr/>
        <a:lstStyle/>
        <a:p>
          <a:endParaRPr lang="en-US"/>
        </a:p>
      </dgm:t>
    </dgm:pt>
    <dgm:pt modelId="{1201DC2C-CFF9-49DE-8531-3A0B66710DD1}">
      <dgm:prSet/>
      <dgm:spPr/>
      <dgm:t>
        <a:bodyPr/>
        <a:lstStyle/>
        <a:p>
          <a:r>
            <a:rPr lang="en-US"/>
            <a:t>Walking meditation</a:t>
          </a:r>
        </a:p>
      </dgm:t>
    </dgm:pt>
    <dgm:pt modelId="{1F076771-1133-4266-ABB3-C91BBECFD813}" type="parTrans" cxnId="{06E8FA8E-E428-4B91-9D03-AC3BECC36F63}">
      <dgm:prSet/>
      <dgm:spPr/>
      <dgm:t>
        <a:bodyPr/>
        <a:lstStyle/>
        <a:p>
          <a:endParaRPr lang="en-US"/>
        </a:p>
      </dgm:t>
    </dgm:pt>
    <dgm:pt modelId="{50A1443D-43D7-4F0C-8F8C-2846C01FBC4F}" type="sibTrans" cxnId="{06E8FA8E-E428-4B91-9D03-AC3BECC36F63}">
      <dgm:prSet/>
      <dgm:spPr/>
      <dgm:t>
        <a:bodyPr/>
        <a:lstStyle/>
        <a:p>
          <a:endParaRPr lang="en-US"/>
        </a:p>
      </dgm:t>
    </dgm:pt>
    <dgm:pt modelId="{757C87D0-C0BD-4E41-B89B-4051718A4927}">
      <dgm:prSet/>
      <dgm:spPr/>
      <dgm:t>
        <a:bodyPr/>
        <a:lstStyle/>
        <a:p>
          <a:r>
            <a:rPr lang="en-US"/>
            <a:t>Loving kindness  </a:t>
          </a:r>
        </a:p>
      </dgm:t>
    </dgm:pt>
    <dgm:pt modelId="{4486342B-A08B-4AB6-B698-54C821E45B7A}" type="parTrans" cxnId="{D631D135-F493-49D6-9FE3-CE9A0820D726}">
      <dgm:prSet/>
      <dgm:spPr/>
      <dgm:t>
        <a:bodyPr/>
        <a:lstStyle/>
        <a:p>
          <a:endParaRPr lang="en-US"/>
        </a:p>
      </dgm:t>
    </dgm:pt>
    <dgm:pt modelId="{CCE87515-7B21-408B-9409-E489D4A4A3CF}" type="sibTrans" cxnId="{D631D135-F493-49D6-9FE3-CE9A0820D726}">
      <dgm:prSet/>
      <dgm:spPr/>
      <dgm:t>
        <a:bodyPr/>
        <a:lstStyle/>
        <a:p>
          <a:endParaRPr lang="en-US"/>
        </a:p>
      </dgm:t>
    </dgm:pt>
    <dgm:pt modelId="{82C0BA84-3049-4343-82AA-31E05C5B6F0E}">
      <dgm:prSet/>
      <dgm:spPr/>
      <dgm:t>
        <a:bodyPr/>
        <a:lstStyle/>
        <a:p>
          <a:r>
            <a:rPr lang="en-US" dirty="0"/>
            <a:t>Compassion</a:t>
          </a:r>
        </a:p>
      </dgm:t>
    </dgm:pt>
    <dgm:pt modelId="{43D9A329-E717-483E-9B2A-4381BF097ABD}" type="parTrans" cxnId="{B464622D-A05E-42CE-B734-A8A53348AF38}">
      <dgm:prSet/>
      <dgm:spPr/>
      <dgm:t>
        <a:bodyPr/>
        <a:lstStyle/>
        <a:p>
          <a:endParaRPr lang="en-US"/>
        </a:p>
      </dgm:t>
    </dgm:pt>
    <dgm:pt modelId="{EE2F87C0-D3EE-4568-9FF7-51DAFFD40778}" type="sibTrans" cxnId="{B464622D-A05E-42CE-B734-A8A53348AF38}">
      <dgm:prSet/>
      <dgm:spPr/>
      <dgm:t>
        <a:bodyPr/>
        <a:lstStyle/>
        <a:p>
          <a:endParaRPr lang="en-US"/>
        </a:p>
      </dgm:t>
    </dgm:pt>
    <dgm:pt modelId="{DE64770B-3714-4BF1-9A20-983015223923}">
      <dgm:prSet/>
      <dgm:spPr/>
      <dgm:t>
        <a:bodyPr/>
        <a:lstStyle/>
        <a:p>
          <a:r>
            <a:rPr lang="en-US"/>
            <a:t>Insight Dialogue</a:t>
          </a:r>
        </a:p>
      </dgm:t>
    </dgm:pt>
    <dgm:pt modelId="{71411713-3BE3-4D99-A130-620CEFF89348}" type="parTrans" cxnId="{60A32ECB-3A4E-4BA8-8985-9E1898871008}">
      <dgm:prSet/>
      <dgm:spPr/>
      <dgm:t>
        <a:bodyPr/>
        <a:lstStyle/>
        <a:p>
          <a:endParaRPr lang="en-US"/>
        </a:p>
      </dgm:t>
    </dgm:pt>
    <dgm:pt modelId="{A923E78A-743F-4D47-BE79-7E8D3544A955}" type="sibTrans" cxnId="{60A32ECB-3A4E-4BA8-8985-9E1898871008}">
      <dgm:prSet/>
      <dgm:spPr/>
      <dgm:t>
        <a:bodyPr/>
        <a:lstStyle/>
        <a:p>
          <a:endParaRPr lang="en-US"/>
        </a:p>
      </dgm:t>
    </dgm:pt>
    <dgm:pt modelId="{C61CF8EC-D6E6-4682-B67A-DAC5C7FCBC0A}">
      <dgm:prSet/>
      <dgm:spPr/>
      <dgm:t>
        <a:bodyPr/>
        <a:lstStyle/>
        <a:p>
          <a:r>
            <a:rPr lang="en-US" dirty="0"/>
            <a:t>Attitudes of mindfulness</a:t>
          </a:r>
        </a:p>
      </dgm:t>
    </dgm:pt>
    <dgm:pt modelId="{91E6675E-829A-4F53-9152-E95BD097CF43}" type="parTrans" cxnId="{B9A5A885-A995-488E-904B-C6D9E1ECCDE5}">
      <dgm:prSet/>
      <dgm:spPr/>
      <dgm:t>
        <a:bodyPr/>
        <a:lstStyle/>
        <a:p>
          <a:endParaRPr lang="en-US"/>
        </a:p>
      </dgm:t>
    </dgm:pt>
    <dgm:pt modelId="{0890B928-E7D9-4DA4-9261-D7B56BCA6E41}" type="sibTrans" cxnId="{B9A5A885-A995-488E-904B-C6D9E1ECCDE5}">
      <dgm:prSet/>
      <dgm:spPr/>
      <dgm:t>
        <a:bodyPr/>
        <a:lstStyle/>
        <a:p>
          <a:endParaRPr lang="en-US"/>
        </a:p>
      </dgm:t>
    </dgm:pt>
    <dgm:pt modelId="{946926D9-E4C4-4BB8-9354-4DB939600F97}" type="pres">
      <dgm:prSet presAssocID="{BA415AED-FF44-4F97-894A-F5F9BE4D707C}" presName="diagram" presStyleCnt="0">
        <dgm:presLayoutVars>
          <dgm:dir/>
          <dgm:resizeHandles val="exact"/>
        </dgm:presLayoutVars>
      </dgm:prSet>
      <dgm:spPr/>
    </dgm:pt>
    <dgm:pt modelId="{036BB5B7-14DF-4EB6-9998-D0686DAE573F}" type="pres">
      <dgm:prSet presAssocID="{EA98D86C-91C8-4BC9-8BD5-D64EED30843D}" presName="node" presStyleLbl="node1" presStyleIdx="0" presStyleCnt="11">
        <dgm:presLayoutVars>
          <dgm:bulletEnabled val="1"/>
        </dgm:presLayoutVars>
      </dgm:prSet>
      <dgm:spPr/>
    </dgm:pt>
    <dgm:pt modelId="{9217FAFF-AEBF-4BF5-A067-2E8CE8904091}" type="pres">
      <dgm:prSet presAssocID="{FC14841F-564D-4972-82C8-3D78D1908523}" presName="sibTrans" presStyleCnt="0"/>
      <dgm:spPr/>
    </dgm:pt>
    <dgm:pt modelId="{C676E9AE-A794-4D35-B3B3-803FBAFED834}" type="pres">
      <dgm:prSet presAssocID="{F847F881-8BFD-45AB-B807-49822B8F0A9B}" presName="node" presStyleLbl="node1" presStyleIdx="1" presStyleCnt="11">
        <dgm:presLayoutVars>
          <dgm:bulletEnabled val="1"/>
        </dgm:presLayoutVars>
      </dgm:prSet>
      <dgm:spPr/>
    </dgm:pt>
    <dgm:pt modelId="{5B82BD48-07AC-40E8-B6B3-A3F2482EF206}" type="pres">
      <dgm:prSet presAssocID="{CD8AB5E9-4597-447D-8199-D004EA313077}" presName="sibTrans" presStyleCnt="0"/>
      <dgm:spPr/>
    </dgm:pt>
    <dgm:pt modelId="{10F66C00-4F5F-4C24-9612-DED4B5FFDEC4}" type="pres">
      <dgm:prSet presAssocID="{E3956C17-A528-4B0A-87BC-AE3CAC362CD9}" presName="node" presStyleLbl="node1" presStyleIdx="2" presStyleCnt="11">
        <dgm:presLayoutVars>
          <dgm:bulletEnabled val="1"/>
        </dgm:presLayoutVars>
      </dgm:prSet>
      <dgm:spPr/>
    </dgm:pt>
    <dgm:pt modelId="{A608032C-3C27-44F0-B7FA-F38CC23ECAF7}" type="pres">
      <dgm:prSet presAssocID="{387332E0-CAFE-4480-A640-82E956CF28C3}" presName="sibTrans" presStyleCnt="0"/>
      <dgm:spPr/>
    </dgm:pt>
    <dgm:pt modelId="{51DC433F-A55B-474E-85C0-A9F655D2BEFA}" type="pres">
      <dgm:prSet presAssocID="{E7318C52-8ABA-41FB-95DA-F74B61CEA971}" presName="node" presStyleLbl="node1" presStyleIdx="3" presStyleCnt="11">
        <dgm:presLayoutVars>
          <dgm:bulletEnabled val="1"/>
        </dgm:presLayoutVars>
      </dgm:prSet>
      <dgm:spPr/>
    </dgm:pt>
    <dgm:pt modelId="{8255A51C-579C-45C4-85F9-A769466B381E}" type="pres">
      <dgm:prSet presAssocID="{C86D9C0E-A276-488E-A868-8B8ADEDE596B}" presName="sibTrans" presStyleCnt="0"/>
      <dgm:spPr/>
    </dgm:pt>
    <dgm:pt modelId="{1C2EF05C-CB04-43C8-AD18-0380FDA1500B}" type="pres">
      <dgm:prSet presAssocID="{6F7C2A40-E561-4EBD-AB2F-68C84DF13C49}" presName="node" presStyleLbl="node1" presStyleIdx="4" presStyleCnt="11">
        <dgm:presLayoutVars>
          <dgm:bulletEnabled val="1"/>
        </dgm:presLayoutVars>
      </dgm:prSet>
      <dgm:spPr/>
    </dgm:pt>
    <dgm:pt modelId="{BD5A91CB-89DE-492C-8631-BEBA26191A4D}" type="pres">
      <dgm:prSet presAssocID="{40F0D4AA-54B6-4D53-BAC4-5449CAB6D8BD}" presName="sibTrans" presStyleCnt="0"/>
      <dgm:spPr/>
    </dgm:pt>
    <dgm:pt modelId="{08DA2CE0-B36B-48D3-A17D-3F48271E72AE}" type="pres">
      <dgm:prSet presAssocID="{5FC5DB17-6A3B-4281-A5FD-73F3E2D55EED}" presName="node" presStyleLbl="node1" presStyleIdx="5" presStyleCnt="11">
        <dgm:presLayoutVars>
          <dgm:bulletEnabled val="1"/>
        </dgm:presLayoutVars>
      </dgm:prSet>
      <dgm:spPr/>
    </dgm:pt>
    <dgm:pt modelId="{269F4548-D433-42CF-9365-EE52BE60BFEF}" type="pres">
      <dgm:prSet presAssocID="{AC6C570E-07F5-48FF-ADA6-06D7B4EE722D}" presName="sibTrans" presStyleCnt="0"/>
      <dgm:spPr/>
    </dgm:pt>
    <dgm:pt modelId="{BEAE8976-8830-438E-BC0C-37032E630C8A}" type="pres">
      <dgm:prSet presAssocID="{1201DC2C-CFF9-49DE-8531-3A0B66710DD1}" presName="node" presStyleLbl="node1" presStyleIdx="6" presStyleCnt="11">
        <dgm:presLayoutVars>
          <dgm:bulletEnabled val="1"/>
        </dgm:presLayoutVars>
      </dgm:prSet>
      <dgm:spPr/>
    </dgm:pt>
    <dgm:pt modelId="{8DCEFB2C-E427-4268-8DD3-4CECBADE629D}" type="pres">
      <dgm:prSet presAssocID="{50A1443D-43D7-4F0C-8F8C-2846C01FBC4F}" presName="sibTrans" presStyleCnt="0"/>
      <dgm:spPr/>
    </dgm:pt>
    <dgm:pt modelId="{A23F535F-5DEE-4ED6-A21D-8FC483D1B358}" type="pres">
      <dgm:prSet presAssocID="{757C87D0-C0BD-4E41-B89B-4051718A4927}" presName="node" presStyleLbl="node1" presStyleIdx="7" presStyleCnt="11">
        <dgm:presLayoutVars>
          <dgm:bulletEnabled val="1"/>
        </dgm:presLayoutVars>
      </dgm:prSet>
      <dgm:spPr/>
    </dgm:pt>
    <dgm:pt modelId="{66625158-3A16-420B-A644-2F0A6A1A7D9D}" type="pres">
      <dgm:prSet presAssocID="{CCE87515-7B21-408B-9409-E489D4A4A3CF}" presName="sibTrans" presStyleCnt="0"/>
      <dgm:spPr/>
    </dgm:pt>
    <dgm:pt modelId="{EB19F812-77F9-4AC4-80CB-6700BCDB5878}" type="pres">
      <dgm:prSet presAssocID="{82C0BA84-3049-4343-82AA-31E05C5B6F0E}" presName="node" presStyleLbl="node1" presStyleIdx="8" presStyleCnt="11">
        <dgm:presLayoutVars>
          <dgm:bulletEnabled val="1"/>
        </dgm:presLayoutVars>
      </dgm:prSet>
      <dgm:spPr/>
    </dgm:pt>
    <dgm:pt modelId="{C2D3E00C-C161-4086-B22A-98773692FCD2}" type="pres">
      <dgm:prSet presAssocID="{EE2F87C0-D3EE-4568-9FF7-51DAFFD40778}" presName="sibTrans" presStyleCnt="0"/>
      <dgm:spPr/>
    </dgm:pt>
    <dgm:pt modelId="{942D4E2E-5D71-4032-92B4-55D500AA38FB}" type="pres">
      <dgm:prSet presAssocID="{C61CF8EC-D6E6-4682-B67A-DAC5C7FCBC0A}" presName="node" presStyleLbl="node1" presStyleIdx="9" presStyleCnt="11">
        <dgm:presLayoutVars>
          <dgm:bulletEnabled val="1"/>
        </dgm:presLayoutVars>
      </dgm:prSet>
      <dgm:spPr/>
    </dgm:pt>
    <dgm:pt modelId="{0C031F3D-D31B-4AD7-9490-C3B588B9E558}" type="pres">
      <dgm:prSet presAssocID="{0890B928-E7D9-4DA4-9261-D7B56BCA6E41}" presName="sibTrans" presStyleCnt="0"/>
      <dgm:spPr/>
    </dgm:pt>
    <dgm:pt modelId="{C943B1A3-822E-43AB-A32D-52EF93AD1C0C}" type="pres">
      <dgm:prSet presAssocID="{DE64770B-3714-4BF1-9A20-983015223923}" presName="node" presStyleLbl="node1" presStyleIdx="10" presStyleCnt="11">
        <dgm:presLayoutVars>
          <dgm:bulletEnabled val="1"/>
        </dgm:presLayoutVars>
      </dgm:prSet>
      <dgm:spPr/>
    </dgm:pt>
  </dgm:ptLst>
  <dgm:cxnLst>
    <dgm:cxn modelId="{1C5A660C-67B4-4D99-ADBA-125308F319EE}" type="presOf" srcId="{DE64770B-3714-4BF1-9A20-983015223923}" destId="{C943B1A3-822E-43AB-A32D-52EF93AD1C0C}" srcOrd="0" destOrd="0" presId="urn:microsoft.com/office/officeart/2005/8/layout/default"/>
    <dgm:cxn modelId="{66812C1B-758D-4DC8-B9B3-7F8AF1574189}" srcId="{BA415AED-FF44-4F97-894A-F5F9BE4D707C}" destId="{F847F881-8BFD-45AB-B807-49822B8F0A9B}" srcOrd="1" destOrd="0" parTransId="{841E97A0-6344-4DAC-BD83-79FEC1AE0B12}" sibTransId="{CD8AB5E9-4597-447D-8199-D004EA313077}"/>
    <dgm:cxn modelId="{67E2C21D-DA08-4995-8494-905912E97B1B}" type="presOf" srcId="{1201DC2C-CFF9-49DE-8531-3A0B66710DD1}" destId="{BEAE8976-8830-438E-BC0C-37032E630C8A}" srcOrd="0" destOrd="0" presId="urn:microsoft.com/office/officeart/2005/8/layout/default"/>
    <dgm:cxn modelId="{22377C22-0549-4823-9EE3-3E87672DE6A2}" srcId="{BA415AED-FF44-4F97-894A-F5F9BE4D707C}" destId="{E7318C52-8ABA-41FB-95DA-F74B61CEA971}" srcOrd="3" destOrd="0" parTransId="{64E8AB42-572E-4457-A63E-F4F6EA9024DD}" sibTransId="{C86D9C0E-A276-488E-A868-8B8ADEDE596B}"/>
    <dgm:cxn modelId="{6FFB5526-D1B2-4BDE-A21A-933DF98EF07F}" type="presOf" srcId="{BA415AED-FF44-4F97-894A-F5F9BE4D707C}" destId="{946926D9-E4C4-4BB8-9354-4DB939600F97}" srcOrd="0" destOrd="0" presId="urn:microsoft.com/office/officeart/2005/8/layout/default"/>
    <dgm:cxn modelId="{B464622D-A05E-42CE-B734-A8A53348AF38}" srcId="{BA415AED-FF44-4F97-894A-F5F9BE4D707C}" destId="{82C0BA84-3049-4343-82AA-31E05C5B6F0E}" srcOrd="8" destOrd="0" parTransId="{43D9A329-E717-483E-9B2A-4381BF097ABD}" sibTransId="{EE2F87C0-D3EE-4568-9FF7-51DAFFD40778}"/>
    <dgm:cxn modelId="{D631D135-F493-49D6-9FE3-CE9A0820D726}" srcId="{BA415AED-FF44-4F97-894A-F5F9BE4D707C}" destId="{757C87D0-C0BD-4E41-B89B-4051718A4927}" srcOrd="7" destOrd="0" parTransId="{4486342B-A08B-4AB6-B698-54C821E45B7A}" sibTransId="{CCE87515-7B21-408B-9409-E489D4A4A3CF}"/>
    <dgm:cxn modelId="{5EB7D63E-9D3D-402D-9EB2-09711E60EA57}" type="presOf" srcId="{E3956C17-A528-4B0A-87BC-AE3CAC362CD9}" destId="{10F66C00-4F5F-4C24-9612-DED4B5FFDEC4}" srcOrd="0" destOrd="0" presId="urn:microsoft.com/office/officeart/2005/8/layout/default"/>
    <dgm:cxn modelId="{26283543-C67A-48F2-B344-91075B8DCBFC}" type="presOf" srcId="{F847F881-8BFD-45AB-B807-49822B8F0A9B}" destId="{C676E9AE-A794-4D35-B3B3-803FBAFED834}" srcOrd="0" destOrd="0" presId="urn:microsoft.com/office/officeart/2005/8/layout/default"/>
    <dgm:cxn modelId="{39A99B68-A854-46D1-A31A-EDFE91210797}" type="presOf" srcId="{5FC5DB17-6A3B-4281-A5FD-73F3E2D55EED}" destId="{08DA2CE0-B36B-48D3-A17D-3F48271E72AE}" srcOrd="0" destOrd="0" presId="urn:microsoft.com/office/officeart/2005/8/layout/default"/>
    <dgm:cxn modelId="{DB22907A-3A56-44C4-9964-F8A02A5F99D6}" type="presOf" srcId="{82C0BA84-3049-4343-82AA-31E05C5B6F0E}" destId="{EB19F812-77F9-4AC4-80CB-6700BCDB5878}" srcOrd="0" destOrd="0" presId="urn:microsoft.com/office/officeart/2005/8/layout/default"/>
    <dgm:cxn modelId="{B9A5A885-A995-488E-904B-C6D9E1ECCDE5}" srcId="{BA415AED-FF44-4F97-894A-F5F9BE4D707C}" destId="{C61CF8EC-D6E6-4682-B67A-DAC5C7FCBC0A}" srcOrd="9" destOrd="0" parTransId="{91E6675E-829A-4F53-9152-E95BD097CF43}" sibTransId="{0890B928-E7D9-4DA4-9261-D7B56BCA6E41}"/>
    <dgm:cxn modelId="{D617E68C-B658-4B43-92AD-404C27169639}" type="presOf" srcId="{6F7C2A40-E561-4EBD-AB2F-68C84DF13C49}" destId="{1C2EF05C-CB04-43C8-AD18-0380FDA1500B}" srcOrd="0" destOrd="0" presId="urn:microsoft.com/office/officeart/2005/8/layout/default"/>
    <dgm:cxn modelId="{06E8FA8E-E428-4B91-9D03-AC3BECC36F63}" srcId="{BA415AED-FF44-4F97-894A-F5F9BE4D707C}" destId="{1201DC2C-CFF9-49DE-8531-3A0B66710DD1}" srcOrd="6" destOrd="0" parTransId="{1F076771-1133-4266-ABB3-C91BBECFD813}" sibTransId="{50A1443D-43D7-4F0C-8F8C-2846C01FBC4F}"/>
    <dgm:cxn modelId="{97FEAB91-2AD9-4A57-B379-1FBEA39D39B3}" srcId="{BA415AED-FF44-4F97-894A-F5F9BE4D707C}" destId="{6F7C2A40-E561-4EBD-AB2F-68C84DF13C49}" srcOrd="4" destOrd="0" parTransId="{830EE9F7-69C1-45E6-AB30-51D5BE3E94FD}" sibTransId="{40F0D4AA-54B6-4D53-BAC4-5449CAB6D8BD}"/>
    <dgm:cxn modelId="{B2245692-22DE-4936-912D-4AABE76CF00A}" srcId="{BA415AED-FF44-4F97-894A-F5F9BE4D707C}" destId="{5FC5DB17-6A3B-4281-A5FD-73F3E2D55EED}" srcOrd="5" destOrd="0" parTransId="{F415B804-90F9-415E-9FD4-A5AA96CB86B2}" sibTransId="{AC6C570E-07F5-48FF-ADA6-06D7B4EE722D}"/>
    <dgm:cxn modelId="{56DBA9A5-C72D-4312-9395-366DAB4334E7}" srcId="{BA415AED-FF44-4F97-894A-F5F9BE4D707C}" destId="{EA98D86C-91C8-4BC9-8BD5-D64EED30843D}" srcOrd="0" destOrd="0" parTransId="{406D98A5-34DB-4FB0-B1BB-36860BDC4BC2}" sibTransId="{FC14841F-564D-4972-82C8-3D78D1908523}"/>
    <dgm:cxn modelId="{67B194B3-9877-4740-A49F-3A6BBD30A6FA}" type="presOf" srcId="{C61CF8EC-D6E6-4682-B67A-DAC5C7FCBC0A}" destId="{942D4E2E-5D71-4032-92B4-55D500AA38FB}" srcOrd="0" destOrd="0" presId="urn:microsoft.com/office/officeart/2005/8/layout/default"/>
    <dgm:cxn modelId="{51FC05B8-A4A7-4B72-AE07-434F5AF2A2DA}" type="presOf" srcId="{E7318C52-8ABA-41FB-95DA-F74B61CEA971}" destId="{51DC433F-A55B-474E-85C0-A9F655D2BEFA}" srcOrd="0" destOrd="0" presId="urn:microsoft.com/office/officeart/2005/8/layout/default"/>
    <dgm:cxn modelId="{4B67D6B9-D366-4912-8D78-5226F3176980}" srcId="{BA415AED-FF44-4F97-894A-F5F9BE4D707C}" destId="{E3956C17-A528-4B0A-87BC-AE3CAC362CD9}" srcOrd="2" destOrd="0" parTransId="{D8B1818E-9E9C-401D-B0D7-D47F80B5363F}" sibTransId="{387332E0-CAFE-4480-A640-82E956CF28C3}"/>
    <dgm:cxn modelId="{502D30C0-1692-40B7-94B4-5BB3C0338C16}" type="presOf" srcId="{EA98D86C-91C8-4BC9-8BD5-D64EED30843D}" destId="{036BB5B7-14DF-4EB6-9998-D0686DAE573F}" srcOrd="0" destOrd="0" presId="urn:microsoft.com/office/officeart/2005/8/layout/default"/>
    <dgm:cxn modelId="{60A32ECB-3A4E-4BA8-8985-9E1898871008}" srcId="{BA415AED-FF44-4F97-894A-F5F9BE4D707C}" destId="{DE64770B-3714-4BF1-9A20-983015223923}" srcOrd="10" destOrd="0" parTransId="{71411713-3BE3-4D99-A130-620CEFF89348}" sibTransId="{A923E78A-743F-4D47-BE79-7E8D3544A955}"/>
    <dgm:cxn modelId="{100485D8-35E1-4673-A41B-90687A8094D8}" type="presOf" srcId="{757C87D0-C0BD-4E41-B89B-4051718A4927}" destId="{A23F535F-5DEE-4ED6-A21D-8FC483D1B358}" srcOrd="0" destOrd="0" presId="urn:microsoft.com/office/officeart/2005/8/layout/default"/>
    <dgm:cxn modelId="{E940BF37-BF30-43D9-8CE6-CA1B58F21F4F}" type="presParOf" srcId="{946926D9-E4C4-4BB8-9354-4DB939600F97}" destId="{036BB5B7-14DF-4EB6-9998-D0686DAE573F}" srcOrd="0" destOrd="0" presId="urn:microsoft.com/office/officeart/2005/8/layout/default"/>
    <dgm:cxn modelId="{BDE34646-DE8F-44FE-83F4-76D47E628C76}" type="presParOf" srcId="{946926D9-E4C4-4BB8-9354-4DB939600F97}" destId="{9217FAFF-AEBF-4BF5-A067-2E8CE8904091}" srcOrd="1" destOrd="0" presId="urn:microsoft.com/office/officeart/2005/8/layout/default"/>
    <dgm:cxn modelId="{E3371570-D86E-409D-B5DA-62F341FB24CF}" type="presParOf" srcId="{946926D9-E4C4-4BB8-9354-4DB939600F97}" destId="{C676E9AE-A794-4D35-B3B3-803FBAFED834}" srcOrd="2" destOrd="0" presId="urn:microsoft.com/office/officeart/2005/8/layout/default"/>
    <dgm:cxn modelId="{A1CD4ED4-A67E-4ED7-AC34-3B58A0C30533}" type="presParOf" srcId="{946926D9-E4C4-4BB8-9354-4DB939600F97}" destId="{5B82BD48-07AC-40E8-B6B3-A3F2482EF206}" srcOrd="3" destOrd="0" presId="urn:microsoft.com/office/officeart/2005/8/layout/default"/>
    <dgm:cxn modelId="{4B4356A6-F2E5-4411-BBA1-1C63F8EF630D}" type="presParOf" srcId="{946926D9-E4C4-4BB8-9354-4DB939600F97}" destId="{10F66C00-4F5F-4C24-9612-DED4B5FFDEC4}" srcOrd="4" destOrd="0" presId="urn:microsoft.com/office/officeart/2005/8/layout/default"/>
    <dgm:cxn modelId="{2A0D2A6B-89C5-4E42-9B23-7F96604DAC01}" type="presParOf" srcId="{946926D9-E4C4-4BB8-9354-4DB939600F97}" destId="{A608032C-3C27-44F0-B7FA-F38CC23ECAF7}" srcOrd="5" destOrd="0" presId="urn:microsoft.com/office/officeart/2005/8/layout/default"/>
    <dgm:cxn modelId="{2B650193-AAB5-44D6-9D48-9B747861332E}" type="presParOf" srcId="{946926D9-E4C4-4BB8-9354-4DB939600F97}" destId="{51DC433F-A55B-474E-85C0-A9F655D2BEFA}" srcOrd="6" destOrd="0" presId="urn:microsoft.com/office/officeart/2005/8/layout/default"/>
    <dgm:cxn modelId="{602DA5C5-EE88-4325-AC4C-B514F5B3DB2D}" type="presParOf" srcId="{946926D9-E4C4-4BB8-9354-4DB939600F97}" destId="{8255A51C-579C-45C4-85F9-A769466B381E}" srcOrd="7" destOrd="0" presId="urn:microsoft.com/office/officeart/2005/8/layout/default"/>
    <dgm:cxn modelId="{82C56FD8-72BE-40EB-8B7B-8EE99345CF88}" type="presParOf" srcId="{946926D9-E4C4-4BB8-9354-4DB939600F97}" destId="{1C2EF05C-CB04-43C8-AD18-0380FDA1500B}" srcOrd="8" destOrd="0" presId="urn:microsoft.com/office/officeart/2005/8/layout/default"/>
    <dgm:cxn modelId="{F96D9C0D-20F9-4E3F-AAE9-9652F1A29F71}" type="presParOf" srcId="{946926D9-E4C4-4BB8-9354-4DB939600F97}" destId="{BD5A91CB-89DE-492C-8631-BEBA26191A4D}" srcOrd="9" destOrd="0" presId="urn:microsoft.com/office/officeart/2005/8/layout/default"/>
    <dgm:cxn modelId="{542E8619-A635-4E45-BBE4-8562595CBEEC}" type="presParOf" srcId="{946926D9-E4C4-4BB8-9354-4DB939600F97}" destId="{08DA2CE0-B36B-48D3-A17D-3F48271E72AE}" srcOrd="10" destOrd="0" presId="urn:microsoft.com/office/officeart/2005/8/layout/default"/>
    <dgm:cxn modelId="{1154B870-01E1-47C0-BFC2-0A3A4178CF0F}" type="presParOf" srcId="{946926D9-E4C4-4BB8-9354-4DB939600F97}" destId="{269F4548-D433-42CF-9365-EE52BE60BFEF}" srcOrd="11" destOrd="0" presId="urn:microsoft.com/office/officeart/2005/8/layout/default"/>
    <dgm:cxn modelId="{B5527E7F-3BA7-4129-800D-5866D3322BCD}" type="presParOf" srcId="{946926D9-E4C4-4BB8-9354-4DB939600F97}" destId="{BEAE8976-8830-438E-BC0C-37032E630C8A}" srcOrd="12" destOrd="0" presId="urn:microsoft.com/office/officeart/2005/8/layout/default"/>
    <dgm:cxn modelId="{5E380879-D44E-44CE-BC60-470EDA69EF05}" type="presParOf" srcId="{946926D9-E4C4-4BB8-9354-4DB939600F97}" destId="{8DCEFB2C-E427-4268-8DD3-4CECBADE629D}" srcOrd="13" destOrd="0" presId="urn:microsoft.com/office/officeart/2005/8/layout/default"/>
    <dgm:cxn modelId="{77F47B27-EB5E-4A65-ABA1-DEAF410BB141}" type="presParOf" srcId="{946926D9-E4C4-4BB8-9354-4DB939600F97}" destId="{A23F535F-5DEE-4ED6-A21D-8FC483D1B358}" srcOrd="14" destOrd="0" presId="urn:microsoft.com/office/officeart/2005/8/layout/default"/>
    <dgm:cxn modelId="{1ECD291B-4F8B-4DFD-B626-FD883740DA3E}" type="presParOf" srcId="{946926D9-E4C4-4BB8-9354-4DB939600F97}" destId="{66625158-3A16-420B-A644-2F0A6A1A7D9D}" srcOrd="15" destOrd="0" presId="urn:microsoft.com/office/officeart/2005/8/layout/default"/>
    <dgm:cxn modelId="{86D76E41-A5B3-425A-B8C6-D5B862D49E94}" type="presParOf" srcId="{946926D9-E4C4-4BB8-9354-4DB939600F97}" destId="{EB19F812-77F9-4AC4-80CB-6700BCDB5878}" srcOrd="16" destOrd="0" presId="urn:microsoft.com/office/officeart/2005/8/layout/default"/>
    <dgm:cxn modelId="{B2C6F2FE-EBC9-4E97-8761-3FCBBF9DBB74}" type="presParOf" srcId="{946926D9-E4C4-4BB8-9354-4DB939600F97}" destId="{C2D3E00C-C161-4086-B22A-98773692FCD2}" srcOrd="17" destOrd="0" presId="urn:microsoft.com/office/officeart/2005/8/layout/default"/>
    <dgm:cxn modelId="{AA3B3A6C-1D43-4CDD-BD99-41E887B2FB2D}" type="presParOf" srcId="{946926D9-E4C4-4BB8-9354-4DB939600F97}" destId="{942D4E2E-5D71-4032-92B4-55D500AA38FB}" srcOrd="18" destOrd="0" presId="urn:microsoft.com/office/officeart/2005/8/layout/default"/>
    <dgm:cxn modelId="{BAF08E8F-7814-4CAC-B471-1B0A78D1234D}" type="presParOf" srcId="{946926D9-E4C4-4BB8-9354-4DB939600F97}" destId="{0C031F3D-D31B-4AD7-9490-C3B588B9E558}" srcOrd="19" destOrd="0" presId="urn:microsoft.com/office/officeart/2005/8/layout/default"/>
    <dgm:cxn modelId="{EEAB202D-18B0-4EEF-B821-4D81A8690051}" type="presParOf" srcId="{946926D9-E4C4-4BB8-9354-4DB939600F97}" destId="{C943B1A3-822E-43AB-A32D-52EF93AD1C0C}"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5545AA-9D04-4FE9-852D-757615377C85}" type="doc">
      <dgm:prSet loTypeId="urn:microsoft.com/office/officeart/2018/5/layout/IconCircleOutlineLabelList" loCatId="icon" qsTypeId="urn:microsoft.com/office/officeart/2005/8/quickstyle/simple4" qsCatId="simple" csTypeId="urn:microsoft.com/office/officeart/2018/5/colors/Iconchunking_coloredoutline_colorful5" csCatId="colorful" phldr="1"/>
      <dgm:spPr/>
      <dgm:t>
        <a:bodyPr/>
        <a:lstStyle/>
        <a:p>
          <a:endParaRPr lang="en-US"/>
        </a:p>
      </dgm:t>
    </dgm:pt>
    <dgm:pt modelId="{652B9AF0-B4EB-4565-8D65-71D01F0D695B}">
      <dgm:prSet/>
      <dgm:spPr/>
      <dgm:t>
        <a:bodyPr/>
        <a:lstStyle/>
        <a:p>
          <a:pPr>
            <a:lnSpc>
              <a:spcPct val="100000"/>
            </a:lnSpc>
            <a:defRPr cap="all"/>
          </a:pPr>
          <a:r>
            <a:rPr lang="en-US"/>
            <a:t>Focused Attention practices (concentrative) create stability of attention, body, ANS, decrease mental proliferation (mind-wandering, rumination), concentration on object (breath)</a:t>
          </a:r>
        </a:p>
      </dgm:t>
    </dgm:pt>
    <dgm:pt modelId="{9785417A-26F6-4399-82EC-A2BE1626CC53}" type="parTrans" cxnId="{683AF390-E927-457A-B16A-0D530996F80A}">
      <dgm:prSet/>
      <dgm:spPr/>
      <dgm:t>
        <a:bodyPr/>
        <a:lstStyle/>
        <a:p>
          <a:endParaRPr lang="en-US"/>
        </a:p>
      </dgm:t>
    </dgm:pt>
    <dgm:pt modelId="{5EEF5531-3A33-45E0-9103-312AA212A579}" type="sibTrans" cxnId="{683AF390-E927-457A-B16A-0D530996F80A}">
      <dgm:prSet/>
      <dgm:spPr/>
      <dgm:t>
        <a:bodyPr/>
        <a:lstStyle/>
        <a:p>
          <a:endParaRPr lang="en-US"/>
        </a:p>
      </dgm:t>
    </dgm:pt>
    <dgm:pt modelId="{B911799E-2684-4186-89D3-977C5D9739EE}">
      <dgm:prSet/>
      <dgm:spPr/>
      <dgm:t>
        <a:bodyPr/>
        <a:lstStyle/>
        <a:p>
          <a:pPr>
            <a:lnSpc>
              <a:spcPct val="100000"/>
            </a:lnSpc>
            <a:defRPr cap="all"/>
          </a:pPr>
          <a:r>
            <a:rPr lang="en-US"/>
            <a:t>Open Monitoring practices (insight meditation) that have no object of attentional focus but rather are receptive to whatever phenomena (physical, mental or emotional) arise</a:t>
          </a:r>
        </a:p>
      </dgm:t>
    </dgm:pt>
    <dgm:pt modelId="{7ED4E615-CA4F-43F2-BA46-B6D0B8EB28F6}" type="parTrans" cxnId="{EC5BA56E-311A-439C-BC0B-A2523ADBFB25}">
      <dgm:prSet/>
      <dgm:spPr/>
      <dgm:t>
        <a:bodyPr/>
        <a:lstStyle/>
        <a:p>
          <a:endParaRPr lang="en-US"/>
        </a:p>
      </dgm:t>
    </dgm:pt>
    <dgm:pt modelId="{ADBF0B6C-D257-408B-AD0B-EF93608B45C5}" type="sibTrans" cxnId="{EC5BA56E-311A-439C-BC0B-A2523ADBFB25}">
      <dgm:prSet/>
      <dgm:spPr/>
      <dgm:t>
        <a:bodyPr/>
        <a:lstStyle/>
        <a:p>
          <a:endParaRPr lang="en-US"/>
        </a:p>
      </dgm:t>
    </dgm:pt>
    <dgm:pt modelId="{625AA552-C8C4-4751-84F7-041F19CBA501}">
      <dgm:prSet/>
      <dgm:spPr/>
      <dgm:t>
        <a:bodyPr/>
        <a:lstStyle/>
        <a:p>
          <a:pPr>
            <a:lnSpc>
              <a:spcPct val="100000"/>
            </a:lnSpc>
            <a:defRPr cap="all"/>
          </a:pPr>
          <a:r>
            <a:rPr lang="en-US" dirty="0"/>
            <a:t>Reflective Meditation practices; Cultivation of  qualities like loving-kindness, compassion and forgiveness; gratitude, Patience, Attitudes of Mindfulness</a:t>
          </a:r>
        </a:p>
      </dgm:t>
    </dgm:pt>
    <dgm:pt modelId="{5450294E-5071-4378-9A94-F86019ECFFC3}" type="parTrans" cxnId="{39A569B5-4839-48AE-AA98-C798B02CB79A}">
      <dgm:prSet/>
      <dgm:spPr/>
      <dgm:t>
        <a:bodyPr/>
        <a:lstStyle/>
        <a:p>
          <a:endParaRPr lang="en-US"/>
        </a:p>
      </dgm:t>
    </dgm:pt>
    <dgm:pt modelId="{BEA69E5E-B234-4D8D-BA16-07AA9E26D1D6}" type="sibTrans" cxnId="{39A569B5-4839-48AE-AA98-C798B02CB79A}">
      <dgm:prSet/>
      <dgm:spPr/>
      <dgm:t>
        <a:bodyPr/>
        <a:lstStyle/>
        <a:p>
          <a:endParaRPr lang="en-US"/>
        </a:p>
      </dgm:t>
    </dgm:pt>
    <dgm:pt modelId="{3ABA5C64-DB41-4CC8-B4D3-9F438650F053}" type="pres">
      <dgm:prSet presAssocID="{BE5545AA-9D04-4FE9-852D-757615377C85}" presName="root" presStyleCnt="0">
        <dgm:presLayoutVars>
          <dgm:dir/>
          <dgm:resizeHandles val="exact"/>
        </dgm:presLayoutVars>
      </dgm:prSet>
      <dgm:spPr/>
    </dgm:pt>
    <dgm:pt modelId="{E9C42399-C137-4AB7-ACB4-B5E7DE3F3583}" type="pres">
      <dgm:prSet presAssocID="{652B9AF0-B4EB-4565-8D65-71D01F0D695B}" presName="compNode" presStyleCnt="0"/>
      <dgm:spPr/>
    </dgm:pt>
    <dgm:pt modelId="{FF8AC77D-8338-4AED-8873-4B3D28BE3EB5}" type="pres">
      <dgm:prSet presAssocID="{652B9AF0-B4EB-4565-8D65-71D01F0D695B}" presName="iconBgRect" presStyleLbl="trAlignAcc1" presStyleIdx="0" presStyleCnt="3"/>
      <dgm:spPr>
        <a:solidFill>
          <a:schemeClr val="lt1">
            <a:alpha val="0"/>
            <a:hueOff val="0"/>
            <a:satOff val="0"/>
            <a:lumOff val="0"/>
            <a:alphaOff val="0"/>
          </a:schemeClr>
        </a:solidFill>
        <a:ln w="79375" cap="flat" cmpd="sng" algn="ctr">
          <a:solidFill>
            <a:schemeClr val="accent5">
              <a:hueOff val="0"/>
              <a:satOff val="0"/>
              <a:lumOff val="0"/>
              <a:alphaOff val="0"/>
            </a:schemeClr>
          </a:solidFill>
          <a:prstDash val="solid"/>
        </a:ln>
        <a:effectLst/>
      </dgm:spPr>
    </dgm:pt>
    <dgm:pt modelId="{05991F22-D993-4C2F-BE61-E0D92C018DDF}" type="pres">
      <dgm:prSet presAssocID="{652B9AF0-B4EB-4565-8D65-71D01F0D69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dgm:pt>
    <dgm:pt modelId="{75734625-1213-4455-8CB6-05C4347E45CE}" type="pres">
      <dgm:prSet presAssocID="{652B9AF0-B4EB-4565-8D65-71D01F0D695B}" presName="spaceRect" presStyleCnt="0"/>
      <dgm:spPr/>
    </dgm:pt>
    <dgm:pt modelId="{9ADF993D-E2CC-4318-B6D2-6A2BA8FBFDC6}" type="pres">
      <dgm:prSet presAssocID="{652B9AF0-B4EB-4565-8D65-71D01F0D695B}" presName="textRect" presStyleLbl="revTx" presStyleIdx="0" presStyleCnt="3">
        <dgm:presLayoutVars>
          <dgm:chMax val="1"/>
          <dgm:chPref val="1"/>
        </dgm:presLayoutVars>
      </dgm:prSet>
      <dgm:spPr/>
    </dgm:pt>
    <dgm:pt modelId="{9C4500C5-0026-454B-B748-ABE793D6A5EC}" type="pres">
      <dgm:prSet presAssocID="{5EEF5531-3A33-45E0-9103-312AA212A579}" presName="sibTrans" presStyleCnt="0"/>
      <dgm:spPr/>
    </dgm:pt>
    <dgm:pt modelId="{A333EF0E-311F-4DEC-BEA3-88D2BBC9845C}" type="pres">
      <dgm:prSet presAssocID="{B911799E-2684-4186-89D3-977C5D9739EE}" presName="compNode" presStyleCnt="0"/>
      <dgm:spPr/>
    </dgm:pt>
    <dgm:pt modelId="{8B65B91D-7593-48C6-85A6-836F08373327}" type="pres">
      <dgm:prSet presAssocID="{B911799E-2684-4186-89D3-977C5D9739EE}" presName="iconBgRect" presStyleLbl="trAlignAcc1" presStyleIdx="1" presStyleCnt="3"/>
      <dgm:spPr>
        <a:solidFill>
          <a:schemeClr val="lt1">
            <a:alpha val="0"/>
            <a:hueOff val="0"/>
            <a:satOff val="0"/>
            <a:lumOff val="0"/>
            <a:alphaOff val="0"/>
          </a:schemeClr>
        </a:solidFill>
        <a:ln w="79375" cap="flat" cmpd="sng" algn="ctr">
          <a:solidFill>
            <a:schemeClr val="accent5">
              <a:hueOff val="-10661560"/>
              <a:satOff val="6060"/>
              <a:lumOff val="-5000"/>
              <a:alphaOff val="0"/>
            </a:schemeClr>
          </a:solidFill>
          <a:prstDash val="solid"/>
        </a:ln>
        <a:effectLst/>
      </dgm:spPr>
    </dgm:pt>
    <dgm:pt modelId="{AE1BDEEB-C3BF-4766-B3A2-5D278F6571B1}" type="pres">
      <dgm:prSet presAssocID="{B911799E-2684-4186-89D3-977C5D9739E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dgm:pt>
    <dgm:pt modelId="{F2395C41-48E8-4AB7-87A4-86A0E8CB41A0}" type="pres">
      <dgm:prSet presAssocID="{B911799E-2684-4186-89D3-977C5D9739EE}" presName="spaceRect" presStyleCnt="0"/>
      <dgm:spPr/>
    </dgm:pt>
    <dgm:pt modelId="{259DB65B-35B4-4F48-8626-70563FF54307}" type="pres">
      <dgm:prSet presAssocID="{B911799E-2684-4186-89D3-977C5D9739EE}" presName="textRect" presStyleLbl="revTx" presStyleIdx="1" presStyleCnt="3">
        <dgm:presLayoutVars>
          <dgm:chMax val="1"/>
          <dgm:chPref val="1"/>
        </dgm:presLayoutVars>
      </dgm:prSet>
      <dgm:spPr/>
    </dgm:pt>
    <dgm:pt modelId="{190E22C8-EA72-4430-A8E3-510336C3729F}" type="pres">
      <dgm:prSet presAssocID="{ADBF0B6C-D257-408B-AD0B-EF93608B45C5}" presName="sibTrans" presStyleCnt="0"/>
      <dgm:spPr/>
    </dgm:pt>
    <dgm:pt modelId="{4BD5B23F-4660-4DD5-8780-40A3512D648A}" type="pres">
      <dgm:prSet presAssocID="{625AA552-C8C4-4751-84F7-041F19CBA501}" presName="compNode" presStyleCnt="0"/>
      <dgm:spPr/>
    </dgm:pt>
    <dgm:pt modelId="{1C1EEB71-D6EF-484A-BFB4-EC47372408C1}" type="pres">
      <dgm:prSet presAssocID="{625AA552-C8C4-4751-84F7-041F19CBA501}" presName="iconBgRect" presStyleLbl="trAlignAcc1" presStyleIdx="2" presStyleCnt="3"/>
      <dgm:spPr>
        <a:solidFill>
          <a:schemeClr val="lt1">
            <a:alpha val="0"/>
            <a:hueOff val="0"/>
            <a:satOff val="0"/>
            <a:lumOff val="0"/>
            <a:alphaOff val="0"/>
          </a:schemeClr>
        </a:solidFill>
        <a:ln w="79375" cap="flat" cmpd="sng" algn="ctr">
          <a:solidFill>
            <a:schemeClr val="accent5">
              <a:hueOff val="-21323121"/>
              <a:satOff val="12119"/>
              <a:lumOff val="-10000"/>
              <a:alphaOff val="0"/>
            </a:schemeClr>
          </a:solidFill>
          <a:prstDash val="solid"/>
        </a:ln>
        <a:effectLst/>
      </dgm:spPr>
    </dgm:pt>
    <dgm:pt modelId="{8B38107D-C337-4A0C-9468-3617371B8DAC}" type="pres">
      <dgm:prSet presAssocID="{625AA552-C8C4-4751-84F7-041F19CBA5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dgm:pt>
    <dgm:pt modelId="{21A46DB7-A57D-4994-BCA1-B69205F66BEC}" type="pres">
      <dgm:prSet presAssocID="{625AA552-C8C4-4751-84F7-041F19CBA501}" presName="spaceRect" presStyleCnt="0"/>
      <dgm:spPr/>
    </dgm:pt>
    <dgm:pt modelId="{17CF95F1-C621-4D64-8CE9-1740511E4FCE}" type="pres">
      <dgm:prSet presAssocID="{625AA552-C8C4-4751-84F7-041F19CBA501}" presName="textRect" presStyleLbl="revTx" presStyleIdx="2" presStyleCnt="3">
        <dgm:presLayoutVars>
          <dgm:chMax val="1"/>
          <dgm:chPref val="1"/>
        </dgm:presLayoutVars>
      </dgm:prSet>
      <dgm:spPr/>
    </dgm:pt>
  </dgm:ptLst>
  <dgm:cxnLst>
    <dgm:cxn modelId="{5BDE3D27-C3E1-4368-B8EE-204AE81A53B2}" type="presOf" srcId="{652B9AF0-B4EB-4565-8D65-71D01F0D695B}" destId="{9ADF993D-E2CC-4318-B6D2-6A2BA8FBFDC6}" srcOrd="0" destOrd="0" presId="urn:microsoft.com/office/officeart/2018/5/layout/IconCircleOutlineLabelList"/>
    <dgm:cxn modelId="{02F4F427-2517-4D95-99BB-C1CD448A7FCC}" type="presOf" srcId="{BE5545AA-9D04-4FE9-852D-757615377C85}" destId="{3ABA5C64-DB41-4CC8-B4D3-9F438650F053}" srcOrd="0" destOrd="0" presId="urn:microsoft.com/office/officeart/2018/5/layout/IconCircleOutlineLabelList"/>
    <dgm:cxn modelId="{780DD23A-823A-478C-8551-3218371CA2CA}" type="presOf" srcId="{B911799E-2684-4186-89D3-977C5D9739EE}" destId="{259DB65B-35B4-4F48-8626-70563FF54307}" srcOrd="0" destOrd="0" presId="urn:microsoft.com/office/officeart/2018/5/layout/IconCircleOutlineLabelList"/>
    <dgm:cxn modelId="{EC5BA56E-311A-439C-BC0B-A2523ADBFB25}" srcId="{BE5545AA-9D04-4FE9-852D-757615377C85}" destId="{B911799E-2684-4186-89D3-977C5D9739EE}" srcOrd="1" destOrd="0" parTransId="{7ED4E615-CA4F-43F2-BA46-B6D0B8EB28F6}" sibTransId="{ADBF0B6C-D257-408B-AD0B-EF93608B45C5}"/>
    <dgm:cxn modelId="{683AF390-E927-457A-B16A-0D530996F80A}" srcId="{BE5545AA-9D04-4FE9-852D-757615377C85}" destId="{652B9AF0-B4EB-4565-8D65-71D01F0D695B}" srcOrd="0" destOrd="0" parTransId="{9785417A-26F6-4399-82EC-A2BE1626CC53}" sibTransId="{5EEF5531-3A33-45E0-9103-312AA212A579}"/>
    <dgm:cxn modelId="{39A569B5-4839-48AE-AA98-C798B02CB79A}" srcId="{BE5545AA-9D04-4FE9-852D-757615377C85}" destId="{625AA552-C8C4-4751-84F7-041F19CBA501}" srcOrd="2" destOrd="0" parTransId="{5450294E-5071-4378-9A94-F86019ECFFC3}" sibTransId="{BEA69E5E-B234-4D8D-BA16-07AA9E26D1D6}"/>
    <dgm:cxn modelId="{B58674D9-2893-426F-9E59-F2E73A601A5B}" type="presOf" srcId="{625AA552-C8C4-4751-84F7-041F19CBA501}" destId="{17CF95F1-C621-4D64-8CE9-1740511E4FCE}" srcOrd="0" destOrd="0" presId="urn:microsoft.com/office/officeart/2018/5/layout/IconCircleOutlineLabelList"/>
    <dgm:cxn modelId="{7EAC58EA-9183-4261-90FA-38A2A187B76F}" type="presParOf" srcId="{3ABA5C64-DB41-4CC8-B4D3-9F438650F053}" destId="{E9C42399-C137-4AB7-ACB4-B5E7DE3F3583}" srcOrd="0" destOrd="0" presId="urn:microsoft.com/office/officeart/2018/5/layout/IconCircleOutlineLabelList"/>
    <dgm:cxn modelId="{5D7A1C93-0BDD-4A8C-BABE-8935522FA904}" type="presParOf" srcId="{E9C42399-C137-4AB7-ACB4-B5E7DE3F3583}" destId="{FF8AC77D-8338-4AED-8873-4B3D28BE3EB5}" srcOrd="0" destOrd="0" presId="urn:microsoft.com/office/officeart/2018/5/layout/IconCircleOutlineLabelList"/>
    <dgm:cxn modelId="{8D7D24CA-8CEE-4AE7-81D6-C5C9C98EB5B7}" type="presParOf" srcId="{E9C42399-C137-4AB7-ACB4-B5E7DE3F3583}" destId="{05991F22-D993-4C2F-BE61-E0D92C018DDF}" srcOrd="1" destOrd="0" presId="urn:microsoft.com/office/officeart/2018/5/layout/IconCircleOutlineLabelList"/>
    <dgm:cxn modelId="{ADB62AF6-914B-4F38-9C31-1AF207C54105}" type="presParOf" srcId="{E9C42399-C137-4AB7-ACB4-B5E7DE3F3583}" destId="{75734625-1213-4455-8CB6-05C4347E45CE}" srcOrd="2" destOrd="0" presId="urn:microsoft.com/office/officeart/2018/5/layout/IconCircleOutlineLabelList"/>
    <dgm:cxn modelId="{920A5D9F-3189-4054-805C-A9E6E4C7D84B}" type="presParOf" srcId="{E9C42399-C137-4AB7-ACB4-B5E7DE3F3583}" destId="{9ADF993D-E2CC-4318-B6D2-6A2BA8FBFDC6}" srcOrd="3" destOrd="0" presId="urn:microsoft.com/office/officeart/2018/5/layout/IconCircleOutlineLabelList"/>
    <dgm:cxn modelId="{1D1197F2-2A65-4FC5-9FE8-4C603E6A35BB}" type="presParOf" srcId="{3ABA5C64-DB41-4CC8-B4D3-9F438650F053}" destId="{9C4500C5-0026-454B-B748-ABE793D6A5EC}" srcOrd="1" destOrd="0" presId="urn:microsoft.com/office/officeart/2018/5/layout/IconCircleOutlineLabelList"/>
    <dgm:cxn modelId="{29738BC6-ED2E-4BFF-8C94-3C0DEDF0FC4D}" type="presParOf" srcId="{3ABA5C64-DB41-4CC8-B4D3-9F438650F053}" destId="{A333EF0E-311F-4DEC-BEA3-88D2BBC9845C}" srcOrd="2" destOrd="0" presId="urn:microsoft.com/office/officeart/2018/5/layout/IconCircleOutlineLabelList"/>
    <dgm:cxn modelId="{E5F66B1C-92B4-4FD9-959A-1240A2D773F2}" type="presParOf" srcId="{A333EF0E-311F-4DEC-BEA3-88D2BBC9845C}" destId="{8B65B91D-7593-48C6-85A6-836F08373327}" srcOrd="0" destOrd="0" presId="urn:microsoft.com/office/officeart/2018/5/layout/IconCircleOutlineLabelList"/>
    <dgm:cxn modelId="{746381B6-598C-4B35-9B18-24AEAB1F6DC1}" type="presParOf" srcId="{A333EF0E-311F-4DEC-BEA3-88D2BBC9845C}" destId="{AE1BDEEB-C3BF-4766-B3A2-5D278F6571B1}" srcOrd="1" destOrd="0" presId="urn:microsoft.com/office/officeart/2018/5/layout/IconCircleOutlineLabelList"/>
    <dgm:cxn modelId="{541388C6-1DEC-433E-9B56-BAEFC9C07C37}" type="presParOf" srcId="{A333EF0E-311F-4DEC-BEA3-88D2BBC9845C}" destId="{F2395C41-48E8-4AB7-87A4-86A0E8CB41A0}" srcOrd="2" destOrd="0" presId="urn:microsoft.com/office/officeart/2018/5/layout/IconCircleOutlineLabelList"/>
    <dgm:cxn modelId="{C9038ED8-8B2B-4397-93D5-8D7862055743}" type="presParOf" srcId="{A333EF0E-311F-4DEC-BEA3-88D2BBC9845C}" destId="{259DB65B-35B4-4F48-8626-70563FF54307}" srcOrd="3" destOrd="0" presId="urn:microsoft.com/office/officeart/2018/5/layout/IconCircleOutlineLabelList"/>
    <dgm:cxn modelId="{473E78F2-7150-4785-A04F-35F426C98E55}" type="presParOf" srcId="{3ABA5C64-DB41-4CC8-B4D3-9F438650F053}" destId="{190E22C8-EA72-4430-A8E3-510336C3729F}" srcOrd="3" destOrd="0" presId="urn:microsoft.com/office/officeart/2018/5/layout/IconCircleOutlineLabelList"/>
    <dgm:cxn modelId="{D983ACBF-C03A-4954-B489-187926B21490}" type="presParOf" srcId="{3ABA5C64-DB41-4CC8-B4D3-9F438650F053}" destId="{4BD5B23F-4660-4DD5-8780-40A3512D648A}" srcOrd="4" destOrd="0" presId="urn:microsoft.com/office/officeart/2018/5/layout/IconCircleOutlineLabelList"/>
    <dgm:cxn modelId="{07BB6BF0-8973-454A-8391-87632BF7B285}" type="presParOf" srcId="{4BD5B23F-4660-4DD5-8780-40A3512D648A}" destId="{1C1EEB71-D6EF-484A-BFB4-EC47372408C1}" srcOrd="0" destOrd="0" presId="urn:microsoft.com/office/officeart/2018/5/layout/IconCircleOutlineLabelList"/>
    <dgm:cxn modelId="{688FF46F-7F7E-4668-93FA-7ECE216083EE}" type="presParOf" srcId="{4BD5B23F-4660-4DD5-8780-40A3512D648A}" destId="{8B38107D-C337-4A0C-9468-3617371B8DAC}" srcOrd="1" destOrd="0" presId="urn:microsoft.com/office/officeart/2018/5/layout/IconCircleOutlineLabelList"/>
    <dgm:cxn modelId="{E13D4984-848B-4798-B517-90802C21F34A}" type="presParOf" srcId="{4BD5B23F-4660-4DD5-8780-40A3512D648A}" destId="{21A46DB7-A57D-4994-BCA1-B69205F66BEC}" srcOrd="2" destOrd="0" presId="urn:microsoft.com/office/officeart/2018/5/layout/IconCircleOutlineLabelList"/>
    <dgm:cxn modelId="{4A8F56D4-1163-48B5-8589-EF07EC598758}" type="presParOf" srcId="{4BD5B23F-4660-4DD5-8780-40A3512D648A}" destId="{17CF95F1-C621-4D64-8CE9-1740511E4FCE}" srcOrd="3" destOrd="0" presId="urn:microsoft.com/office/officeart/2018/5/layout/IconCircleOutlin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08897-2C12-4030-8F08-9CA38F63CE59}" type="doc">
      <dgm:prSet loTypeId="urn:microsoft.com/office/officeart/2005/8/layout/list1" loCatId="list" qsTypeId="urn:microsoft.com/office/officeart/2005/8/quickstyle/simple2" qsCatId="simple" csTypeId="urn:microsoft.com/office/officeart/2005/8/colors/colorful5" csCatId="colorful"/>
      <dgm:spPr/>
      <dgm:t>
        <a:bodyPr/>
        <a:lstStyle/>
        <a:p>
          <a:endParaRPr lang="en-US"/>
        </a:p>
      </dgm:t>
    </dgm:pt>
    <dgm:pt modelId="{F12F4B88-6038-436E-B4F1-5FCC9E3359B0}">
      <dgm:prSet/>
      <dgm:spPr/>
      <dgm:t>
        <a:bodyPr/>
        <a:lstStyle/>
        <a:p>
          <a:r>
            <a:rPr lang="en-US"/>
            <a:t>Pause</a:t>
          </a:r>
        </a:p>
      </dgm:t>
    </dgm:pt>
    <dgm:pt modelId="{3E283682-5EAE-4999-83B9-A43A5BAFF4A4}" type="parTrans" cxnId="{589AD0D5-DABC-4486-9634-82B5F85A2C86}">
      <dgm:prSet/>
      <dgm:spPr/>
      <dgm:t>
        <a:bodyPr/>
        <a:lstStyle/>
        <a:p>
          <a:endParaRPr lang="en-US"/>
        </a:p>
      </dgm:t>
    </dgm:pt>
    <dgm:pt modelId="{CB535505-9B93-44A4-BE87-FE714977E3A4}" type="sibTrans" cxnId="{589AD0D5-DABC-4486-9634-82B5F85A2C86}">
      <dgm:prSet/>
      <dgm:spPr/>
      <dgm:t>
        <a:bodyPr/>
        <a:lstStyle/>
        <a:p>
          <a:endParaRPr lang="en-US"/>
        </a:p>
      </dgm:t>
    </dgm:pt>
    <dgm:pt modelId="{85E37868-A701-4D73-A7C5-32FE4C46404D}">
      <dgm:prSet/>
      <dgm:spPr/>
      <dgm:t>
        <a:bodyPr/>
        <a:lstStyle/>
        <a:p>
          <a:r>
            <a:rPr lang="en-US"/>
            <a:t>Attentional stability</a:t>
          </a:r>
        </a:p>
      </dgm:t>
    </dgm:pt>
    <dgm:pt modelId="{D777CCEA-0505-4117-ABC2-B22002A7D223}" type="parTrans" cxnId="{04583EEE-D838-437A-852D-0A140E63A486}">
      <dgm:prSet/>
      <dgm:spPr/>
      <dgm:t>
        <a:bodyPr/>
        <a:lstStyle/>
        <a:p>
          <a:endParaRPr lang="en-US"/>
        </a:p>
      </dgm:t>
    </dgm:pt>
    <dgm:pt modelId="{6ECF5368-E6E1-4E8A-A769-9BAE0DC72064}" type="sibTrans" cxnId="{04583EEE-D838-437A-852D-0A140E63A486}">
      <dgm:prSet/>
      <dgm:spPr/>
      <dgm:t>
        <a:bodyPr/>
        <a:lstStyle/>
        <a:p>
          <a:endParaRPr lang="en-US"/>
        </a:p>
      </dgm:t>
    </dgm:pt>
    <dgm:pt modelId="{5186EE09-DAD4-4D7E-990D-9D74AC6A0D75}">
      <dgm:prSet/>
      <dgm:spPr/>
      <dgm:t>
        <a:bodyPr/>
        <a:lstStyle/>
        <a:p>
          <a:r>
            <a:rPr lang="en-US"/>
            <a:t>Perspective-taking</a:t>
          </a:r>
        </a:p>
      </dgm:t>
    </dgm:pt>
    <dgm:pt modelId="{ABCA5D59-89A2-4D05-A477-BD83CE979010}" type="parTrans" cxnId="{F1A4DFCF-E670-4E72-9204-CF5E751A47CB}">
      <dgm:prSet/>
      <dgm:spPr/>
      <dgm:t>
        <a:bodyPr/>
        <a:lstStyle/>
        <a:p>
          <a:endParaRPr lang="en-US"/>
        </a:p>
      </dgm:t>
    </dgm:pt>
    <dgm:pt modelId="{A62C08CC-046B-4C21-B9F7-EB532A0014D0}" type="sibTrans" cxnId="{F1A4DFCF-E670-4E72-9204-CF5E751A47CB}">
      <dgm:prSet/>
      <dgm:spPr/>
      <dgm:t>
        <a:bodyPr/>
        <a:lstStyle/>
        <a:p>
          <a:endParaRPr lang="en-US"/>
        </a:p>
      </dgm:t>
    </dgm:pt>
    <dgm:pt modelId="{1784846E-4D9A-48AC-8FE7-39CB495CFAB2}">
      <dgm:prSet/>
      <dgm:spPr/>
      <dgm:t>
        <a:bodyPr/>
        <a:lstStyle/>
        <a:p>
          <a:r>
            <a:rPr lang="en-US"/>
            <a:t>Care and Connection</a:t>
          </a:r>
        </a:p>
      </dgm:t>
    </dgm:pt>
    <dgm:pt modelId="{7A34BF10-3FBD-45AB-9A13-751C1AFC6BDA}" type="parTrans" cxnId="{04067B70-8626-4254-A825-E70B76BAF291}">
      <dgm:prSet/>
      <dgm:spPr/>
      <dgm:t>
        <a:bodyPr/>
        <a:lstStyle/>
        <a:p>
          <a:endParaRPr lang="en-US"/>
        </a:p>
      </dgm:t>
    </dgm:pt>
    <dgm:pt modelId="{7594E06F-6516-47D3-825D-BF46D84973E9}" type="sibTrans" cxnId="{04067B70-8626-4254-A825-E70B76BAF291}">
      <dgm:prSet/>
      <dgm:spPr/>
      <dgm:t>
        <a:bodyPr/>
        <a:lstStyle/>
        <a:p>
          <a:endParaRPr lang="en-US"/>
        </a:p>
      </dgm:t>
    </dgm:pt>
    <dgm:pt modelId="{AA03E330-0CC9-4E8E-A7F4-BD64F470CFD8}">
      <dgm:prSet/>
      <dgm:spPr/>
      <dgm:t>
        <a:bodyPr/>
        <a:lstStyle/>
        <a:p>
          <a:r>
            <a:rPr lang="en-US"/>
            <a:t>Compassion (self)</a:t>
          </a:r>
        </a:p>
      </dgm:t>
    </dgm:pt>
    <dgm:pt modelId="{AD0E986B-C499-4D4F-B2F1-2774C69ABA34}" type="parTrans" cxnId="{ABB7EF1E-4104-478C-9D70-C840DB11C377}">
      <dgm:prSet/>
      <dgm:spPr/>
      <dgm:t>
        <a:bodyPr/>
        <a:lstStyle/>
        <a:p>
          <a:endParaRPr lang="en-US"/>
        </a:p>
      </dgm:t>
    </dgm:pt>
    <dgm:pt modelId="{4C51EEE7-6FB3-4B88-9875-8F5354EC4D1E}" type="sibTrans" cxnId="{ABB7EF1E-4104-478C-9D70-C840DB11C377}">
      <dgm:prSet/>
      <dgm:spPr/>
      <dgm:t>
        <a:bodyPr/>
        <a:lstStyle/>
        <a:p>
          <a:endParaRPr lang="en-US"/>
        </a:p>
      </dgm:t>
    </dgm:pt>
    <dgm:pt modelId="{BD98C161-8697-4CE2-9F9B-4909D01DE16F}" type="pres">
      <dgm:prSet presAssocID="{31508897-2C12-4030-8F08-9CA38F63CE59}" presName="linear" presStyleCnt="0">
        <dgm:presLayoutVars>
          <dgm:dir/>
          <dgm:animLvl val="lvl"/>
          <dgm:resizeHandles val="exact"/>
        </dgm:presLayoutVars>
      </dgm:prSet>
      <dgm:spPr/>
    </dgm:pt>
    <dgm:pt modelId="{0ECB6B89-758F-4F5D-9E7F-85B6AF702BF1}" type="pres">
      <dgm:prSet presAssocID="{F12F4B88-6038-436E-B4F1-5FCC9E3359B0}" presName="parentLin" presStyleCnt="0"/>
      <dgm:spPr/>
    </dgm:pt>
    <dgm:pt modelId="{1130660A-3938-45D9-ACAE-CCA7EFBF9C31}" type="pres">
      <dgm:prSet presAssocID="{F12F4B88-6038-436E-B4F1-5FCC9E3359B0}" presName="parentLeftMargin" presStyleLbl="node1" presStyleIdx="0" presStyleCnt="5"/>
      <dgm:spPr/>
    </dgm:pt>
    <dgm:pt modelId="{6065EA84-D418-43DF-B43B-63FD728EB2EB}" type="pres">
      <dgm:prSet presAssocID="{F12F4B88-6038-436E-B4F1-5FCC9E3359B0}" presName="parentText" presStyleLbl="node1" presStyleIdx="0" presStyleCnt="5">
        <dgm:presLayoutVars>
          <dgm:chMax val="0"/>
          <dgm:bulletEnabled val="1"/>
        </dgm:presLayoutVars>
      </dgm:prSet>
      <dgm:spPr/>
    </dgm:pt>
    <dgm:pt modelId="{4B397154-6782-4EA4-BD7E-8BE36DD92CF4}" type="pres">
      <dgm:prSet presAssocID="{F12F4B88-6038-436E-B4F1-5FCC9E3359B0}" presName="negativeSpace" presStyleCnt="0"/>
      <dgm:spPr/>
    </dgm:pt>
    <dgm:pt modelId="{7B90963F-2477-4328-979B-34920C001980}" type="pres">
      <dgm:prSet presAssocID="{F12F4B88-6038-436E-B4F1-5FCC9E3359B0}" presName="childText" presStyleLbl="conFgAcc1" presStyleIdx="0" presStyleCnt="5">
        <dgm:presLayoutVars>
          <dgm:bulletEnabled val="1"/>
        </dgm:presLayoutVars>
      </dgm:prSet>
      <dgm:spPr/>
    </dgm:pt>
    <dgm:pt modelId="{933D5954-4B41-40CB-AE8D-64743112AD17}" type="pres">
      <dgm:prSet presAssocID="{CB535505-9B93-44A4-BE87-FE714977E3A4}" presName="spaceBetweenRectangles" presStyleCnt="0"/>
      <dgm:spPr/>
    </dgm:pt>
    <dgm:pt modelId="{345E7267-16A3-4912-A2E5-FEE128190981}" type="pres">
      <dgm:prSet presAssocID="{85E37868-A701-4D73-A7C5-32FE4C46404D}" presName="parentLin" presStyleCnt="0"/>
      <dgm:spPr/>
    </dgm:pt>
    <dgm:pt modelId="{8B276162-DF45-4DF0-AE36-816793FB3721}" type="pres">
      <dgm:prSet presAssocID="{85E37868-A701-4D73-A7C5-32FE4C46404D}" presName="parentLeftMargin" presStyleLbl="node1" presStyleIdx="0" presStyleCnt="5"/>
      <dgm:spPr/>
    </dgm:pt>
    <dgm:pt modelId="{E0E01D3B-0BB4-44D2-AD33-B295FACC2BD2}" type="pres">
      <dgm:prSet presAssocID="{85E37868-A701-4D73-A7C5-32FE4C46404D}" presName="parentText" presStyleLbl="node1" presStyleIdx="1" presStyleCnt="5">
        <dgm:presLayoutVars>
          <dgm:chMax val="0"/>
          <dgm:bulletEnabled val="1"/>
        </dgm:presLayoutVars>
      </dgm:prSet>
      <dgm:spPr/>
    </dgm:pt>
    <dgm:pt modelId="{6A2D155E-5153-4EAD-A315-8FCFD2DF25D2}" type="pres">
      <dgm:prSet presAssocID="{85E37868-A701-4D73-A7C5-32FE4C46404D}" presName="negativeSpace" presStyleCnt="0"/>
      <dgm:spPr/>
    </dgm:pt>
    <dgm:pt modelId="{33F8D230-6362-42EB-91A7-09800DD0008F}" type="pres">
      <dgm:prSet presAssocID="{85E37868-A701-4D73-A7C5-32FE4C46404D}" presName="childText" presStyleLbl="conFgAcc1" presStyleIdx="1" presStyleCnt="5">
        <dgm:presLayoutVars>
          <dgm:bulletEnabled val="1"/>
        </dgm:presLayoutVars>
      </dgm:prSet>
      <dgm:spPr/>
    </dgm:pt>
    <dgm:pt modelId="{4217811F-44B2-47CD-95E4-572638AB04BD}" type="pres">
      <dgm:prSet presAssocID="{6ECF5368-E6E1-4E8A-A769-9BAE0DC72064}" presName="spaceBetweenRectangles" presStyleCnt="0"/>
      <dgm:spPr/>
    </dgm:pt>
    <dgm:pt modelId="{47B9896F-3A24-4993-9263-79FD27A561CB}" type="pres">
      <dgm:prSet presAssocID="{5186EE09-DAD4-4D7E-990D-9D74AC6A0D75}" presName="parentLin" presStyleCnt="0"/>
      <dgm:spPr/>
    </dgm:pt>
    <dgm:pt modelId="{CC923DA7-DA77-4602-ABF8-1DB226F330DE}" type="pres">
      <dgm:prSet presAssocID="{5186EE09-DAD4-4D7E-990D-9D74AC6A0D75}" presName="parentLeftMargin" presStyleLbl="node1" presStyleIdx="1" presStyleCnt="5"/>
      <dgm:spPr/>
    </dgm:pt>
    <dgm:pt modelId="{E8586210-3978-4FC8-BFCC-00BE5FE079BD}" type="pres">
      <dgm:prSet presAssocID="{5186EE09-DAD4-4D7E-990D-9D74AC6A0D75}" presName="parentText" presStyleLbl="node1" presStyleIdx="2" presStyleCnt="5">
        <dgm:presLayoutVars>
          <dgm:chMax val="0"/>
          <dgm:bulletEnabled val="1"/>
        </dgm:presLayoutVars>
      </dgm:prSet>
      <dgm:spPr/>
    </dgm:pt>
    <dgm:pt modelId="{F01C9777-718D-4B30-BAC5-49CDCC54BB72}" type="pres">
      <dgm:prSet presAssocID="{5186EE09-DAD4-4D7E-990D-9D74AC6A0D75}" presName="negativeSpace" presStyleCnt="0"/>
      <dgm:spPr/>
    </dgm:pt>
    <dgm:pt modelId="{48DF9144-5CB4-4C7F-A6C5-934FFAA6DABD}" type="pres">
      <dgm:prSet presAssocID="{5186EE09-DAD4-4D7E-990D-9D74AC6A0D75}" presName="childText" presStyleLbl="conFgAcc1" presStyleIdx="2" presStyleCnt="5">
        <dgm:presLayoutVars>
          <dgm:bulletEnabled val="1"/>
        </dgm:presLayoutVars>
      </dgm:prSet>
      <dgm:spPr/>
    </dgm:pt>
    <dgm:pt modelId="{633D5A2C-A051-47DB-B92D-FDA24CEB35B8}" type="pres">
      <dgm:prSet presAssocID="{A62C08CC-046B-4C21-B9F7-EB532A0014D0}" presName="spaceBetweenRectangles" presStyleCnt="0"/>
      <dgm:spPr/>
    </dgm:pt>
    <dgm:pt modelId="{56284279-4D14-405D-AC8C-D010E3355651}" type="pres">
      <dgm:prSet presAssocID="{1784846E-4D9A-48AC-8FE7-39CB495CFAB2}" presName="parentLin" presStyleCnt="0"/>
      <dgm:spPr/>
    </dgm:pt>
    <dgm:pt modelId="{371C88E9-0ACB-41B9-8ED3-8E4BF69D100C}" type="pres">
      <dgm:prSet presAssocID="{1784846E-4D9A-48AC-8FE7-39CB495CFAB2}" presName="parentLeftMargin" presStyleLbl="node1" presStyleIdx="2" presStyleCnt="5"/>
      <dgm:spPr/>
    </dgm:pt>
    <dgm:pt modelId="{DE59FCBC-D120-41B0-A4ED-FBAE7E677D2C}" type="pres">
      <dgm:prSet presAssocID="{1784846E-4D9A-48AC-8FE7-39CB495CFAB2}" presName="parentText" presStyleLbl="node1" presStyleIdx="3" presStyleCnt="5">
        <dgm:presLayoutVars>
          <dgm:chMax val="0"/>
          <dgm:bulletEnabled val="1"/>
        </dgm:presLayoutVars>
      </dgm:prSet>
      <dgm:spPr/>
    </dgm:pt>
    <dgm:pt modelId="{E6C6E229-62A0-462B-93B5-F21867565722}" type="pres">
      <dgm:prSet presAssocID="{1784846E-4D9A-48AC-8FE7-39CB495CFAB2}" presName="negativeSpace" presStyleCnt="0"/>
      <dgm:spPr/>
    </dgm:pt>
    <dgm:pt modelId="{99C98F2C-DC75-46F3-8072-8F074200F779}" type="pres">
      <dgm:prSet presAssocID="{1784846E-4D9A-48AC-8FE7-39CB495CFAB2}" presName="childText" presStyleLbl="conFgAcc1" presStyleIdx="3" presStyleCnt="5">
        <dgm:presLayoutVars>
          <dgm:bulletEnabled val="1"/>
        </dgm:presLayoutVars>
      </dgm:prSet>
      <dgm:spPr/>
    </dgm:pt>
    <dgm:pt modelId="{5CA879D1-70F5-41D6-8CE5-BECF688C7C7E}" type="pres">
      <dgm:prSet presAssocID="{7594E06F-6516-47D3-825D-BF46D84973E9}" presName="spaceBetweenRectangles" presStyleCnt="0"/>
      <dgm:spPr/>
    </dgm:pt>
    <dgm:pt modelId="{C29A05F0-E2D5-4645-9FF6-EF80325E1F0B}" type="pres">
      <dgm:prSet presAssocID="{AA03E330-0CC9-4E8E-A7F4-BD64F470CFD8}" presName="parentLin" presStyleCnt="0"/>
      <dgm:spPr/>
    </dgm:pt>
    <dgm:pt modelId="{2E907031-1FC6-49DC-9F81-E3FA692CA751}" type="pres">
      <dgm:prSet presAssocID="{AA03E330-0CC9-4E8E-A7F4-BD64F470CFD8}" presName="parentLeftMargin" presStyleLbl="node1" presStyleIdx="3" presStyleCnt="5"/>
      <dgm:spPr/>
    </dgm:pt>
    <dgm:pt modelId="{FCA004E1-B2DB-4D06-8129-62B0D0B53955}" type="pres">
      <dgm:prSet presAssocID="{AA03E330-0CC9-4E8E-A7F4-BD64F470CFD8}" presName="parentText" presStyleLbl="node1" presStyleIdx="4" presStyleCnt="5">
        <dgm:presLayoutVars>
          <dgm:chMax val="0"/>
          <dgm:bulletEnabled val="1"/>
        </dgm:presLayoutVars>
      </dgm:prSet>
      <dgm:spPr/>
    </dgm:pt>
    <dgm:pt modelId="{3D2741AE-E72B-4695-B89D-24682572576D}" type="pres">
      <dgm:prSet presAssocID="{AA03E330-0CC9-4E8E-A7F4-BD64F470CFD8}" presName="negativeSpace" presStyleCnt="0"/>
      <dgm:spPr/>
    </dgm:pt>
    <dgm:pt modelId="{F3C133BE-5287-42BE-8AD6-56A739E2F8B7}" type="pres">
      <dgm:prSet presAssocID="{AA03E330-0CC9-4E8E-A7F4-BD64F470CFD8}" presName="childText" presStyleLbl="conFgAcc1" presStyleIdx="4" presStyleCnt="5">
        <dgm:presLayoutVars>
          <dgm:bulletEnabled val="1"/>
        </dgm:presLayoutVars>
      </dgm:prSet>
      <dgm:spPr/>
    </dgm:pt>
  </dgm:ptLst>
  <dgm:cxnLst>
    <dgm:cxn modelId="{CFD8520D-C363-4560-B620-2CE053B979D2}" type="presOf" srcId="{5186EE09-DAD4-4D7E-990D-9D74AC6A0D75}" destId="{CC923DA7-DA77-4602-ABF8-1DB226F330DE}" srcOrd="0" destOrd="0" presId="urn:microsoft.com/office/officeart/2005/8/layout/list1"/>
    <dgm:cxn modelId="{A74FB20F-3134-47B4-925A-F2B24824B5E9}" type="presOf" srcId="{85E37868-A701-4D73-A7C5-32FE4C46404D}" destId="{8B276162-DF45-4DF0-AE36-816793FB3721}" srcOrd="0" destOrd="0" presId="urn:microsoft.com/office/officeart/2005/8/layout/list1"/>
    <dgm:cxn modelId="{ABB7EF1E-4104-478C-9D70-C840DB11C377}" srcId="{31508897-2C12-4030-8F08-9CA38F63CE59}" destId="{AA03E330-0CC9-4E8E-A7F4-BD64F470CFD8}" srcOrd="4" destOrd="0" parTransId="{AD0E986B-C499-4D4F-B2F1-2774C69ABA34}" sibTransId="{4C51EEE7-6FB3-4B88-9875-8F5354EC4D1E}"/>
    <dgm:cxn modelId="{0ED8002A-174E-40AE-B894-BAF2C5A980E6}" type="presOf" srcId="{5186EE09-DAD4-4D7E-990D-9D74AC6A0D75}" destId="{E8586210-3978-4FC8-BFCC-00BE5FE079BD}" srcOrd="1" destOrd="0" presId="urn:microsoft.com/office/officeart/2005/8/layout/list1"/>
    <dgm:cxn modelId="{8F3FFC5C-CAAE-4256-A8D8-7160C1FF18EE}" type="presOf" srcId="{F12F4B88-6038-436E-B4F1-5FCC9E3359B0}" destId="{6065EA84-D418-43DF-B43B-63FD728EB2EB}" srcOrd="1" destOrd="0" presId="urn:microsoft.com/office/officeart/2005/8/layout/list1"/>
    <dgm:cxn modelId="{04067B70-8626-4254-A825-E70B76BAF291}" srcId="{31508897-2C12-4030-8F08-9CA38F63CE59}" destId="{1784846E-4D9A-48AC-8FE7-39CB495CFAB2}" srcOrd="3" destOrd="0" parTransId="{7A34BF10-3FBD-45AB-9A13-751C1AFC6BDA}" sibTransId="{7594E06F-6516-47D3-825D-BF46D84973E9}"/>
    <dgm:cxn modelId="{4E0DD053-D438-4CA3-97B7-39AFDF66D3FB}" type="presOf" srcId="{AA03E330-0CC9-4E8E-A7F4-BD64F470CFD8}" destId="{2E907031-1FC6-49DC-9F81-E3FA692CA751}" srcOrd="0" destOrd="0" presId="urn:microsoft.com/office/officeart/2005/8/layout/list1"/>
    <dgm:cxn modelId="{9EBF797C-E2FE-43F7-8671-B575392B9FE0}" type="presOf" srcId="{1784846E-4D9A-48AC-8FE7-39CB495CFAB2}" destId="{DE59FCBC-D120-41B0-A4ED-FBAE7E677D2C}" srcOrd="1" destOrd="0" presId="urn:microsoft.com/office/officeart/2005/8/layout/list1"/>
    <dgm:cxn modelId="{DA19B587-20C6-4E7F-9F41-ABA0145477EB}" type="presOf" srcId="{AA03E330-0CC9-4E8E-A7F4-BD64F470CFD8}" destId="{FCA004E1-B2DB-4D06-8129-62B0D0B53955}" srcOrd="1" destOrd="0" presId="urn:microsoft.com/office/officeart/2005/8/layout/list1"/>
    <dgm:cxn modelId="{E3F9A488-32AB-4FCE-B6A8-607A7DDEB785}" type="presOf" srcId="{85E37868-A701-4D73-A7C5-32FE4C46404D}" destId="{E0E01D3B-0BB4-44D2-AD33-B295FACC2BD2}" srcOrd="1" destOrd="0" presId="urn:microsoft.com/office/officeart/2005/8/layout/list1"/>
    <dgm:cxn modelId="{56524DAD-DF3C-4033-9B62-23664F35E9FA}" type="presOf" srcId="{1784846E-4D9A-48AC-8FE7-39CB495CFAB2}" destId="{371C88E9-0ACB-41B9-8ED3-8E4BF69D100C}" srcOrd="0" destOrd="0" presId="urn:microsoft.com/office/officeart/2005/8/layout/list1"/>
    <dgm:cxn modelId="{B067D8AF-6E64-4DFD-BCFE-FF1CE2E855CE}" type="presOf" srcId="{31508897-2C12-4030-8F08-9CA38F63CE59}" destId="{BD98C161-8697-4CE2-9F9B-4909D01DE16F}" srcOrd="0" destOrd="0" presId="urn:microsoft.com/office/officeart/2005/8/layout/list1"/>
    <dgm:cxn modelId="{F1A4DFCF-E670-4E72-9204-CF5E751A47CB}" srcId="{31508897-2C12-4030-8F08-9CA38F63CE59}" destId="{5186EE09-DAD4-4D7E-990D-9D74AC6A0D75}" srcOrd="2" destOrd="0" parTransId="{ABCA5D59-89A2-4D05-A477-BD83CE979010}" sibTransId="{A62C08CC-046B-4C21-B9F7-EB532A0014D0}"/>
    <dgm:cxn modelId="{589AD0D5-DABC-4486-9634-82B5F85A2C86}" srcId="{31508897-2C12-4030-8F08-9CA38F63CE59}" destId="{F12F4B88-6038-436E-B4F1-5FCC9E3359B0}" srcOrd="0" destOrd="0" parTransId="{3E283682-5EAE-4999-83B9-A43A5BAFF4A4}" sibTransId="{CB535505-9B93-44A4-BE87-FE714977E3A4}"/>
    <dgm:cxn modelId="{2B57CCE0-0CB0-42BD-8418-0320EEBDE79F}" type="presOf" srcId="{F12F4B88-6038-436E-B4F1-5FCC9E3359B0}" destId="{1130660A-3938-45D9-ACAE-CCA7EFBF9C31}" srcOrd="0" destOrd="0" presId="urn:microsoft.com/office/officeart/2005/8/layout/list1"/>
    <dgm:cxn modelId="{04583EEE-D838-437A-852D-0A140E63A486}" srcId="{31508897-2C12-4030-8F08-9CA38F63CE59}" destId="{85E37868-A701-4D73-A7C5-32FE4C46404D}" srcOrd="1" destOrd="0" parTransId="{D777CCEA-0505-4117-ABC2-B22002A7D223}" sibTransId="{6ECF5368-E6E1-4E8A-A769-9BAE0DC72064}"/>
    <dgm:cxn modelId="{8198A0E3-AE6C-4C5A-897A-99B1A401547D}" type="presParOf" srcId="{BD98C161-8697-4CE2-9F9B-4909D01DE16F}" destId="{0ECB6B89-758F-4F5D-9E7F-85B6AF702BF1}" srcOrd="0" destOrd="0" presId="urn:microsoft.com/office/officeart/2005/8/layout/list1"/>
    <dgm:cxn modelId="{E7C242F1-2297-48AF-AFFE-5881E914AF92}" type="presParOf" srcId="{0ECB6B89-758F-4F5D-9E7F-85B6AF702BF1}" destId="{1130660A-3938-45D9-ACAE-CCA7EFBF9C31}" srcOrd="0" destOrd="0" presId="urn:microsoft.com/office/officeart/2005/8/layout/list1"/>
    <dgm:cxn modelId="{F1E978D0-D999-48A5-8C8C-D813C84A566B}" type="presParOf" srcId="{0ECB6B89-758F-4F5D-9E7F-85B6AF702BF1}" destId="{6065EA84-D418-43DF-B43B-63FD728EB2EB}" srcOrd="1" destOrd="0" presId="urn:microsoft.com/office/officeart/2005/8/layout/list1"/>
    <dgm:cxn modelId="{638ACF03-768C-4754-9790-34BBBD01142D}" type="presParOf" srcId="{BD98C161-8697-4CE2-9F9B-4909D01DE16F}" destId="{4B397154-6782-4EA4-BD7E-8BE36DD92CF4}" srcOrd="1" destOrd="0" presId="urn:microsoft.com/office/officeart/2005/8/layout/list1"/>
    <dgm:cxn modelId="{54B83445-3C94-4CAA-AB67-A8166A294A7D}" type="presParOf" srcId="{BD98C161-8697-4CE2-9F9B-4909D01DE16F}" destId="{7B90963F-2477-4328-979B-34920C001980}" srcOrd="2" destOrd="0" presId="urn:microsoft.com/office/officeart/2005/8/layout/list1"/>
    <dgm:cxn modelId="{426B6006-3C43-437D-8D6A-B460F81D3E2B}" type="presParOf" srcId="{BD98C161-8697-4CE2-9F9B-4909D01DE16F}" destId="{933D5954-4B41-40CB-AE8D-64743112AD17}" srcOrd="3" destOrd="0" presId="urn:microsoft.com/office/officeart/2005/8/layout/list1"/>
    <dgm:cxn modelId="{2A94367E-EDB3-420D-B45D-DA383CB7E016}" type="presParOf" srcId="{BD98C161-8697-4CE2-9F9B-4909D01DE16F}" destId="{345E7267-16A3-4912-A2E5-FEE128190981}" srcOrd="4" destOrd="0" presId="urn:microsoft.com/office/officeart/2005/8/layout/list1"/>
    <dgm:cxn modelId="{40BD78DF-463B-4002-8893-17532B2BB729}" type="presParOf" srcId="{345E7267-16A3-4912-A2E5-FEE128190981}" destId="{8B276162-DF45-4DF0-AE36-816793FB3721}" srcOrd="0" destOrd="0" presId="urn:microsoft.com/office/officeart/2005/8/layout/list1"/>
    <dgm:cxn modelId="{966CBE6E-3E7B-4D55-BCCB-B2D637D7D123}" type="presParOf" srcId="{345E7267-16A3-4912-A2E5-FEE128190981}" destId="{E0E01D3B-0BB4-44D2-AD33-B295FACC2BD2}" srcOrd="1" destOrd="0" presId="urn:microsoft.com/office/officeart/2005/8/layout/list1"/>
    <dgm:cxn modelId="{39DC2B14-2768-40EA-8FA5-111DDEFB42E3}" type="presParOf" srcId="{BD98C161-8697-4CE2-9F9B-4909D01DE16F}" destId="{6A2D155E-5153-4EAD-A315-8FCFD2DF25D2}" srcOrd="5" destOrd="0" presId="urn:microsoft.com/office/officeart/2005/8/layout/list1"/>
    <dgm:cxn modelId="{014C7D40-5AF6-416A-9067-9D08E7C1F2AF}" type="presParOf" srcId="{BD98C161-8697-4CE2-9F9B-4909D01DE16F}" destId="{33F8D230-6362-42EB-91A7-09800DD0008F}" srcOrd="6" destOrd="0" presId="urn:microsoft.com/office/officeart/2005/8/layout/list1"/>
    <dgm:cxn modelId="{D452F72C-7F0C-47CD-B59A-2EFD9CBC1405}" type="presParOf" srcId="{BD98C161-8697-4CE2-9F9B-4909D01DE16F}" destId="{4217811F-44B2-47CD-95E4-572638AB04BD}" srcOrd="7" destOrd="0" presId="urn:microsoft.com/office/officeart/2005/8/layout/list1"/>
    <dgm:cxn modelId="{F8F373EE-ED4C-4298-B11E-EBA0487B0815}" type="presParOf" srcId="{BD98C161-8697-4CE2-9F9B-4909D01DE16F}" destId="{47B9896F-3A24-4993-9263-79FD27A561CB}" srcOrd="8" destOrd="0" presId="urn:microsoft.com/office/officeart/2005/8/layout/list1"/>
    <dgm:cxn modelId="{7BB52226-AF7C-4FF5-A8D1-470AF31C3C28}" type="presParOf" srcId="{47B9896F-3A24-4993-9263-79FD27A561CB}" destId="{CC923DA7-DA77-4602-ABF8-1DB226F330DE}" srcOrd="0" destOrd="0" presId="urn:microsoft.com/office/officeart/2005/8/layout/list1"/>
    <dgm:cxn modelId="{2A070584-2EC1-4486-9B70-3416EB38E171}" type="presParOf" srcId="{47B9896F-3A24-4993-9263-79FD27A561CB}" destId="{E8586210-3978-4FC8-BFCC-00BE5FE079BD}" srcOrd="1" destOrd="0" presId="urn:microsoft.com/office/officeart/2005/8/layout/list1"/>
    <dgm:cxn modelId="{C5A652B7-3823-4FE2-B00A-8BFB2D07B891}" type="presParOf" srcId="{BD98C161-8697-4CE2-9F9B-4909D01DE16F}" destId="{F01C9777-718D-4B30-BAC5-49CDCC54BB72}" srcOrd="9" destOrd="0" presId="urn:microsoft.com/office/officeart/2005/8/layout/list1"/>
    <dgm:cxn modelId="{4A930C5E-7FAA-4070-AE82-EBE96F8AD602}" type="presParOf" srcId="{BD98C161-8697-4CE2-9F9B-4909D01DE16F}" destId="{48DF9144-5CB4-4C7F-A6C5-934FFAA6DABD}" srcOrd="10" destOrd="0" presId="urn:microsoft.com/office/officeart/2005/8/layout/list1"/>
    <dgm:cxn modelId="{A8E76045-94DC-4FDD-9FDB-D1599D535E06}" type="presParOf" srcId="{BD98C161-8697-4CE2-9F9B-4909D01DE16F}" destId="{633D5A2C-A051-47DB-B92D-FDA24CEB35B8}" srcOrd="11" destOrd="0" presId="urn:microsoft.com/office/officeart/2005/8/layout/list1"/>
    <dgm:cxn modelId="{1485DF6A-C6EA-4CF7-BB1D-ABD5FD3D530A}" type="presParOf" srcId="{BD98C161-8697-4CE2-9F9B-4909D01DE16F}" destId="{56284279-4D14-405D-AC8C-D010E3355651}" srcOrd="12" destOrd="0" presId="urn:microsoft.com/office/officeart/2005/8/layout/list1"/>
    <dgm:cxn modelId="{5CFD3E7E-E6D3-4DC8-9F59-C3689B601678}" type="presParOf" srcId="{56284279-4D14-405D-AC8C-D010E3355651}" destId="{371C88E9-0ACB-41B9-8ED3-8E4BF69D100C}" srcOrd="0" destOrd="0" presId="urn:microsoft.com/office/officeart/2005/8/layout/list1"/>
    <dgm:cxn modelId="{32383322-92FF-45BF-A925-3079C723352C}" type="presParOf" srcId="{56284279-4D14-405D-AC8C-D010E3355651}" destId="{DE59FCBC-D120-41B0-A4ED-FBAE7E677D2C}" srcOrd="1" destOrd="0" presId="urn:microsoft.com/office/officeart/2005/8/layout/list1"/>
    <dgm:cxn modelId="{2E977279-4723-48C6-B607-279277FD193F}" type="presParOf" srcId="{BD98C161-8697-4CE2-9F9B-4909D01DE16F}" destId="{E6C6E229-62A0-462B-93B5-F21867565722}" srcOrd="13" destOrd="0" presId="urn:microsoft.com/office/officeart/2005/8/layout/list1"/>
    <dgm:cxn modelId="{C40930AF-50B0-4BDE-8115-1CDE2B0BF4C6}" type="presParOf" srcId="{BD98C161-8697-4CE2-9F9B-4909D01DE16F}" destId="{99C98F2C-DC75-46F3-8072-8F074200F779}" srcOrd="14" destOrd="0" presId="urn:microsoft.com/office/officeart/2005/8/layout/list1"/>
    <dgm:cxn modelId="{48DDA220-5277-4773-8BAB-5FE22FE9C12E}" type="presParOf" srcId="{BD98C161-8697-4CE2-9F9B-4909D01DE16F}" destId="{5CA879D1-70F5-41D6-8CE5-BECF688C7C7E}" srcOrd="15" destOrd="0" presId="urn:microsoft.com/office/officeart/2005/8/layout/list1"/>
    <dgm:cxn modelId="{4F1A4CFF-0F35-417F-9143-0B78E58DF327}" type="presParOf" srcId="{BD98C161-8697-4CE2-9F9B-4909D01DE16F}" destId="{C29A05F0-E2D5-4645-9FF6-EF80325E1F0B}" srcOrd="16" destOrd="0" presId="urn:microsoft.com/office/officeart/2005/8/layout/list1"/>
    <dgm:cxn modelId="{D8AC6391-E5A7-4B0B-A868-F346C05D04D6}" type="presParOf" srcId="{C29A05F0-E2D5-4645-9FF6-EF80325E1F0B}" destId="{2E907031-1FC6-49DC-9F81-E3FA692CA751}" srcOrd="0" destOrd="0" presId="urn:microsoft.com/office/officeart/2005/8/layout/list1"/>
    <dgm:cxn modelId="{8732323E-172D-4AC9-A3EE-23DDA8160497}" type="presParOf" srcId="{C29A05F0-E2D5-4645-9FF6-EF80325E1F0B}" destId="{FCA004E1-B2DB-4D06-8129-62B0D0B53955}" srcOrd="1" destOrd="0" presId="urn:microsoft.com/office/officeart/2005/8/layout/list1"/>
    <dgm:cxn modelId="{AF80B6A7-E3D6-4A5E-94EC-02383F2C7A3B}" type="presParOf" srcId="{BD98C161-8697-4CE2-9F9B-4909D01DE16F}" destId="{3D2741AE-E72B-4695-B89D-24682572576D}" srcOrd="17" destOrd="0" presId="urn:microsoft.com/office/officeart/2005/8/layout/list1"/>
    <dgm:cxn modelId="{746A8750-FF22-4F47-91CC-AB66A8F8BE7C}" type="presParOf" srcId="{BD98C161-8697-4CE2-9F9B-4909D01DE16F}" destId="{F3C133BE-5287-42BE-8AD6-56A739E2F8B7}"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B80EBF-9103-4259-82EE-6745A963BD45}" type="doc">
      <dgm:prSet loTypeId="urn:microsoft.com/office/officeart/2005/8/layout/process2" loCatId="process" qsTypeId="urn:microsoft.com/office/officeart/2005/8/quickstyle/simple2" qsCatId="simple" csTypeId="urn:microsoft.com/office/officeart/2005/8/colors/colorful5" csCatId="colorful" phldr="1"/>
      <dgm:spPr/>
      <dgm:t>
        <a:bodyPr/>
        <a:lstStyle/>
        <a:p>
          <a:endParaRPr lang="en-US"/>
        </a:p>
      </dgm:t>
    </dgm:pt>
    <dgm:pt modelId="{74A7F4F8-E021-4EFB-9FD2-47D00242D947}">
      <dgm:prSet/>
      <dgm:spPr/>
      <dgm:t>
        <a:bodyPr/>
        <a:lstStyle/>
        <a:p>
          <a:r>
            <a:rPr lang="en-US" dirty="0"/>
            <a:t>Awaken from constraints of limiting views, default network, mental map, edge states</a:t>
          </a:r>
        </a:p>
      </dgm:t>
    </dgm:pt>
    <dgm:pt modelId="{02BB41E9-24B8-4112-AC26-A3E5FCF32758}" type="parTrans" cxnId="{D3925D6A-B4B7-4634-8C2B-1239E28B7AD8}">
      <dgm:prSet/>
      <dgm:spPr/>
      <dgm:t>
        <a:bodyPr/>
        <a:lstStyle/>
        <a:p>
          <a:endParaRPr lang="en-US"/>
        </a:p>
      </dgm:t>
    </dgm:pt>
    <dgm:pt modelId="{54E92F4D-5D69-4F52-912F-E065A3F94401}" type="sibTrans" cxnId="{D3925D6A-B4B7-4634-8C2B-1239E28B7AD8}">
      <dgm:prSet/>
      <dgm:spPr/>
      <dgm:t>
        <a:bodyPr/>
        <a:lstStyle/>
        <a:p>
          <a:endParaRPr lang="en-US"/>
        </a:p>
      </dgm:t>
    </dgm:pt>
    <dgm:pt modelId="{CC221A31-1C01-4576-B9BB-5620EC495C2D}">
      <dgm:prSet/>
      <dgm:spPr/>
      <dgm:t>
        <a:bodyPr/>
        <a:lstStyle/>
        <a:p>
          <a:r>
            <a:rPr lang="en-US"/>
            <a:t>Respond rather than react to stressors</a:t>
          </a:r>
        </a:p>
      </dgm:t>
    </dgm:pt>
    <dgm:pt modelId="{14EE6446-EADA-42B4-92C5-A60A69EBA809}" type="parTrans" cxnId="{C4C79153-DE69-4C02-B652-B24396235181}">
      <dgm:prSet/>
      <dgm:spPr/>
      <dgm:t>
        <a:bodyPr/>
        <a:lstStyle/>
        <a:p>
          <a:endParaRPr lang="en-US"/>
        </a:p>
      </dgm:t>
    </dgm:pt>
    <dgm:pt modelId="{ADF3A38E-3460-4120-96CE-F1093094F828}" type="sibTrans" cxnId="{C4C79153-DE69-4C02-B652-B24396235181}">
      <dgm:prSet/>
      <dgm:spPr/>
      <dgm:t>
        <a:bodyPr/>
        <a:lstStyle/>
        <a:p>
          <a:endParaRPr lang="en-US"/>
        </a:p>
      </dgm:t>
    </dgm:pt>
    <dgm:pt modelId="{A59F225D-B120-4214-A856-BBF128032D06}">
      <dgm:prSet/>
      <dgm:spPr/>
      <dgm:t>
        <a:bodyPr/>
        <a:lstStyle/>
        <a:p>
          <a:r>
            <a:rPr lang="en-US"/>
            <a:t>Present for your life and with others</a:t>
          </a:r>
        </a:p>
      </dgm:t>
    </dgm:pt>
    <dgm:pt modelId="{D598029E-E8E5-452E-84E5-0B68513A2337}" type="parTrans" cxnId="{87B598AD-F947-40A5-8B72-756F11D94CC8}">
      <dgm:prSet/>
      <dgm:spPr/>
      <dgm:t>
        <a:bodyPr/>
        <a:lstStyle/>
        <a:p>
          <a:endParaRPr lang="en-US"/>
        </a:p>
      </dgm:t>
    </dgm:pt>
    <dgm:pt modelId="{7EE27202-49F5-4CBC-A6B1-A346F384B412}" type="sibTrans" cxnId="{87B598AD-F947-40A5-8B72-756F11D94CC8}">
      <dgm:prSet/>
      <dgm:spPr/>
      <dgm:t>
        <a:bodyPr/>
        <a:lstStyle/>
        <a:p>
          <a:endParaRPr lang="en-US"/>
        </a:p>
      </dgm:t>
    </dgm:pt>
    <dgm:pt modelId="{20FE40A8-7180-4EDE-87B2-F5F8C784A9F6}">
      <dgm:prSet/>
      <dgm:spPr/>
      <dgm:t>
        <a:bodyPr/>
        <a:lstStyle/>
        <a:p>
          <a:r>
            <a:rPr lang="en-US" dirty="0"/>
            <a:t>Align your outer life to your inner life – and live a life that is grounded in a deep sense of meaning and purpose</a:t>
          </a:r>
        </a:p>
      </dgm:t>
    </dgm:pt>
    <dgm:pt modelId="{4544D95B-681F-4FFD-951B-85EC04815CEC}" type="parTrans" cxnId="{7BB30966-5192-482A-85BE-039F139DC1F4}">
      <dgm:prSet/>
      <dgm:spPr/>
      <dgm:t>
        <a:bodyPr/>
        <a:lstStyle/>
        <a:p>
          <a:endParaRPr lang="en-US"/>
        </a:p>
      </dgm:t>
    </dgm:pt>
    <dgm:pt modelId="{4F662EA5-46F3-4E33-88B3-B1AD2D71FAC2}" type="sibTrans" cxnId="{7BB30966-5192-482A-85BE-039F139DC1F4}">
      <dgm:prSet/>
      <dgm:spPr/>
      <dgm:t>
        <a:bodyPr/>
        <a:lstStyle/>
        <a:p>
          <a:endParaRPr lang="en-US"/>
        </a:p>
      </dgm:t>
    </dgm:pt>
    <dgm:pt modelId="{0662C4F9-0A0F-4905-BB6F-F1535E519299}">
      <dgm:prSet/>
      <dgm:spPr/>
      <dgm:t>
        <a:bodyPr/>
        <a:lstStyle/>
        <a:p>
          <a:r>
            <a:rPr lang="en-US"/>
            <a:t>Happiness (10%)</a:t>
          </a:r>
        </a:p>
      </dgm:t>
    </dgm:pt>
    <dgm:pt modelId="{AF8F1265-3FFB-491D-A406-872EE9DCB7D2}" type="parTrans" cxnId="{BEE1227E-072A-4CEF-B5B8-75EEB151D6DE}">
      <dgm:prSet/>
      <dgm:spPr/>
      <dgm:t>
        <a:bodyPr/>
        <a:lstStyle/>
        <a:p>
          <a:endParaRPr lang="en-US"/>
        </a:p>
      </dgm:t>
    </dgm:pt>
    <dgm:pt modelId="{E6D1F3F0-0FB6-40C7-B0B6-A571AD1D6CC6}" type="sibTrans" cxnId="{BEE1227E-072A-4CEF-B5B8-75EEB151D6DE}">
      <dgm:prSet/>
      <dgm:spPr/>
      <dgm:t>
        <a:bodyPr/>
        <a:lstStyle/>
        <a:p>
          <a:endParaRPr lang="en-US"/>
        </a:p>
      </dgm:t>
    </dgm:pt>
    <dgm:pt modelId="{2E594B8B-1B68-4EF1-947A-D3CC0C0D9347}" type="pres">
      <dgm:prSet presAssocID="{71B80EBF-9103-4259-82EE-6745A963BD45}" presName="linearFlow" presStyleCnt="0">
        <dgm:presLayoutVars>
          <dgm:resizeHandles val="exact"/>
        </dgm:presLayoutVars>
      </dgm:prSet>
      <dgm:spPr/>
    </dgm:pt>
    <dgm:pt modelId="{F6513C51-378F-41C1-BA4A-423F71CBFD60}" type="pres">
      <dgm:prSet presAssocID="{74A7F4F8-E021-4EFB-9FD2-47D00242D947}" presName="node" presStyleLbl="node1" presStyleIdx="0" presStyleCnt="5" custScaleX="292195" custScaleY="146410">
        <dgm:presLayoutVars>
          <dgm:bulletEnabled val="1"/>
        </dgm:presLayoutVars>
      </dgm:prSet>
      <dgm:spPr/>
    </dgm:pt>
    <dgm:pt modelId="{67996666-163B-4521-A047-018CFF66763A}" type="pres">
      <dgm:prSet presAssocID="{54E92F4D-5D69-4F52-912F-E065A3F94401}" presName="sibTrans" presStyleLbl="sibTrans2D1" presStyleIdx="0" presStyleCnt="4"/>
      <dgm:spPr/>
    </dgm:pt>
    <dgm:pt modelId="{525B1F6D-6444-4CFF-BD4D-CE00DA19C128}" type="pres">
      <dgm:prSet presAssocID="{54E92F4D-5D69-4F52-912F-E065A3F94401}" presName="connectorText" presStyleLbl="sibTrans2D1" presStyleIdx="0" presStyleCnt="4"/>
      <dgm:spPr/>
    </dgm:pt>
    <dgm:pt modelId="{3C59F609-FD46-4FF0-9E19-9F5C39ACCB5C}" type="pres">
      <dgm:prSet presAssocID="{CC221A31-1C01-4576-B9BB-5620EC495C2D}" presName="node" presStyleLbl="node1" presStyleIdx="1" presStyleCnt="5" custScaleX="294295">
        <dgm:presLayoutVars>
          <dgm:bulletEnabled val="1"/>
        </dgm:presLayoutVars>
      </dgm:prSet>
      <dgm:spPr/>
    </dgm:pt>
    <dgm:pt modelId="{2007BB39-0A7B-4AA1-A4AA-D369AFA6AEFE}" type="pres">
      <dgm:prSet presAssocID="{ADF3A38E-3460-4120-96CE-F1093094F828}" presName="sibTrans" presStyleLbl="sibTrans2D1" presStyleIdx="1" presStyleCnt="4"/>
      <dgm:spPr/>
    </dgm:pt>
    <dgm:pt modelId="{67651D45-7195-4530-8466-6A965E4C3CA9}" type="pres">
      <dgm:prSet presAssocID="{ADF3A38E-3460-4120-96CE-F1093094F828}" presName="connectorText" presStyleLbl="sibTrans2D1" presStyleIdx="1" presStyleCnt="4"/>
      <dgm:spPr/>
    </dgm:pt>
    <dgm:pt modelId="{EE79E04F-A1A8-4187-BE81-0A206E9667A5}" type="pres">
      <dgm:prSet presAssocID="{A59F225D-B120-4214-A856-BBF128032D06}" presName="node" presStyleLbl="node1" presStyleIdx="2" presStyleCnt="5" custScaleX="297538">
        <dgm:presLayoutVars>
          <dgm:bulletEnabled val="1"/>
        </dgm:presLayoutVars>
      </dgm:prSet>
      <dgm:spPr/>
    </dgm:pt>
    <dgm:pt modelId="{B668D19B-4388-443B-80E8-B1C0C7185748}" type="pres">
      <dgm:prSet presAssocID="{7EE27202-49F5-4CBC-A6B1-A346F384B412}" presName="sibTrans" presStyleLbl="sibTrans2D1" presStyleIdx="2" presStyleCnt="4"/>
      <dgm:spPr/>
    </dgm:pt>
    <dgm:pt modelId="{196D1DDF-87E5-4395-A820-F774C935B4B1}" type="pres">
      <dgm:prSet presAssocID="{7EE27202-49F5-4CBC-A6B1-A346F384B412}" presName="connectorText" presStyleLbl="sibTrans2D1" presStyleIdx="2" presStyleCnt="4"/>
      <dgm:spPr/>
    </dgm:pt>
    <dgm:pt modelId="{ECFD5FDD-898C-44E4-8111-5856C2757828}" type="pres">
      <dgm:prSet presAssocID="{20FE40A8-7180-4EDE-87B2-F5F8C784A9F6}" presName="node" presStyleLbl="node1" presStyleIdx="3" presStyleCnt="5" custScaleX="296396">
        <dgm:presLayoutVars>
          <dgm:bulletEnabled val="1"/>
        </dgm:presLayoutVars>
      </dgm:prSet>
      <dgm:spPr/>
    </dgm:pt>
    <dgm:pt modelId="{84D67D30-FD77-4E85-8A9D-2DB535EE02B0}" type="pres">
      <dgm:prSet presAssocID="{4F662EA5-46F3-4E33-88B3-B1AD2D71FAC2}" presName="sibTrans" presStyleLbl="sibTrans2D1" presStyleIdx="3" presStyleCnt="4"/>
      <dgm:spPr/>
    </dgm:pt>
    <dgm:pt modelId="{6F950456-B329-4F63-ACB2-DBFEC33DB73C}" type="pres">
      <dgm:prSet presAssocID="{4F662EA5-46F3-4E33-88B3-B1AD2D71FAC2}" presName="connectorText" presStyleLbl="sibTrans2D1" presStyleIdx="3" presStyleCnt="4"/>
      <dgm:spPr/>
    </dgm:pt>
    <dgm:pt modelId="{CD76D571-6025-4046-9D18-D046BFF78D17}" type="pres">
      <dgm:prSet presAssocID="{0662C4F9-0A0F-4905-BB6F-F1535E519299}" presName="node" presStyleLbl="node1" presStyleIdx="4" presStyleCnt="5" custScaleX="297538">
        <dgm:presLayoutVars>
          <dgm:bulletEnabled val="1"/>
        </dgm:presLayoutVars>
      </dgm:prSet>
      <dgm:spPr/>
    </dgm:pt>
  </dgm:ptLst>
  <dgm:cxnLst>
    <dgm:cxn modelId="{5269000E-BBEA-4732-9B65-671B1EB1358E}" type="presOf" srcId="{54E92F4D-5D69-4F52-912F-E065A3F94401}" destId="{525B1F6D-6444-4CFF-BD4D-CE00DA19C128}" srcOrd="1" destOrd="0" presId="urn:microsoft.com/office/officeart/2005/8/layout/process2"/>
    <dgm:cxn modelId="{76309D15-C88C-4B58-862F-FF0B6781EDF8}" type="presOf" srcId="{0662C4F9-0A0F-4905-BB6F-F1535E519299}" destId="{CD76D571-6025-4046-9D18-D046BFF78D17}" srcOrd="0" destOrd="0" presId="urn:microsoft.com/office/officeart/2005/8/layout/process2"/>
    <dgm:cxn modelId="{101AF61D-EB60-4E45-8170-A7C9B0F21569}" type="presOf" srcId="{7EE27202-49F5-4CBC-A6B1-A346F384B412}" destId="{196D1DDF-87E5-4395-A820-F774C935B4B1}" srcOrd="1" destOrd="0" presId="urn:microsoft.com/office/officeart/2005/8/layout/process2"/>
    <dgm:cxn modelId="{6032F52D-F3BE-4F1C-9076-F2043E13CE1B}" type="presOf" srcId="{ADF3A38E-3460-4120-96CE-F1093094F828}" destId="{2007BB39-0A7B-4AA1-A4AA-D369AFA6AEFE}" srcOrd="0" destOrd="0" presId="urn:microsoft.com/office/officeart/2005/8/layout/process2"/>
    <dgm:cxn modelId="{8F808A3E-801C-4610-A84A-3823802728B3}" type="presOf" srcId="{54E92F4D-5D69-4F52-912F-E065A3F94401}" destId="{67996666-163B-4521-A047-018CFF66763A}" srcOrd="0" destOrd="0" presId="urn:microsoft.com/office/officeart/2005/8/layout/process2"/>
    <dgm:cxn modelId="{6E703664-639B-4712-9A52-ED0F917144D1}" type="presOf" srcId="{A59F225D-B120-4214-A856-BBF128032D06}" destId="{EE79E04F-A1A8-4187-BE81-0A206E9667A5}" srcOrd="0" destOrd="0" presId="urn:microsoft.com/office/officeart/2005/8/layout/process2"/>
    <dgm:cxn modelId="{7BB30966-5192-482A-85BE-039F139DC1F4}" srcId="{71B80EBF-9103-4259-82EE-6745A963BD45}" destId="{20FE40A8-7180-4EDE-87B2-F5F8C784A9F6}" srcOrd="3" destOrd="0" parTransId="{4544D95B-681F-4FFD-951B-85EC04815CEC}" sibTransId="{4F662EA5-46F3-4E33-88B3-B1AD2D71FAC2}"/>
    <dgm:cxn modelId="{AC79346A-8BA8-4048-B7B0-83F66BB1CE32}" type="presOf" srcId="{20FE40A8-7180-4EDE-87B2-F5F8C784A9F6}" destId="{ECFD5FDD-898C-44E4-8111-5856C2757828}" srcOrd="0" destOrd="0" presId="urn:microsoft.com/office/officeart/2005/8/layout/process2"/>
    <dgm:cxn modelId="{D3925D6A-B4B7-4634-8C2B-1239E28B7AD8}" srcId="{71B80EBF-9103-4259-82EE-6745A963BD45}" destId="{74A7F4F8-E021-4EFB-9FD2-47D00242D947}" srcOrd="0" destOrd="0" parTransId="{02BB41E9-24B8-4112-AC26-A3E5FCF32758}" sibTransId="{54E92F4D-5D69-4F52-912F-E065A3F94401}"/>
    <dgm:cxn modelId="{C4C79153-DE69-4C02-B652-B24396235181}" srcId="{71B80EBF-9103-4259-82EE-6745A963BD45}" destId="{CC221A31-1C01-4576-B9BB-5620EC495C2D}" srcOrd="1" destOrd="0" parTransId="{14EE6446-EADA-42B4-92C5-A60A69EBA809}" sibTransId="{ADF3A38E-3460-4120-96CE-F1093094F828}"/>
    <dgm:cxn modelId="{22F34A76-B0AD-4B90-A0E5-283BC8CF7F20}" type="presOf" srcId="{4F662EA5-46F3-4E33-88B3-B1AD2D71FAC2}" destId="{6F950456-B329-4F63-ACB2-DBFEC33DB73C}" srcOrd="1" destOrd="0" presId="urn:microsoft.com/office/officeart/2005/8/layout/process2"/>
    <dgm:cxn modelId="{BEE1227E-072A-4CEF-B5B8-75EEB151D6DE}" srcId="{71B80EBF-9103-4259-82EE-6745A963BD45}" destId="{0662C4F9-0A0F-4905-BB6F-F1535E519299}" srcOrd="4" destOrd="0" parTransId="{AF8F1265-3FFB-491D-A406-872EE9DCB7D2}" sibTransId="{E6D1F3F0-0FB6-40C7-B0B6-A571AD1D6CC6}"/>
    <dgm:cxn modelId="{350595A1-8479-4F75-B7A5-86A2F4DA8BBB}" type="presOf" srcId="{7EE27202-49F5-4CBC-A6B1-A346F384B412}" destId="{B668D19B-4388-443B-80E8-B1C0C7185748}" srcOrd="0" destOrd="0" presId="urn:microsoft.com/office/officeart/2005/8/layout/process2"/>
    <dgm:cxn modelId="{97FB3CA7-D0D1-4AC9-8376-D5ACA6652287}" type="presOf" srcId="{71B80EBF-9103-4259-82EE-6745A963BD45}" destId="{2E594B8B-1B68-4EF1-947A-D3CC0C0D9347}" srcOrd="0" destOrd="0" presId="urn:microsoft.com/office/officeart/2005/8/layout/process2"/>
    <dgm:cxn modelId="{87B598AD-F947-40A5-8B72-756F11D94CC8}" srcId="{71B80EBF-9103-4259-82EE-6745A963BD45}" destId="{A59F225D-B120-4214-A856-BBF128032D06}" srcOrd="2" destOrd="0" parTransId="{D598029E-E8E5-452E-84E5-0B68513A2337}" sibTransId="{7EE27202-49F5-4CBC-A6B1-A346F384B412}"/>
    <dgm:cxn modelId="{93BEA7B3-A6C3-4720-8E54-8487F4E832E9}" type="presOf" srcId="{CC221A31-1C01-4576-B9BB-5620EC495C2D}" destId="{3C59F609-FD46-4FF0-9E19-9F5C39ACCB5C}" srcOrd="0" destOrd="0" presId="urn:microsoft.com/office/officeart/2005/8/layout/process2"/>
    <dgm:cxn modelId="{1C616BC8-EA8F-45A4-B93E-F34643945A15}" type="presOf" srcId="{4F662EA5-46F3-4E33-88B3-B1AD2D71FAC2}" destId="{84D67D30-FD77-4E85-8A9D-2DB535EE02B0}" srcOrd="0" destOrd="0" presId="urn:microsoft.com/office/officeart/2005/8/layout/process2"/>
    <dgm:cxn modelId="{933317D1-CB39-4BDE-B6FB-7A5E813474D3}" type="presOf" srcId="{ADF3A38E-3460-4120-96CE-F1093094F828}" destId="{67651D45-7195-4530-8466-6A965E4C3CA9}" srcOrd="1" destOrd="0" presId="urn:microsoft.com/office/officeart/2005/8/layout/process2"/>
    <dgm:cxn modelId="{1D6B9DFF-621B-4204-A977-1F352D5AC1CD}" type="presOf" srcId="{74A7F4F8-E021-4EFB-9FD2-47D00242D947}" destId="{F6513C51-378F-41C1-BA4A-423F71CBFD60}" srcOrd="0" destOrd="0" presId="urn:microsoft.com/office/officeart/2005/8/layout/process2"/>
    <dgm:cxn modelId="{70168BC4-1152-4375-8696-3A7C63C4ED37}" type="presParOf" srcId="{2E594B8B-1B68-4EF1-947A-D3CC0C0D9347}" destId="{F6513C51-378F-41C1-BA4A-423F71CBFD60}" srcOrd="0" destOrd="0" presId="urn:microsoft.com/office/officeart/2005/8/layout/process2"/>
    <dgm:cxn modelId="{886683A9-8C44-4122-9220-B6410D95A5EB}" type="presParOf" srcId="{2E594B8B-1B68-4EF1-947A-D3CC0C0D9347}" destId="{67996666-163B-4521-A047-018CFF66763A}" srcOrd="1" destOrd="0" presId="urn:microsoft.com/office/officeart/2005/8/layout/process2"/>
    <dgm:cxn modelId="{E6F9ED91-5A44-426A-A0DA-65A74FA9508F}" type="presParOf" srcId="{67996666-163B-4521-A047-018CFF66763A}" destId="{525B1F6D-6444-4CFF-BD4D-CE00DA19C128}" srcOrd="0" destOrd="0" presId="urn:microsoft.com/office/officeart/2005/8/layout/process2"/>
    <dgm:cxn modelId="{30099ABB-326C-4923-AF70-095AC9509E77}" type="presParOf" srcId="{2E594B8B-1B68-4EF1-947A-D3CC0C0D9347}" destId="{3C59F609-FD46-4FF0-9E19-9F5C39ACCB5C}" srcOrd="2" destOrd="0" presId="urn:microsoft.com/office/officeart/2005/8/layout/process2"/>
    <dgm:cxn modelId="{48FC0ABA-02F7-44A2-9207-0F75FD373BDE}" type="presParOf" srcId="{2E594B8B-1B68-4EF1-947A-D3CC0C0D9347}" destId="{2007BB39-0A7B-4AA1-A4AA-D369AFA6AEFE}" srcOrd="3" destOrd="0" presId="urn:microsoft.com/office/officeart/2005/8/layout/process2"/>
    <dgm:cxn modelId="{87CCF9C9-B26D-44C2-AC10-9B5D95E4AD8F}" type="presParOf" srcId="{2007BB39-0A7B-4AA1-A4AA-D369AFA6AEFE}" destId="{67651D45-7195-4530-8466-6A965E4C3CA9}" srcOrd="0" destOrd="0" presId="urn:microsoft.com/office/officeart/2005/8/layout/process2"/>
    <dgm:cxn modelId="{629EDA88-ED76-4E73-A7DE-C3E9B4AFA09D}" type="presParOf" srcId="{2E594B8B-1B68-4EF1-947A-D3CC0C0D9347}" destId="{EE79E04F-A1A8-4187-BE81-0A206E9667A5}" srcOrd="4" destOrd="0" presId="urn:microsoft.com/office/officeart/2005/8/layout/process2"/>
    <dgm:cxn modelId="{A9A1A4D4-BDD9-4261-8C33-F3A5B9AD2E52}" type="presParOf" srcId="{2E594B8B-1B68-4EF1-947A-D3CC0C0D9347}" destId="{B668D19B-4388-443B-80E8-B1C0C7185748}" srcOrd="5" destOrd="0" presId="urn:microsoft.com/office/officeart/2005/8/layout/process2"/>
    <dgm:cxn modelId="{5B72A3A1-D2AD-438F-A958-874C3A6CAA2F}" type="presParOf" srcId="{B668D19B-4388-443B-80E8-B1C0C7185748}" destId="{196D1DDF-87E5-4395-A820-F774C935B4B1}" srcOrd="0" destOrd="0" presId="urn:microsoft.com/office/officeart/2005/8/layout/process2"/>
    <dgm:cxn modelId="{7A35A58F-A80E-42FE-B651-B26EE1881866}" type="presParOf" srcId="{2E594B8B-1B68-4EF1-947A-D3CC0C0D9347}" destId="{ECFD5FDD-898C-44E4-8111-5856C2757828}" srcOrd="6" destOrd="0" presId="urn:microsoft.com/office/officeart/2005/8/layout/process2"/>
    <dgm:cxn modelId="{FF8C01AA-8502-4BE6-8F19-B50B3371D861}" type="presParOf" srcId="{2E594B8B-1B68-4EF1-947A-D3CC0C0D9347}" destId="{84D67D30-FD77-4E85-8A9D-2DB535EE02B0}" srcOrd="7" destOrd="0" presId="urn:microsoft.com/office/officeart/2005/8/layout/process2"/>
    <dgm:cxn modelId="{56D6BFCA-2E95-4DFE-89C4-E0F9E7DAE939}" type="presParOf" srcId="{84D67D30-FD77-4E85-8A9D-2DB535EE02B0}" destId="{6F950456-B329-4F63-ACB2-DBFEC33DB73C}" srcOrd="0" destOrd="0" presId="urn:microsoft.com/office/officeart/2005/8/layout/process2"/>
    <dgm:cxn modelId="{83970F80-FD19-430B-9BC4-1B6051961F77}" type="presParOf" srcId="{2E594B8B-1B68-4EF1-947A-D3CC0C0D9347}" destId="{CD76D571-6025-4046-9D18-D046BFF78D17}"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06C5B7-3876-4A95-A936-29A08E31EDB6}" type="doc">
      <dgm:prSet loTypeId="urn:microsoft.com/office/officeart/2005/8/layout/process4" loCatId="process" qsTypeId="urn:microsoft.com/office/officeart/2005/8/quickstyle/simple3" qsCatId="simple" csTypeId="urn:microsoft.com/office/officeart/2005/8/colors/accent1_2" csCatId="accent1" phldr="1"/>
      <dgm:spPr/>
      <dgm:t>
        <a:bodyPr/>
        <a:lstStyle/>
        <a:p>
          <a:endParaRPr lang="en-US"/>
        </a:p>
      </dgm:t>
    </dgm:pt>
    <dgm:pt modelId="{A2B10306-B32E-4574-8435-68D039D4C025}">
      <dgm:prSet/>
      <dgm:spPr/>
      <dgm:t>
        <a:bodyPr/>
        <a:lstStyle/>
        <a:p>
          <a:r>
            <a:rPr lang="en-US" dirty="0"/>
            <a:t>Compassion involves both the heartfelt wish that others be free from suffering and the readiness to act on their behalf.  It arises from a deep sense of affection for others. --Brooke Dodson-Lavelle, Emory CBCT Instructor </a:t>
          </a:r>
        </a:p>
      </dgm:t>
    </dgm:pt>
    <dgm:pt modelId="{FC0287F8-26B6-4E76-A900-E7C0A79C784B}" type="parTrans" cxnId="{F03A658F-D896-49C9-9695-6720BA3CC83F}">
      <dgm:prSet/>
      <dgm:spPr/>
      <dgm:t>
        <a:bodyPr/>
        <a:lstStyle/>
        <a:p>
          <a:endParaRPr lang="en-US"/>
        </a:p>
      </dgm:t>
    </dgm:pt>
    <dgm:pt modelId="{40428C6D-9319-4C1A-AAE5-9FCB83B70C74}" type="sibTrans" cxnId="{F03A658F-D896-49C9-9695-6720BA3CC83F}">
      <dgm:prSet/>
      <dgm:spPr/>
      <dgm:t>
        <a:bodyPr/>
        <a:lstStyle/>
        <a:p>
          <a:endParaRPr lang="en-US"/>
        </a:p>
      </dgm:t>
    </dgm:pt>
    <dgm:pt modelId="{B79D0605-FB2D-47B1-B51B-8FA707066789}">
      <dgm:prSet/>
      <dgm:spPr/>
      <dgm:t>
        <a:bodyPr/>
        <a:lstStyle/>
        <a:p>
          <a:r>
            <a:rPr lang="en-US" dirty="0"/>
            <a:t>Survival of the social </a:t>
          </a:r>
        </a:p>
        <a:p>
          <a:r>
            <a:rPr lang="en-US" dirty="0"/>
            <a:t>Ancient response to those with whom we identify, kinship circle</a:t>
          </a:r>
        </a:p>
        <a:p>
          <a:r>
            <a:rPr lang="en-US" dirty="0"/>
            <a:t>--Frans de Wall, Age of Empathy</a:t>
          </a:r>
        </a:p>
      </dgm:t>
    </dgm:pt>
    <dgm:pt modelId="{239A9FB2-4E6E-470F-9F09-F5FF42A45789}" type="parTrans" cxnId="{DF46D569-AF22-433B-8D04-0EA735A80A65}">
      <dgm:prSet/>
      <dgm:spPr/>
      <dgm:t>
        <a:bodyPr/>
        <a:lstStyle/>
        <a:p>
          <a:endParaRPr lang="en-US"/>
        </a:p>
      </dgm:t>
    </dgm:pt>
    <dgm:pt modelId="{55FC2A1A-F0EA-45CB-8754-26E091391D57}" type="sibTrans" cxnId="{DF46D569-AF22-433B-8D04-0EA735A80A65}">
      <dgm:prSet/>
      <dgm:spPr/>
      <dgm:t>
        <a:bodyPr/>
        <a:lstStyle/>
        <a:p>
          <a:endParaRPr lang="en-US"/>
        </a:p>
      </dgm:t>
    </dgm:pt>
    <dgm:pt modelId="{AFC6AF76-C877-43BC-84F9-2A40B901E559}" type="pres">
      <dgm:prSet presAssocID="{2106C5B7-3876-4A95-A936-29A08E31EDB6}" presName="Name0" presStyleCnt="0">
        <dgm:presLayoutVars>
          <dgm:dir/>
          <dgm:animLvl val="lvl"/>
          <dgm:resizeHandles val="exact"/>
        </dgm:presLayoutVars>
      </dgm:prSet>
      <dgm:spPr/>
    </dgm:pt>
    <dgm:pt modelId="{A80A4414-9C69-40D4-8E00-4D892BC2954E}" type="pres">
      <dgm:prSet presAssocID="{B79D0605-FB2D-47B1-B51B-8FA707066789}" presName="boxAndChildren" presStyleCnt="0"/>
      <dgm:spPr/>
    </dgm:pt>
    <dgm:pt modelId="{7A1183A5-A5D5-4EAC-B759-A7F09C346A4F}" type="pres">
      <dgm:prSet presAssocID="{B79D0605-FB2D-47B1-B51B-8FA707066789}" presName="parentTextBox" presStyleLbl="node1" presStyleIdx="0" presStyleCnt="2"/>
      <dgm:spPr/>
    </dgm:pt>
    <dgm:pt modelId="{401BA198-C2F0-4AE4-812A-D0FBAA55AEAE}" type="pres">
      <dgm:prSet presAssocID="{40428C6D-9319-4C1A-AAE5-9FCB83B70C74}" presName="sp" presStyleCnt="0"/>
      <dgm:spPr/>
    </dgm:pt>
    <dgm:pt modelId="{02F3E064-BBC1-4A84-A8BA-7D9D95F56CFB}" type="pres">
      <dgm:prSet presAssocID="{A2B10306-B32E-4574-8435-68D039D4C025}" presName="arrowAndChildren" presStyleCnt="0"/>
      <dgm:spPr/>
    </dgm:pt>
    <dgm:pt modelId="{20452E30-7E61-4883-8426-3E4DF8B4B682}" type="pres">
      <dgm:prSet presAssocID="{A2B10306-B32E-4574-8435-68D039D4C025}" presName="parentTextArrow" presStyleLbl="node1" presStyleIdx="1" presStyleCnt="2"/>
      <dgm:spPr/>
    </dgm:pt>
  </dgm:ptLst>
  <dgm:cxnLst>
    <dgm:cxn modelId="{75C0B726-CA93-40E6-9BBE-B4807157733E}" type="presOf" srcId="{2106C5B7-3876-4A95-A936-29A08E31EDB6}" destId="{AFC6AF76-C877-43BC-84F9-2A40B901E559}" srcOrd="0" destOrd="0" presId="urn:microsoft.com/office/officeart/2005/8/layout/process4"/>
    <dgm:cxn modelId="{B1FA1765-F660-4A40-AD56-706682806DE9}" type="presOf" srcId="{B79D0605-FB2D-47B1-B51B-8FA707066789}" destId="{7A1183A5-A5D5-4EAC-B759-A7F09C346A4F}" srcOrd="0" destOrd="0" presId="urn:microsoft.com/office/officeart/2005/8/layout/process4"/>
    <dgm:cxn modelId="{DF46D569-AF22-433B-8D04-0EA735A80A65}" srcId="{2106C5B7-3876-4A95-A936-29A08E31EDB6}" destId="{B79D0605-FB2D-47B1-B51B-8FA707066789}" srcOrd="1" destOrd="0" parTransId="{239A9FB2-4E6E-470F-9F09-F5FF42A45789}" sibTransId="{55FC2A1A-F0EA-45CB-8754-26E091391D57}"/>
    <dgm:cxn modelId="{791EBE4B-EA24-4B26-B260-38E93774A694}" type="presOf" srcId="{A2B10306-B32E-4574-8435-68D039D4C025}" destId="{20452E30-7E61-4883-8426-3E4DF8B4B682}" srcOrd="0" destOrd="0" presId="urn:microsoft.com/office/officeart/2005/8/layout/process4"/>
    <dgm:cxn modelId="{F03A658F-D896-49C9-9695-6720BA3CC83F}" srcId="{2106C5B7-3876-4A95-A936-29A08E31EDB6}" destId="{A2B10306-B32E-4574-8435-68D039D4C025}" srcOrd="0" destOrd="0" parTransId="{FC0287F8-26B6-4E76-A900-E7C0A79C784B}" sibTransId="{40428C6D-9319-4C1A-AAE5-9FCB83B70C74}"/>
    <dgm:cxn modelId="{CD28B690-975E-48AC-9279-1523E60FA85E}" type="presParOf" srcId="{AFC6AF76-C877-43BC-84F9-2A40B901E559}" destId="{A80A4414-9C69-40D4-8E00-4D892BC2954E}" srcOrd="0" destOrd="0" presId="urn:microsoft.com/office/officeart/2005/8/layout/process4"/>
    <dgm:cxn modelId="{FA7B352F-E43F-4BDB-BB2F-D0918C61374D}" type="presParOf" srcId="{A80A4414-9C69-40D4-8E00-4D892BC2954E}" destId="{7A1183A5-A5D5-4EAC-B759-A7F09C346A4F}" srcOrd="0" destOrd="0" presId="urn:microsoft.com/office/officeart/2005/8/layout/process4"/>
    <dgm:cxn modelId="{CB6456FD-BAC8-49C3-9575-B87AB568B85C}" type="presParOf" srcId="{AFC6AF76-C877-43BC-84F9-2A40B901E559}" destId="{401BA198-C2F0-4AE4-812A-D0FBAA55AEAE}" srcOrd="1" destOrd="0" presId="urn:microsoft.com/office/officeart/2005/8/layout/process4"/>
    <dgm:cxn modelId="{C5047169-3E9D-44A0-A1BB-078F922EC6E1}" type="presParOf" srcId="{AFC6AF76-C877-43BC-84F9-2A40B901E559}" destId="{02F3E064-BBC1-4A84-A8BA-7D9D95F56CFB}" srcOrd="2" destOrd="0" presId="urn:microsoft.com/office/officeart/2005/8/layout/process4"/>
    <dgm:cxn modelId="{C178E6CC-EFD5-4952-949B-8D13736C3A71}" type="presParOf" srcId="{02F3E064-BBC1-4A84-A8BA-7D9D95F56CFB}" destId="{20452E30-7E61-4883-8426-3E4DF8B4B68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C92D4-C934-42B6-818F-EEC4E6E8E5CB}">
      <dsp:nvSpPr>
        <dsp:cNvPr id="0" name=""/>
        <dsp:cNvSpPr/>
      </dsp:nvSpPr>
      <dsp:spPr>
        <a:xfrm>
          <a:off x="1508760" y="1130"/>
          <a:ext cx="6035040" cy="1158840"/>
        </a:xfrm>
        <a:prstGeom prst="rect">
          <a:avLst/>
        </a:prstGeom>
        <a:blipFill rotWithShape="0">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w="6350" cap="flat" cmpd="sng" algn="ctr">
          <a:solidFill>
            <a:schemeClr val="accent5">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txBody>
        <a:bodyPr spcFirstLastPara="0" vert="horz" wrap="square" lIns="117097" tIns="294346" rIns="117097" bIns="294346" numCol="1" spcCol="1270" anchor="ctr" anchorCtr="0">
          <a:noAutofit/>
        </a:bodyPr>
        <a:lstStyle/>
        <a:p>
          <a:pPr marL="0" lvl="0" indent="0" algn="l" defTabSz="889000">
            <a:lnSpc>
              <a:spcPct val="90000"/>
            </a:lnSpc>
            <a:spcBef>
              <a:spcPct val="0"/>
            </a:spcBef>
            <a:spcAft>
              <a:spcPct val="35000"/>
            </a:spcAft>
            <a:buNone/>
          </a:pPr>
          <a:r>
            <a:rPr lang="en-US" sz="2000" kern="1200" dirty="0"/>
            <a:t>Describe the foundations of mindfulness and how they contribute to resilience.</a:t>
          </a:r>
        </a:p>
      </dsp:txBody>
      <dsp:txXfrm>
        <a:off x="1508760" y="1130"/>
        <a:ext cx="6035040" cy="1158840"/>
      </dsp:txXfrm>
    </dsp:sp>
    <dsp:sp modelId="{158E2AFD-EEC3-4E6D-BF57-9D2F04F2E882}">
      <dsp:nvSpPr>
        <dsp:cNvPr id="0" name=""/>
        <dsp:cNvSpPr/>
      </dsp:nvSpPr>
      <dsp:spPr>
        <a:xfrm>
          <a:off x="0" y="1130"/>
          <a:ext cx="1508760" cy="1158840"/>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79839" tIns="114468" rIns="79839" bIns="114468" numCol="1" spcCol="1270" anchor="ctr" anchorCtr="0">
          <a:noAutofit/>
        </a:bodyPr>
        <a:lstStyle/>
        <a:p>
          <a:pPr marL="0" lvl="0" indent="0" algn="ctr" defTabSz="1111250">
            <a:lnSpc>
              <a:spcPct val="90000"/>
            </a:lnSpc>
            <a:spcBef>
              <a:spcPct val="0"/>
            </a:spcBef>
            <a:spcAft>
              <a:spcPct val="35000"/>
            </a:spcAft>
            <a:buNone/>
          </a:pPr>
          <a:r>
            <a:rPr lang="en-US" sz="2500" kern="1200" dirty="0"/>
            <a:t>Describe</a:t>
          </a:r>
        </a:p>
      </dsp:txBody>
      <dsp:txXfrm>
        <a:off x="0" y="1130"/>
        <a:ext cx="1508760" cy="1158840"/>
      </dsp:txXfrm>
    </dsp:sp>
    <dsp:sp modelId="{A0D4296D-576B-4F58-AE6D-DD32CD33BF6B}">
      <dsp:nvSpPr>
        <dsp:cNvPr id="0" name=""/>
        <dsp:cNvSpPr/>
      </dsp:nvSpPr>
      <dsp:spPr>
        <a:xfrm>
          <a:off x="1508760" y="1229502"/>
          <a:ext cx="6035040" cy="1158840"/>
        </a:xfrm>
        <a:prstGeom prst="rect">
          <a:avLst/>
        </a:prstGeom>
        <a:blipFill rotWithShape="0">
          <a:blip xmlns:r="http://schemas.openxmlformats.org/officeDocument/2006/relationships" r:embed="rId1">
            <a:duotone>
              <a:schemeClr val="accent5">
                <a:hueOff val="-10661560"/>
                <a:satOff val="6060"/>
                <a:lumOff val="-5000"/>
                <a:alphaOff val="0"/>
                <a:shade val="36000"/>
                <a:satMod val="120000"/>
              </a:schemeClr>
              <a:schemeClr val="accent5">
                <a:hueOff val="-10661560"/>
                <a:satOff val="6060"/>
                <a:lumOff val="-5000"/>
                <a:alphaOff val="0"/>
                <a:tint val="40000"/>
              </a:schemeClr>
            </a:duotone>
          </a:blip>
          <a:tile tx="0" ty="0" sx="60000" sy="59000" flip="none" algn="tl"/>
        </a:blipFill>
        <a:ln w="6350" cap="flat" cmpd="sng" algn="ctr">
          <a:solidFill>
            <a:schemeClr val="accent5">
              <a:hueOff val="-10661560"/>
              <a:satOff val="6060"/>
              <a:lumOff val="-500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txBody>
        <a:bodyPr spcFirstLastPara="0" vert="horz" wrap="square" lIns="117097" tIns="294346" rIns="117097" bIns="294346" numCol="1" spcCol="1270" anchor="ctr" anchorCtr="0">
          <a:noAutofit/>
        </a:bodyPr>
        <a:lstStyle/>
        <a:p>
          <a:pPr marL="0" lvl="0" indent="0" algn="l" defTabSz="889000">
            <a:lnSpc>
              <a:spcPct val="90000"/>
            </a:lnSpc>
            <a:spcBef>
              <a:spcPct val="0"/>
            </a:spcBef>
            <a:spcAft>
              <a:spcPct val="35000"/>
            </a:spcAft>
            <a:buNone/>
          </a:pPr>
          <a:r>
            <a:rPr lang="en-US" sz="2000" kern="1200" dirty="0"/>
            <a:t>Identify core mindfulness practices and their application in everyday life</a:t>
          </a:r>
        </a:p>
      </dsp:txBody>
      <dsp:txXfrm>
        <a:off x="1508760" y="1229502"/>
        <a:ext cx="6035040" cy="1158840"/>
      </dsp:txXfrm>
    </dsp:sp>
    <dsp:sp modelId="{8C6E421E-0701-46F8-BAB0-0970889D0B3D}">
      <dsp:nvSpPr>
        <dsp:cNvPr id="0" name=""/>
        <dsp:cNvSpPr/>
      </dsp:nvSpPr>
      <dsp:spPr>
        <a:xfrm>
          <a:off x="0" y="1229502"/>
          <a:ext cx="1508760" cy="1158840"/>
        </a:xfrm>
        <a:prstGeom prst="rect">
          <a:avLst/>
        </a:prstGeom>
        <a:solidFill>
          <a:schemeClr val="lt1">
            <a:hueOff val="0"/>
            <a:satOff val="0"/>
            <a:lumOff val="0"/>
            <a:alphaOff val="0"/>
          </a:schemeClr>
        </a:solidFill>
        <a:ln w="6350" cap="flat" cmpd="sng" algn="ctr">
          <a:solidFill>
            <a:schemeClr val="accent5">
              <a:hueOff val="-10661560"/>
              <a:satOff val="6060"/>
              <a:lumOff val="-500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79839" tIns="114468" rIns="79839" bIns="114468" numCol="1" spcCol="1270" anchor="ctr" anchorCtr="0">
          <a:noAutofit/>
        </a:bodyPr>
        <a:lstStyle/>
        <a:p>
          <a:pPr marL="0" lvl="0" indent="0" algn="ctr" defTabSz="1111250">
            <a:lnSpc>
              <a:spcPct val="90000"/>
            </a:lnSpc>
            <a:spcBef>
              <a:spcPct val="0"/>
            </a:spcBef>
            <a:spcAft>
              <a:spcPct val="35000"/>
            </a:spcAft>
            <a:buNone/>
          </a:pPr>
          <a:r>
            <a:rPr lang="en-US" sz="2500" kern="1200" dirty="0"/>
            <a:t>Identify</a:t>
          </a:r>
        </a:p>
      </dsp:txBody>
      <dsp:txXfrm>
        <a:off x="0" y="1229502"/>
        <a:ext cx="1508760" cy="1158840"/>
      </dsp:txXfrm>
    </dsp:sp>
    <dsp:sp modelId="{17A2FE5D-D4F8-4A2A-B4A0-4F2E04F5A21C}">
      <dsp:nvSpPr>
        <dsp:cNvPr id="0" name=""/>
        <dsp:cNvSpPr/>
      </dsp:nvSpPr>
      <dsp:spPr>
        <a:xfrm>
          <a:off x="1508760" y="2457873"/>
          <a:ext cx="6035040" cy="1158840"/>
        </a:xfrm>
        <a:prstGeom prst="rect">
          <a:avLst/>
        </a:prstGeom>
        <a:blipFill rotWithShape="0">
          <a:blip xmlns:r="http://schemas.openxmlformats.org/officeDocument/2006/relationships" r:embed="rId1">
            <a:duotone>
              <a:schemeClr val="accent5">
                <a:hueOff val="-21323121"/>
                <a:satOff val="12119"/>
                <a:lumOff val="-10000"/>
                <a:alphaOff val="0"/>
                <a:shade val="36000"/>
                <a:satMod val="120000"/>
              </a:schemeClr>
              <a:schemeClr val="accent5">
                <a:hueOff val="-21323121"/>
                <a:satOff val="12119"/>
                <a:lumOff val="-10000"/>
                <a:alphaOff val="0"/>
                <a:tint val="40000"/>
              </a:schemeClr>
            </a:duotone>
          </a:blip>
          <a:tile tx="0" ty="0" sx="60000" sy="59000" flip="none" algn="tl"/>
        </a:blipFill>
        <a:ln w="6350" cap="flat" cmpd="sng" algn="ctr">
          <a:solidFill>
            <a:schemeClr val="accent5">
              <a:hueOff val="-21323121"/>
              <a:satOff val="12119"/>
              <a:lumOff val="-1000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txBody>
        <a:bodyPr spcFirstLastPara="0" vert="horz" wrap="square" lIns="117097" tIns="294346" rIns="117097" bIns="294346" numCol="1" spcCol="1270" anchor="ctr" anchorCtr="0">
          <a:noAutofit/>
        </a:bodyPr>
        <a:lstStyle/>
        <a:p>
          <a:pPr marL="0" lvl="0" indent="0" algn="l" defTabSz="889000">
            <a:lnSpc>
              <a:spcPct val="90000"/>
            </a:lnSpc>
            <a:spcBef>
              <a:spcPct val="0"/>
            </a:spcBef>
            <a:spcAft>
              <a:spcPct val="35000"/>
            </a:spcAft>
            <a:buNone/>
          </a:pPr>
          <a:r>
            <a:rPr lang="en-US" sz="2000" kern="1200" dirty="0"/>
            <a:t>Discuss practices that support well-being and resilience</a:t>
          </a:r>
        </a:p>
      </dsp:txBody>
      <dsp:txXfrm>
        <a:off x="1508760" y="2457873"/>
        <a:ext cx="6035040" cy="1158840"/>
      </dsp:txXfrm>
    </dsp:sp>
    <dsp:sp modelId="{C4F6C960-5D05-47C0-B92A-A5BC2A8E1D42}">
      <dsp:nvSpPr>
        <dsp:cNvPr id="0" name=""/>
        <dsp:cNvSpPr/>
      </dsp:nvSpPr>
      <dsp:spPr>
        <a:xfrm>
          <a:off x="0" y="2457873"/>
          <a:ext cx="1508760" cy="1158840"/>
        </a:xfrm>
        <a:prstGeom prst="rect">
          <a:avLst/>
        </a:prstGeom>
        <a:solidFill>
          <a:schemeClr val="lt1">
            <a:hueOff val="0"/>
            <a:satOff val="0"/>
            <a:lumOff val="0"/>
            <a:alphaOff val="0"/>
          </a:schemeClr>
        </a:solidFill>
        <a:ln w="6350" cap="flat" cmpd="sng" algn="ctr">
          <a:solidFill>
            <a:schemeClr val="accent5">
              <a:hueOff val="-21323121"/>
              <a:satOff val="12119"/>
              <a:lumOff val="-1000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79839" tIns="114468" rIns="79839" bIns="114468" numCol="1" spcCol="1270" anchor="ctr" anchorCtr="0">
          <a:noAutofit/>
        </a:bodyPr>
        <a:lstStyle/>
        <a:p>
          <a:pPr marL="0" lvl="0" indent="0" algn="ctr" defTabSz="1111250">
            <a:lnSpc>
              <a:spcPct val="90000"/>
            </a:lnSpc>
            <a:spcBef>
              <a:spcPct val="0"/>
            </a:spcBef>
            <a:spcAft>
              <a:spcPct val="35000"/>
            </a:spcAft>
            <a:buNone/>
          </a:pPr>
          <a:r>
            <a:rPr lang="en-US" sz="2500" kern="1200" dirty="0"/>
            <a:t>Discuss</a:t>
          </a:r>
        </a:p>
      </dsp:txBody>
      <dsp:txXfrm>
        <a:off x="0" y="2457873"/>
        <a:ext cx="1508760" cy="1158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BB5B7-14DF-4EB6-9998-D0686DAE573F}">
      <dsp:nvSpPr>
        <dsp:cNvPr id="0" name=""/>
        <dsp:cNvSpPr/>
      </dsp:nvSpPr>
      <dsp:spPr>
        <a:xfrm>
          <a:off x="0" y="98390"/>
          <a:ext cx="1811312" cy="1086787"/>
        </a:xfrm>
        <a:prstGeom prst="rect">
          <a:avLst/>
        </a:prstGeom>
        <a:blipFill rotWithShape="0">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Awareness of breathing</a:t>
          </a:r>
        </a:p>
      </dsp:txBody>
      <dsp:txXfrm>
        <a:off x="0" y="98390"/>
        <a:ext cx="1811312" cy="1086787"/>
      </dsp:txXfrm>
    </dsp:sp>
    <dsp:sp modelId="{C676E9AE-A794-4D35-B3B3-803FBAFED834}">
      <dsp:nvSpPr>
        <dsp:cNvPr id="0" name=""/>
        <dsp:cNvSpPr/>
      </dsp:nvSpPr>
      <dsp:spPr>
        <a:xfrm>
          <a:off x="1992443" y="98390"/>
          <a:ext cx="1811312" cy="1086787"/>
        </a:xfrm>
        <a:prstGeom prst="rect">
          <a:avLst/>
        </a:prstGeom>
        <a:blipFill rotWithShape="0">
          <a:blip xmlns:r="http://schemas.openxmlformats.org/officeDocument/2006/relationships" r:embed="rId1">
            <a:duotone>
              <a:schemeClr val="accent5">
                <a:hueOff val="-2132312"/>
                <a:satOff val="1212"/>
                <a:lumOff val="-1000"/>
                <a:alphaOff val="0"/>
                <a:shade val="36000"/>
                <a:satMod val="120000"/>
              </a:schemeClr>
              <a:schemeClr val="accent5">
                <a:hueOff val="-2132312"/>
                <a:satOff val="1212"/>
                <a:lumOff val="-100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Awareness of the body</a:t>
          </a:r>
        </a:p>
      </dsp:txBody>
      <dsp:txXfrm>
        <a:off x="1992443" y="98390"/>
        <a:ext cx="1811312" cy="1086787"/>
      </dsp:txXfrm>
    </dsp:sp>
    <dsp:sp modelId="{10F66C00-4F5F-4C24-9612-DED4B5FFDEC4}">
      <dsp:nvSpPr>
        <dsp:cNvPr id="0" name=""/>
        <dsp:cNvSpPr/>
      </dsp:nvSpPr>
      <dsp:spPr>
        <a:xfrm>
          <a:off x="3984887" y="98390"/>
          <a:ext cx="1811312" cy="1086787"/>
        </a:xfrm>
        <a:prstGeom prst="rect">
          <a:avLst/>
        </a:prstGeom>
        <a:blipFill rotWithShape="0">
          <a:blip xmlns:r="http://schemas.openxmlformats.org/officeDocument/2006/relationships" r:embed="rId1">
            <a:duotone>
              <a:schemeClr val="accent5">
                <a:hueOff val="-4264624"/>
                <a:satOff val="2424"/>
                <a:lumOff val="-2000"/>
                <a:alphaOff val="0"/>
                <a:shade val="36000"/>
                <a:satMod val="120000"/>
              </a:schemeClr>
              <a:schemeClr val="accent5">
                <a:hueOff val="-4264624"/>
                <a:satOff val="2424"/>
                <a:lumOff val="-200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Open field of awareness</a:t>
          </a:r>
        </a:p>
      </dsp:txBody>
      <dsp:txXfrm>
        <a:off x="3984887" y="98390"/>
        <a:ext cx="1811312" cy="1086787"/>
      </dsp:txXfrm>
    </dsp:sp>
    <dsp:sp modelId="{51DC433F-A55B-474E-85C0-A9F655D2BEFA}">
      <dsp:nvSpPr>
        <dsp:cNvPr id="0" name=""/>
        <dsp:cNvSpPr/>
      </dsp:nvSpPr>
      <dsp:spPr>
        <a:xfrm>
          <a:off x="0" y="1366308"/>
          <a:ext cx="1811312" cy="1086787"/>
        </a:xfrm>
        <a:prstGeom prst="rect">
          <a:avLst/>
        </a:prstGeom>
        <a:blipFill rotWithShape="0">
          <a:blip xmlns:r="http://schemas.openxmlformats.org/officeDocument/2006/relationships" r:embed="rId1">
            <a:duotone>
              <a:schemeClr val="accent5">
                <a:hueOff val="-6396936"/>
                <a:satOff val="3636"/>
                <a:lumOff val="-3000"/>
                <a:alphaOff val="0"/>
                <a:shade val="36000"/>
                <a:satMod val="120000"/>
              </a:schemeClr>
              <a:schemeClr val="accent5">
                <a:hueOff val="-6396936"/>
                <a:satOff val="3636"/>
                <a:lumOff val="-300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Mindful eating</a:t>
          </a:r>
        </a:p>
      </dsp:txBody>
      <dsp:txXfrm>
        <a:off x="0" y="1366308"/>
        <a:ext cx="1811312" cy="1086787"/>
      </dsp:txXfrm>
    </dsp:sp>
    <dsp:sp modelId="{1C2EF05C-CB04-43C8-AD18-0380FDA1500B}">
      <dsp:nvSpPr>
        <dsp:cNvPr id="0" name=""/>
        <dsp:cNvSpPr/>
      </dsp:nvSpPr>
      <dsp:spPr>
        <a:xfrm>
          <a:off x="1992443" y="1366308"/>
          <a:ext cx="1811312" cy="1086787"/>
        </a:xfrm>
        <a:prstGeom prst="rect">
          <a:avLst/>
        </a:prstGeom>
        <a:blipFill rotWithShape="0">
          <a:blip xmlns:r="http://schemas.openxmlformats.org/officeDocument/2006/relationships" r:embed="rId1">
            <a:duotone>
              <a:schemeClr val="accent5">
                <a:hueOff val="-8529249"/>
                <a:satOff val="4848"/>
                <a:lumOff val="-4000"/>
                <a:alphaOff val="0"/>
                <a:shade val="36000"/>
                <a:satMod val="120000"/>
              </a:schemeClr>
              <a:schemeClr val="accent5">
                <a:hueOff val="-8529249"/>
                <a:satOff val="4848"/>
                <a:lumOff val="-400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Yoga</a:t>
          </a:r>
        </a:p>
      </dsp:txBody>
      <dsp:txXfrm>
        <a:off x="1992443" y="1366308"/>
        <a:ext cx="1811312" cy="1086787"/>
      </dsp:txXfrm>
    </dsp:sp>
    <dsp:sp modelId="{08DA2CE0-B36B-48D3-A17D-3F48271E72AE}">
      <dsp:nvSpPr>
        <dsp:cNvPr id="0" name=""/>
        <dsp:cNvSpPr/>
      </dsp:nvSpPr>
      <dsp:spPr>
        <a:xfrm>
          <a:off x="3984887" y="1366308"/>
          <a:ext cx="1811312" cy="1086787"/>
        </a:xfrm>
        <a:prstGeom prst="rect">
          <a:avLst/>
        </a:prstGeom>
        <a:blipFill rotWithShape="0">
          <a:blip xmlns:r="http://schemas.openxmlformats.org/officeDocument/2006/relationships" r:embed="rId1">
            <a:duotone>
              <a:schemeClr val="accent5">
                <a:hueOff val="-10661560"/>
                <a:satOff val="6060"/>
                <a:lumOff val="-5000"/>
                <a:alphaOff val="0"/>
                <a:shade val="36000"/>
                <a:satMod val="120000"/>
              </a:schemeClr>
              <a:schemeClr val="accent5">
                <a:hueOff val="-10661560"/>
                <a:satOff val="6060"/>
                <a:lumOff val="-500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Mindful movement</a:t>
          </a:r>
        </a:p>
      </dsp:txBody>
      <dsp:txXfrm>
        <a:off x="3984887" y="1366308"/>
        <a:ext cx="1811312" cy="1086787"/>
      </dsp:txXfrm>
    </dsp:sp>
    <dsp:sp modelId="{BEAE8976-8830-438E-BC0C-37032E630C8A}">
      <dsp:nvSpPr>
        <dsp:cNvPr id="0" name=""/>
        <dsp:cNvSpPr/>
      </dsp:nvSpPr>
      <dsp:spPr>
        <a:xfrm>
          <a:off x="0" y="2634227"/>
          <a:ext cx="1811312" cy="1086787"/>
        </a:xfrm>
        <a:prstGeom prst="rect">
          <a:avLst/>
        </a:prstGeom>
        <a:blipFill rotWithShape="0">
          <a:blip xmlns:r="http://schemas.openxmlformats.org/officeDocument/2006/relationships" r:embed="rId1">
            <a:duotone>
              <a:schemeClr val="accent5">
                <a:hueOff val="-12793873"/>
                <a:satOff val="7271"/>
                <a:lumOff val="-6000"/>
                <a:alphaOff val="0"/>
                <a:shade val="36000"/>
                <a:satMod val="120000"/>
              </a:schemeClr>
              <a:schemeClr val="accent5">
                <a:hueOff val="-12793873"/>
                <a:satOff val="7271"/>
                <a:lumOff val="-600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Walking meditation</a:t>
          </a:r>
        </a:p>
      </dsp:txBody>
      <dsp:txXfrm>
        <a:off x="0" y="2634227"/>
        <a:ext cx="1811312" cy="1086787"/>
      </dsp:txXfrm>
    </dsp:sp>
    <dsp:sp modelId="{A23F535F-5DEE-4ED6-A21D-8FC483D1B358}">
      <dsp:nvSpPr>
        <dsp:cNvPr id="0" name=""/>
        <dsp:cNvSpPr/>
      </dsp:nvSpPr>
      <dsp:spPr>
        <a:xfrm>
          <a:off x="1992443" y="2634227"/>
          <a:ext cx="1811312" cy="1086787"/>
        </a:xfrm>
        <a:prstGeom prst="rect">
          <a:avLst/>
        </a:prstGeom>
        <a:blipFill rotWithShape="0">
          <a:blip xmlns:r="http://schemas.openxmlformats.org/officeDocument/2006/relationships" r:embed="rId1">
            <a:duotone>
              <a:schemeClr val="accent5">
                <a:hueOff val="-14926185"/>
                <a:satOff val="8483"/>
                <a:lumOff val="-7000"/>
                <a:alphaOff val="0"/>
                <a:shade val="36000"/>
                <a:satMod val="120000"/>
              </a:schemeClr>
              <a:schemeClr val="accent5">
                <a:hueOff val="-14926185"/>
                <a:satOff val="8483"/>
                <a:lumOff val="-700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Loving kindness  </a:t>
          </a:r>
        </a:p>
      </dsp:txBody>
      <dsp:txXfrm>
        <a:off x="1992443" y="2634227"/>
        <a:ext cx="1811312" cy="1086787"/>
      </dsp:txXfrm>
    </dsp:sp>
    <dsp:sp modelId="{EB19F812-77F9-4AC4-80CB-6700BCDB5878}">
      <dsp:nvSpPr>
        <dsp:cNvPr id="0" name=""/>
        <dsp:cNvSpPr/>
      </dsp:nvSpPr>
      <dsp:spPr>
        <a:xfrm>
          <a:off x="3984887" y="2634227"/>
          <a:ext cx="1811312" cy="1086787"/>
        </a:xfrm>
        <a:prstGeom prst="rect">
          <a:avLst/>
        </a:prstGeom>
        <a:blipFill rotWithShape="0">
          <a:blip xmlns:r="http://schemas.openxmlformats.org/officeDocument/2006/relationships" r:embed="rId1">
            <a:duotone>
              <a:schemeClr val="accent5">
                <a:hueOff val="-17058497"/>
                <a:satOff val="9695"/>
                <a:lumOff val="-8000"/>
                <a:alphaOff val="0"/>
                <a:shade val="36000"/>
                <a:satMod val="120000"/>
              </a:schemeClr>
              <a:schemeClr val="accent5">
                <a:hueOff val="-17058497"/>
                <a:satOff val="9695"/>
                <a:lumOff val="-800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Compassion</a:t>
          </a:r>
        </a:p>
      </dsp:txBody>
      <dsp:txXfrm>
        <a:off x="3984887" y="2634227"/>
        <a:ext cx="1811312" cy="1086787"/>
      </dsp:txXfrm>
    </dsp:sp>
    <dsp:sp modelId="{942D4E2E-5D71-4032-92B4-55D500AA38FB}">
      <dsp:nvSpPr>
        <dsp:cNvPr id="0" name=""/>
        <dsp:cNvSpPr/>
      </dsp:nvSpPr>
      <dsp:spPr>
        <a:xfrm>
          <a:off x="996221" y="3902146"/>
          <a:ext cx="1811312" cy="1086787"/>
        </a:xfrm>
        <a:prstGeom prst="rect">
          <a:avLst/>
        </a:prstGeom>
        <a:blipFill rotWithShape="0">
          <a:blip xmlns:r="http://schemas.openxmlformats.org/officeDocument/2006/relationships" r:embed="rId1">
            <a:duotone>
              <a:schemeClr val="accent5">
                <a:hueOff val="-19190808"/>
                <a:satOff val="10907"/>
                <a:lumOff val="-9000"/>
                <a:alphaOff val="0"/>
                <a:shade val="36000"/>
                <a:satMod val="120000"/>
              </a:schemeClr>
              <a:schemeClr val="accent5">
                <a:hueOff val="-19190808"/>
                <a:satOff val="10907"/>
                <a:lumOff val="-900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Attitudes of mindfulness</a:t>
          </a:r>
        </a:p>
      </dsp:txBody>
      <dsp:txXfrm>
        <a:off x="996221" y="3902146"/>
        <a:ext cx="1811312" cy="1086787"/>
      </dsp:txXfrm>
    </dsp:sp>
    <dsp:sp modelId="{C943B1A3-822E-43AB-A32D-52EF93AD1C0C}">
      <dsp:nvSpPr>
        <dsp:cNvPr id="0" name=""/>
        <dsp:cNvSpPr/>
      </dsp:nvSpPr>
      <dsp:spPr>
        <a:xfrm>
          <a:off x="2988665" y="3902146"/>
          <a:ext cx="1811312" cy="1086787"/>
        </a:xfrm>
        <a:prstGeom prst="rect">
          <a:avLst/>
        </a:prstGeom>
        <a:blipFill rotWithShape="0">
          <a:blip xmlns:r="http://schemas.openxmlformats.org/officeDocument/2006/relationships" r:embed="rId1">
            <a:duotone>
              <a:schemeClr val="accent5">
                <a:hueOff val="-21323121"/>
                <a:satOff val="12119"/>
                <a:lumOff val="-10000"/>
                <a:alphaOff val="0"/>
                <a:shade val="36000"/>
                <a:satMod val="120000"/>
              </a:schemeClr>
              <a:schemeClr val="accent5">
                <a:hueOff val="-21323121"/>
                <a:satOff val="12119"/>
                <a:lumOff val="-1000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Insight Dialogue</a:t>
          </a:r>
        </a:p>
      </dsp:txBody>
      <dsp:txXfrm>
        <a:off x="2988665" y="3902146"/>
        <a:ext cx="1811312" cy="1086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AC77D-8338-4AED-8873-4B3D28BE3EB5}">
      <dsp:nvSpPr>
        <dsp:cNvPr id="0" name=""/>
        <dsp:cNvSpPr/>
      </dsp:nvSpPr>
      <dsp:spPr>
        <a:xfrm>
          <a:off x="509650" y="16550"/>
          <a:ext cx="1475437" cy="1475437"/>
        </a:xfrm>
        <a:prstGeom prst="ellipse">
          <a:avLst/>
        </a:prstGeom>
        <a:solidFill>
          <a:schemeClr val="lt1">
            <a:alpha val="0"/>
            <a:hueOff val="0"/>
            <a:satOff val="0"/>
            <a:lumOff val="0"/>
            <a:alphaOff val="0"/>
          </a:schemeClr>
        </a:solidFill>
        <a:ln w="7937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991F22-D993-4C2F-BE61-E0D92C018DDF}">
      <dsp:nvSpPr>
        <dsp:cNvPr id="0" name=""/>
        <dsp:cNvSpPr/>
      </dsp:nvSpPr>
      <dsp:spPr>
        <a:xfrm>
          <a:off x="824087" y="330988"/>
          <a:ext cx="846562" cy="84656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9ADF993D-E2CC-4318-B6D2-6A2BA8FBFDC6}">
      <dsp:nvSpPr>
        <dsp:cNvPr id="0" name=""/>
        <dsp:cNvSpPr/>
      </dsp:nvSpPr>
      <dsp:spPr>
        <a:xfrm>
          <a:off x="37993" y="1951550"/>
          <a:ext cx="2418750" cy="132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Focused Attention practices (concentrative) create stability of attention, body, ANS, decrease mental proliferation (mind-wandering, rumination), concentration on object (breath)</a:t>
          </a:r>
        </a:p>
      </dsp:txBody>
      <dsp:txXfrm>
        <a:off x="37993" y="1951550"/>
        <a:ext cx="2418750" cy="1326796"/>
      </dsp:txXfrm>
    </dsp:sp>
    <dsp:sp modelId="{8B65B91D-7593-48C6-85A6-836F08373327}">
      <dsp:nvSpPr>
        <dsp:cNvPr id="0" name=""/>
        <dsp:cNvSpPr/>
      </dsp:nvSpPr>
      <dsp:spPr>
        <a:xfrm>
          <a:off x="3351681" y="16550"/>
          <a:ext cx="1475437" cy="1475437"/>
        </a:xfrm>
        <a:prstGeom prst="ellipse">
          <a:avLst/>
        </a:prstGeom>
        <a:solidFill>
          <a:schemeClr val="lt1">
            <a:alpha val="0"/>
            <a:hueOff val="0"/>
            <a:satOff val="0"/>
            <a:lumOff val="0"/>
            <a:alphaOff val="0"/>
          </a:schemeClr>
        </a:solidFill>
        <a:ln w="79375" cap="flat" cmpd="sng" algn="ctr">
          <a:solidFill>
            <a:schemeClr val="accent5">
              <a:hueOff val="-10661560"/>
              <a:satOff val="6060"/>
              <a:lumOff val="-5000"/>
              <a:alphaOff val="0"/>
            </a:schemeClr>
          </a:solidFill>
          <a:prstDash val="solid"/>
        </a:ln>
        <a:effectLst/>
      </dsp:spPr>
      <dsp:style>
        <a:lnRef idx="1">
          <a:scrgbClr r="0" g="0" b="0"/>
        </a:lnRef>
        <a:fillRef idx="1">
          <a:scrgbClr r="0" g="0" b="0"/>
        </a:fillRef>
        <a:effectRef idx="0">
          <a:scrgbClr r="0" g="0" b="0"/>
        </a:effectRef>
        <a:fontRef idx="minor"/>
      </dsp:style>
    </dsp:sp>
    <dsp:sp modelId="{AE1BDEEB-C3BF-4766-B3A2-5D278F6571B1}">
      <dsp:nvSpPr>
        <dsp:cNvPr id="0" name=""/>
        <dsp:cNvSpPr/>
      </dsp:nvSpPr>
      <dsp:spPr>
        <a:xfrm>
          <a:off x="3666118" y="330988"/>
          <a:ext cx="846562" cy="84656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259DB65B-35B4-4F48-8626-70563FF54307}">
      <dsp:nvSpPr>
        <dsp:cNvPr id="0" name=""/>
        <dsp:cNvSpPr/>
      </dsp:nvSpPr>
      <dsp:spPr>
        <a:xfrm>
          <a:off x="2880025" y="1951550"/>
          <a:ext cx="2418750" cy="132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Open Monitoring practices (insight meditation) that have no object of attentional focus but rather are receptive to whatever phenomena (physical, mental or emotional) arise</a:t>
          </a:r>
        </a:p>
      </dsp:txBody>
      <dsp:txXfrm>
        <a:off x="2880025" y="1951550"/>
        <a:ext cx="2418750" cy="1326796"/>
      </dsp:txXfrm>
    </dsp:sp>
    <dsp:sp modelId="{1C1EEB71-D6EF-484A-BFB4-EC47372408C1}">
      <dsp:nvSpPr>
        <dsp:cNvPr id="0" name=""/>
        <dsp:cNvSpPr/>
      </dsp:nvSpPr>
      <dsp:spPr>
        <a:xfrm>
          <a:off x="6193712" y="16550"/>
          <a:ext cx="1475437" cy="1475437"/>
        </a:xfrm>
        <a:prstGeom prst="ellipse">
          <a:avLst/>
        </a:prstGeom>
        <a:solidFill>
          <a:schemeClr val="lt1">
            <a:alpha val="0"/>
            <a:hueOff val="0"/>
            <a:satOff val="0"/>
            <a:lumOff val="0"/>
            <a:alphaOff val="0"/>
          </a:schemeClr>
        </a:solidFill>
        <a:ln w="79375" cap="flat" cmpd="sng" algn="ctr">
          <a:solidFill>
            <a:schemeClr val="accent5">
              <a:hueOff val="-21323121"/>
              <a:satOff val="12119"/>
              <a:lumOff val="-10000"/>
              <a:alphaOff val="0"/>
            </a:schemeClr>
          </a:solidFill>
          <a:prstDash val="solid"/>
        </a:ln>
        <a:effectLst/>
      </dsp:spPr>
      <dsp:style>
        <a:lnRef idx="1">
          <a:scrgbClr r="0" g="0" b="0"/>
        </a:lnRef>
        <a:fillRef idx="1">
          <a:scrgbClr r="0" g="0" b="0"/>
        </a:fillRef>
        <a:effectRef idx="0">
          <a:scrgbClr r="0" g="0" b="0"/>
        </a:effectRef>
        <a:fontRef idx="minor"/>
      </dsp:style>
    </dsp:sp>
    <dsp:sp modelId="{8B38107D-C337-4A0C-9468-3617371B8DAC}">
      <dsp:nvSpPr>
        <dsp:cNvPr id="0" name=""/>
        <dsp:cNvSpPr/>
      </dsp:nvSpPr>
      <dsp:spPr>
        <a:xfrm>
          <a:off x="6508150" y="330988"/>
          <a:ext cx="846562" cy="84656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oftEdge rad="12700"/>
        </a:effectLst>
      </dsp:spPr>
      <dsp:style>
        <a:lnRef idx="0">
          <a:scrgbClr r="0" g="0" b="0"/>
        </a:lnRef>
        <a:fillRef idx="3">
          <a:scrgbClr r="0" g="0" b="0"/>
        </a:fillRef>
        <a:effectRef idx="2">
          <a:scrgbClr r="0" g="0" b="0"/>
        </a:effectRef>
        <a:fontRef idx="minor">
          <a:schemeClr val="lt1"/>
        </a:fontRef>
      </dsp:style>
    </dsp:sp>
    <dsp:sp modelId="{17CF95F1-C621-4D64-8CE9-1740511E4FCE}">
      <dsp:nvSpPr>
        <dsp:cNvPr id="0" name=""/>
        <dsp:cNvSpPr/>
      </dsp:nvSpPr>
      <dsp:spPr>
        <a:xfrm>
          <a:off x="5722056" y="1951550"/>
          <a:ext cx="2418750" cy="132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Reflective Meditation practices; Cultivation of  qualities like loving-kindness, compassion and forgiveness; gratitude, Patience, Attitudes of Mindfulness</a:t>
          </a:r>
        </a:p>
      </dsp:txBody>
      <dsp:txXfrm>
        <a:off x="5722056" y="1951550"/>
        <a:ext cx="2418750" cy="1326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0963F-2477-4328-979B-34920C001980}">
      <dsp:nvSpPr>
        <dsp:cNvPr id="0" name=""/>
        <dsp:cNvSpPr/>
      </dsp:nvSpPr>
      <dsp:spPr>
        <a:xfrm>
          <a:off x="0" y="395500"/>
          <a:ext cx="4929186" cy="630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65EA84-D418-43DF-B43B-63FD728EB2EB}">
      <dsp:nvSpPr>
        <dsp:cNvPr id="0" name=""/>
        <dsp:cNvSpPr/>
      </dsp:nvSpPr>
      <dsp:spPr>
        <a:xfrm>
          <a:off x="246459" y="26500"/>
          <a:ext cx="3450430" cy="738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18" tIns="0" rIns="130418" bIns="0" numCol="1" spcCol="1270" anchor="ctr" anchorCtr="0">
          <a:noAutofit/>
        </a:bodyPr>
        <a:lstStyle/>
        <a:p>
          <a:pPr marL="0" lvl="0" indent="0" algn="l" defTabSz="1111250">
            <a:lnSpc>
              <a:spcPct val="90000"/>
            </a:lnSpc>
            <a:spcBef>
              <a:spcPct val="0"/>
            </a:spcBef>
            <a:spcAft>
              <a:spcPct val="35000"/>
            </a:spcAft>
            <a:buNone/>
          </a:pPr>
          <a:r>
            <a:rPr lang="en-US" sz="2500" kern="1200"/>
            <a:t>Pause</a:t>
          </a:r>
        </a:p>
      </dsp:txBody>
      <dsp:txXfrm>
        <a:off x="282485" y="62526"/>
        <a:ext cx="3378378" cy="665948"/>
      </dsp:txXfrm>
    </dsp:sp>
    <dsp:sp modelId="{33F8D230-6362-42EB-91A7-09800DD0008F}">
      <dsp:nvSpPr>
        <dsp:cNvPr id="0" name=""/>
        <dsp:cNvSpPr/>
      </dsp:nvSpPr>
      <dsp:spPr>
        <a:xfrm>
          <a:off x="0" y="1529500"/>
          <a:ext cx="4929186" cy="630000"/>
        </a:xfrm>
        <a:prstGeom prst="rect">
          <a:avLst/>
        </a:prstGeom>
        <a:solidFill>
          <a:schemeClr val="lt1">
            <a:alpha val="90000"/>
            <a:hueOff val="0"/>
            <a:satOff val="0"/>
            <a:lumOff val="0"/>
            <a:alphaOff val="0"/>
          </a:schemeClr>
        </a:solidFill>
        <a:ln w="12700" cap="flat" cmpd="sng" algn="ctr">
          <a:solidFill>
            <a:schemeClr val="accent5">
              <a:hueOff val="-5330780"/>
              <a:satOff val="3030"/>
              <a:lumOff val="-2500"/>
              <a:alphaOff val="0"/>
            </a:schemeClr>
          </a:solidFill>
          <a:prstDash val="solid"/>
        </a:ln>
        <a:effectLst/>
      </dsp:spPr>
      <dsp:style>
        <a:lnRef idx="2">
          <a:scrgbClr r="0" g="0" b="0"/>
        </a:lnRef>
        <a:fillRef idx="1">
          <a:scrgbClr r="0" g="0" b="0"/>
        </a:fillRef>
        <a:effectRef idx="0">
          <a:scrgbClr r="0" g="0" b="0"/>
        </a:effectRef>
        <a:fontRef idx="minor"/>
      </dsp:style>
    </dsp:sp>
    <dsp:sp modelId="{E0E01D3B-0BB4-44D2-AD33-B295FACC2BD2}">
      <dsp:nvSpPr>
        <dsp:cNvPr id="0" name=""/>
        <dsp:cNvSpPr/>
      </dsp:nvSpPr>
      <dsp:spPr>
        <a:xfrm>
          <a:off x="246459" y="1160500"/>
          <a:ext cx="3450430" cy="738000"/>
        </a:xfrm>
        <a:prstGeom prst="roundRect">
          <a:avLst/>
        </a:prstGeom>
        <a:solidFill>
          <a:schemeClr val="accent5">
            <a:hueOff val="-5330780"/>
            <a:satOff val="3030"/>
            <a:lumOff val="-25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18" tIns="0" rIns="130418" bIns="0" numCol="1" spcCol="1270" anchor="ctr" anchorCtr="0">
          <a:noAutofit/>
        </a:bodyPr>
        <a:lstStyle/>
        <a:p>
          <a:pPr marL="0" lvl="0" indent="0" algn="l" defTabSz="1111250">
            <a:lnSpc>
              <a:spcPct val="90000"/>
            </a:lnSpc>
            <a:spcBef>
              <a:spcPct val="0"/>
            </a:spcBef>
            <a:spcAft>
              <a:spcPct val="35000"/>
            </a:spcAft>
            <a:buNone/>
          </a:pPr>
          <a:r>
            <a:rPr lang="en-US" sz="2500" kern="1200"/>
            <a:t>Attentional stability</a:t>
          </a:r>
        </a:p>
      </dsp:txBody>
      <dsp:txXfrm>
        <a:off x="282485" y="1196526"/>
        <a:ext cx="3378378" cy="665948"/>
      </dsp:txXfrm>
    </dsp:sp>
    <dsp:sp modelId="{48DF9144-5CB4-4C7F-A6C5-934FFAA6DABD}">
      <dsp:nvSpPr>
        <dsp:cNvPr id="0" name=""/>
        <dsp:cNvSpPr/>
      </dsp:nvSpPr>
      <dsp:spPr>
        <a:xfrm>
          <a:off x="0" y="2663500"/>
          <a:ext cx="4929186" cy="630000"/>
        </a:xfrm>
        <a:prstGeom prst="rect">
          <a:avLst/>
        </a:prstGeom>
        <a:solidFill>
          <a:schemeClr val="lt1">
            <a:alpha val="90000"/>
            <a:hueOff val="0"/>
            <a:satOff val="0"/>
            <a:lumOff val="0"/>
            <a:alphaOff val="0"/>
          </a:schemeClr>
        </a:solidFill>
        <a:ln w="12700" cap="flat" cmpd="sng" algn="ctr">
          <a:solidFill>
            <a:schemeClr val="accent5">
              <a:hueOff val="-10661560"/>
              <a:satOff val="6060"/>
              <a:lumOff val="-5000"/>
              <a:alphaOff val="0"/>
            </a:schemeClr>
          </a:solidFill>
          <a:prstDash val="solid"/>
        </a:ln>
        <a:effectLst/>
      </dsp:spPr>
      <dsp:style>
        <a:lnRef idx="2">
          <a:scrgbClr r="0" g="0" b="0"/>
        </a:lnRef>
        <a:fillRef idx="1">
          <a:scrgbClr r="0" g="0" b="0"/>
        </a:fillRef>
        <a:effectRef idx="0">
          <a:scrgbClr r="0" g="0" b="0"/>
        </a:effectRef>
        <a:fontRef idx="minor"/>
      </dsp:style>
    </dsp:sp>
    <dsp:sp modelId="{E8586210-3978-4FC8-BFCC-00BE5FE079BD}">
      <dsp:nvSpPr>
        <dsp:cNvPr id="0" name=""/>
        <dsp:cNvSpPr/>
      </dsp:nvSpPr>
      <dsp:spPr>
        <a:xfrm>
          <a:off x="246459" y="2294500"/>
          <a:ext cx="3450430" cy="738000"/>
        </a:xfrm>
        <a:prstGeom prst="roundRect">
          <a:avLst/>
        </a:prstGeom>
        <a:solidFill>
          <a:schemeClr val="accent5">
            <a:hueOff val="-10661560"/>
            <a:satOff val="6060"/>
            <a:lumOff val="-50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18" tIns="0" rIns="130418" bIns="0" numCol="1" spcCol="1270" anchor="ctr" anchorCtr="0">
          <a:noAutofit/>
        </a:bodyPr>
        <a:lstStyle/>
        <a:p>
          <a:pPr marL="0" lvl="0" indent="0" algn="l" defTabSz="1111250">
            <a:lnSpc>
              <a:spcPct val="90000"/>
            </a:lnSpc>
            <a:spcBef>
              <a:spcPct val="0"/>
            </a:spcBef>
            <a:spcAft>
              <a:spcPct val="35000"/>
            </a:spcAft>
            <a:buNone/>
          </a:pPr>
          <a:r>
            <a:rPr lang="en-US" sz="2500" kern="1200"/>
            <a:t>Perspective-taking</a:t>
          </a:r>
        </a:p>
      </dsp:txBody>
      <dsp:txXfrm>
        <a:off x="282485" y="2330526"/>
        <a:ext cx="3378378" cy="665948"/>
      </dsp:txXfrm>
    </dsp:sp>
    <dsp:sp modelId="{99C98F2C-DC75-46F3-8072-8F074200F779}">
      <dsp:nvSpPr>
        <dsp:cNvPr id="0" name=""/>
        <dsp:cNvSpPr/>
      </dsp:nvSpPr>
      <dsp:spPr>
        <a:xfrm>
          <a:off x="0" y="3797500"/>
          <a:ext cx="4929186" cy="630000"/>
        </a:xfrm>
        <a:prstGeom prst="rect">
          <a:avLst/>
        </a:prstGeom>
        <a:solidFill>
          <a:schemeClr val="lt1">
            <a:alpha val="90000"/>
            <a:hueOff val="0"/>
            <a:satOff val="0"/>
            <a:lumOff val="0"/>
            <a:alphaOff val="0"/>
          </a:schemeClr>
        </a:solidFill>
        <a:ln w="12700" cap="flat" cmpd="sng" algn="ctr">
          <a:solidFill>
            <a:schemeClr val="accent5">
              <a:hueOff val="-15992340"/>
              <a:satOff val="9089"/>
              <a:lumOff val="-7500"/>
              <a:alphaOff val="0"/>
            </a:schemeClr>
          </a:solidFill>
          <a:prstDash val="solid"/>
        </a:ln>
        <a:effectLst/>
      </dsp:spPr>
      <dsp:style>
        <a:lnRef idx="2">
          <a:scrgbClr r="0" g="0" b="0"/>
        </a:lnRef>
        <a:fillRef idx="1">
          <a:scrgbClr r="0" g="0" b="0"/>
        </a:fillRef>
        <a:effectRef idx="0">
          <a:scrgbClr r="0" g="0" b="0"/>
        </a:effectRef>
        <a:fontRef idx="minor"/>
      </dsp:style>
    </dsp:sp>
    <dsp:sp modelId="{DE59FCBC-D120-41B0-A4ED-FBAE7E677D2C}">
      <dsp:nvSpPr>
        <dsp:cNvPr id="0" name=""/>
        <dsp:cNvSpPr/>
      </dsp:nvSpPr>
      <dsp:spPr>
        <a:xfrm>
          <a:off x="246459" y="3428500"/>
          <a:ext cx="3450430" cy="738000"/>
        </a:xfrm>
        <a:prstGeom prst="roundRect">
          <a:avLst/>
        </a:prstGeom>
        <a:solidFill>
          <a:schemeClr val="accent5">
            <a:hueOff val="-15992340"/>
            <a:satOff val="9089"/>
            <a:lumOff val="-75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18" tIns="0" rIns="130418" bIns="0" numCol="1" spcCol="1270" anchor="ctr" anchorCtr="0">
          <a:noAutofit/>
        </a:bodyPr>
        <a:lstStyle/>
        <a:p>
          <a:pPr marL="0" lvl="0" indent="0" algn="l" defTabSz="1111250">
            <a:lnSpc>
              <a:spcPct val="90000"/>
            </a:lnSpc>
            <a:spcBef>
              <a:spcPct val="0"/>
            </a:spcBef>
            <a:spcAft>
              <a:spcPct val="35000"/>
            </a:spcAft>
            <a:buNone/>
          </a:pPr>
          <a:r>
            <a:rPr lang="en-US" sz="2500" kern="1200"/>
            <a:t>Care and Connection</a:t>
          </a:r>
        </a:p>
      </dsp:txBody>
      <dsp:txXfrm>
        <a:off x="282485" y="3464526"/>
        <a:ext cx="3378378" cy="665948"/>
      </dsp:txXfrm>
    </dsp:sp>
    <dsp:sp modelId="{F3C133BE-5287-42BE-8AD6-56A739E2F8B7}">
      <dsp:nvSpPr>
        <dsp:cNvPr id="0" name=""/>
        <dsp:cNvSpPr/>
      </dsp:nvSpPr>
      <dsp:spPr>
        <a:xfrm>
          <a:off x="0" y="4931500"/>
          <a:ext cx="4929186" cy="630000"/>
        </a:xfrm>
        <a:prstGeom prst="rect">
          <a:avLst/>
        </a:prstGeom>
        <a:solidFill>
          <a:schemeClr val="lt1">
            <a:alpha val="90000"/>
            <a:hueOff val="0"/>
            <a:satOff val="0"/>
            <a:lumOff val="0"/>
            <a:alphaOff val="0"/>
          </a:schemeClr>
        </a:solidFill>
        <a:ln w="12700"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sp>
    <dsp:sp modelId="{FCA004E1-B2DB-4D06-8129-62B0D0B53955}">
      <dsp:nvSpPr>
        <dsp:cNvPr id="0" name=""/>
        <dsp:cNvSpPr/>
      </dsp:nvSpPr>
      <dsp:spPr>
        <a:xfrm>
          <a:off x="246459" y="4562500"/>
          <a:ext cx="3450430" cy="738000"/>
        </a:xfrm>
        <a:prstGeom prst="roundRect">
          <a:avLst/>
        </a:prstGeom>
        <a:solidFill>
          <a:schemeClr val="accent5">
            <a:hueOff val="-21323121"/>
            <a:satOff val="12119"/>
            <a:lumOff val="-100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18" tIns="0" rIns="130418" bIns="0" numCol="1" spcCol="1270" anchor="ctr" anchorCtr="0">
          <a:noAutofit/>
        </a:bodyPr>
        <a:lstStyle/>
        <a:p>
          <a:pPr marL="0" lvl="0" indent="0" algn="l" defTabSz="1111250">
            <a:lnSpc>
              <a:spcPct val="90000"/>
            </a:lnSpc>
            <a:spcBef>
              <a:spcPct val="0"/>
            </a:spcBef>
            <a:spcAft>
              <a:spcPct val="35000"/>
            </a:spcAft>
            <a:buNone/>
          </a:pPr>
          <a:r>
            <a:rPr lang="en-US" sz="2500" kern="1200"/>
            <a:t>Compassion (self)</a:t>
          </a:r>
        </a:p>
      </dsp:txBody>
      <dsp:txXfrm>
        <a:off x="282485" y="4598526"/>
        <a:ext cx="3378378"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13C51-378F-41C1-BA4A-423F71CBFD60}">
      <dsp:nvSpPr>
        <dsp:cNvPr id="0" name=""/>
        <dsp:cNvSpPr/>
      </dsp:nvSpPr>
      <dsp:spPr>
        <a:xfrm>
          <a:off x="515574" y="2884"/>
          <a:ext cx="6512650" cy="81582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Awaken from constraints of limiting views, default network, mental map, edge states</a:t>
          </a:r>
        </a:p>
      </dsp:txBody>
      <dsp:txXfrm>
        <a:off x="539469" y="26779"/>
        <a:ext cx="6464860" cy="768032"/>
      </dsp:txXfrm>
    </dsp:sp>
    <dsp:sp modelId="{67996666-163B-4521-A047-018CFF66763A}">
      <dsp:nvSpPr>
        <dsp:cNvPr id="0" name=""/>
        <dsp:cNvSpPr/>
      </dsp:nvSpPr>
      <dsp:spPr>
        <a:xfrm rot="5400000">
          <a:off x="3667421" y="832637"/>
          <a:ext cx="208956" cy="25074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696676" y="853533"/>
        <a:ext cx="150448" cy="146269"/>
      </dsp:txXfrm>
    </dsp:sp>
    <dsp:sp modelId="{3C59F609-FD46-4FF0-9E19-9F5C39ACCB5C}">
      <dsp:nvSpPr>
        <dsp:cNvPr id="0" name=""/>
        <dsp:cNvSpPr/>
      </dsp:nvSpPr>
      <dsp:spPr>
        <a:xfrm>
          <a:off x="492171" y="1097315"/>
          <a:ext cx="6559456" cy="557217"/>
        </a:xfrm>
        <a:prstGeom prst="roundRect">
          <a:avLst>
            <a:gd name="adj" fmla="val 10000"/>
          </a:avLst>
        </a:prstGeom>
        <a:solidFill>
          <a:schemeClr val="accent5">
            <a:hueOff val="-5330780"/>
            <a:satOff val="3030"/>
            <a:lumOff val="-25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Respond rather than react to stressors</a:t>
          </a:r>
        </a:p>
      </dsp:txBody>
      <dsp:txXfrm>
        <a:off x="508491" y="1113635"/>
        <a:ext cx="6526816" cy="524577"/>
      </dsp:txXfrm>
    </dsp:sp>
    <dsp:sp modelId="{2007BB39-0A7B-4AA1-A4AA-D369AFA6AEFE}">
      <dsp:nvSpPr>
        <dsp:cNvPr id="0" name=""/>
        <dsp:cNvSpPr/>
      </dsp:nvSpPr>
      <dsp:spPr>
        <a:xfrm rot="5400000">
          <a:off x="3667421" y="1668464"/>
          <a:ext cx="208956" cy="250748"/>
        </a:xfrm>
        <a:prstGeom prst="rightArrow">
          <a:avLst>
            <a:gd name="adj1" fmla="val 60000"/>
            <a:gd name="adj2" fmla="val 50000"/>
          </a:avLst>
        </a:prstGeom>
        <a:solidFill>
          <a:schemeClr val="accent5">
            <a:hueOff val="-7107707"/>
            <a:satOff val="4040"/>
            <a:lumOff val="-333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696676" y="1689360"/>
        <a:ext cx="150448" cy="146269"/>
      </dsp:txXfrm>
    </dsp:sp>
    <dsp:sp modelId="{EE79E04F-A1A8-4187-BE81-0A206E9667A5}">
      <dsp:nvSpPr>
        <dsp:cNvPr id="0" name=""/>
        <dsp:cNvSpPr/>
      </dsp:nvSpPr>
      <dsp:spPr>
        <a:xfrm>
          <a:off x="456030" y="1933142"/>
          <a:ext cx="6631738" cy="557217"/>
        </a:xfrm>
        <a:prstGeom prst="roundRect">
          <a:avLst>
            <a:gd name="adj" fmla="val 10000"/>
          </a:avLst>
        </a:prstGeom>
        <a:solidFill>
          <a:schemeClr val="accent5">
            <a:hueOff val="-10661560"/>
            <a:satOff val="6060"/>
            <a:lumOff val="-50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Present for your life and with others</a:t>
          </a:r>
        </a:p>
      </dsp:txBody>
      <dsp:txXfrm>
        <a:off x="472350" y="1949462"/>
        <a:ext cx="6599098" cy="524577"/>
      </dsp:txXfrm>
    </dsp:sp>
    <dsp:sp modelId="{B668D19B-4388-443B-80E8-B1C0C7185748}">
      <dsp:nvSpPr>
        <dsp:cNvPr id="0" name=""/>
        <dsp:cNvSpPr/>
      </dsp:nvSpPr>
      <dsp:spPr>
        <a:xfrm rot="5400000">
          <a:off x="3667421" y="2504290"/>
          <a:ext cx="208956" cy="250748"/>
        </a:xfrm>
        <a:prstGeom prst="rightArrow">
          <a:avLst>
            <a:gd name="adj1" fmla="val 60000"/>
            <a:gd name="adj2" fmla="val 50000"/>
          </a:avLst>
        </a:prstGeom>
        <a:solidFill>
          <a:schemeClr val="accent5">
            <a:hueOff val="-14215414"/>
            <a:satOff val="8079"/>
            <a:lumOff val="-6667"/>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696676" y="2525186"/>
        <a:ext cx="150448" cy="146269"/>
      </dsp:txXfrm>
    </dsp:sp>
    <dsp:sp modelId="{ECFD5FDD-898C-44E4-8111-5856C2757828}">
      <dsp:nvSpPr>
        <dsp:cNvPr id="0" name=""/>
        <dsp:cNvSpPr/>
      </dsp:nvSpPr>
      <dsp:spPr>
        <a:xfrm>
          <a:off x="468757" y="2768969"/>
          <a:ext cx="6606285" cy="557217"/>
        </a:xfrm>
        <a:prstGeom prst="roundRect">
          <a:avLst>
            <a:gd name="adj" fmla="val 10000"/>
          </a:avLst>
        </a:prstGeom>
        <a:solidFill>
          <a:schemeClr val="accent5">
            <a:hueOff val="-15992340"/>
            <a:satOff val="9089"/>
            <a:lumOff val="-75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Align your outer life to your inner life – and live a life that is grounded in a deep sense of meaning and purpose</a:t>
          </a:r>
        </a:p>
      </dsp:txBody>
      <dsp:txXfrm>
        <a:off x="485077" y="2785289"/>
        <a:ext cx="6573645" cy="524577"/>
      </dsp:txXfrm>
    </dsp:sp>
    <dsp:sp modelId="{84D67D30-FD77-4E85-8A9D-2DB535EE02B0}">
      <dsp:nvSpPr>
        <dsp:cNvPr id="0" name=""/>
        <dsp:cNvSpPr/>
      </dsp:nvSpPr>
      <dsp:spPr>
        <a:xfrm rot="5400000">
          <a:off x="3667421" y="3340117"/>
          <a:ext cx="208956" cy="250748"/>
        </a:xfrm>
        <a:prstGeom prst="rightArrow">
          <a:avLst>
            <a:gd name="adj1" fmla="val 60000"/>
            <a:gd name="adj2" fmla="val 50000"/>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3696676" y="3361013"/>
        <a:ext cx="150448" cy="146269"/>
      </dsp:txXfrm>
    </dsp:sp>
    <dsp:sp modelId="{CD76D571-6025-4046-9D18-D046BFF78D17}">
      <dsp:nvSpPr>
        <dsp:cNvPr id="0" name=""/>
        <dsp:cNvSpPr/>
      </dsp:nvSpPr>
      <dsp:spPr>
        <a:xfrm>
          <a:off x="456030" y="3604795"/>
          <a:ext cx="6631738" cy="557217"/>
        </a:xfrm>
        <a:prstGeom prst="roundRect">
          <a:avLst>
            <a:gd name="adj" fmla="val 10000"/>
          </a:avLst>
        </a:prstGeom>
        <a:solidFill>
          <a:schemeClr val="accent5">
            <a:hueOff val="-21323121"/>
            <a:satOff val="12119"/>
            <a:lumOff val="-1000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Happiness (10%)</a:t>
          </a:r>
        </a:p>
      </dsp:txBody>
      <dsp:txXfrm>
        <a:off x="472350" y="3621115"/>
        <a:ext cx="6599098" cy="524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183A5-A5D5-4EAC-B759-A7F09C346A4F}">
      <dsp:nvSpPr>
        <dsp:cNvPr id="0" name=""/>
        <dsp:cNvSpPr/>
      </dsp:nvSpPr>
      <dsp:spPr>
        <a:xfrm>
          <a:off x="0" y="2444867"/>
          <a:ext cx="2658025" cy="1604097"/>
        </a:xfrm>
        <a:prstGeom prst="rect">
          <a:avLst/>
        </a:prstGeom>
        <a:blipFill rotWithShape="0">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Survival of the social </a:t>
          </a:r>
        </a:p>
        <a:p>
          <a:pPr marL="0" lvl="0" indent="0" algn="ctr" defTabSz="577850">
            <a:lnSpc>
              <a:spcPct val="90000"/>
            </a:lnSpc>
            <a:spcBef>
              <a:spcPct val="0"/>
            </a:spcBef>
            <a:spcAft>
              <a:spcPct val="35000"/>
            </a:spcAft>
            <a:buNone/>
          </a:pPr>
          <a:r>
            <a:rPr lang="en-US" sz="1300" kern="1200" dirty="0"/>
            <a:t>Ancient response to those with whom we identify, kinship circle</a:t>
          </a:r>
        </a:p>
        <a:p>
          <a:pPr marL="0" lvl="0" indent="0" algn="ctr" defTabSz="577850">
            <a:lnSpc>
              <a:spcPct val="90000"/>
            </a:lnSpc>
            <a:spcBef>
              <a:spcPct val="0"/>
            </a:spcBef>
            <a:spcAft>
              <a:spcPct val="35000"/>
            </a:spcAft>
            <a:buNone/>
          </a:pPr>
          <a:r>
            <a:rPr lang="en-US" sz="1300" kern="1200" dirty="0"/>
            <a:t>--Frans de Wall, Age of Empathy</a:t>
          </a:r>
        </a:p>
      </dsp:txBody>
      <dsp:txXfrm>
        <a:off x="0" y="2444867"/>
        <a:ext cx="2658025" cy="1604097"/>
      </dsp:txXfrm>
    </dsp:sp>
    <dsp:sp modelId="{20452E30-7E61-4883-8426-3E4DF8B4B682}">
      <dsp:nvSpPr>
        <dsp:cNvPr id="0" name=""/>
        <dsp:cNvSpPr/>
      </dsp:nvSpPr>
      <dsp:spPr>
        <a:xfrm rot="10800000">
          <a:off x="0" y="1826"/>
          <a:ext cx="2658025" cy="2467102"/>
        </a:xfrm>
        <a:prstGeom prst="upArrowCallout">
          <a:avLst/>
        </a:prstGeom>
        <a:blipFill rotWithShape="0">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Compassion involves both the heartfelt wish that others be free from suffering and the readiness to act on their behalf.  It arises from a deep sense of affection for others. --Brooke Dodson-Lavelle, Emory CBCT Instructor </a:t>
          </a:r>
        </a:p>
      </dsp:txBody>
      <dsp:txXfrm rot="10800000">
        <a:off x="0" y="1826"/>
        <a:ext cx="2658025" cy="160304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33D6E0-1FF6-47D7-A240-21773345ED3E}" type="datetimeFigureOut">
              <a:rPr lang="en-US" smtClean="0"/>
              <a:t>12/6/2018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90EA12-533D-4D74-BE72-5A5A9573A579}" type="slidenum">
              <a:rPr lang="en-US" smtClean="0"/>
              <a:t>‹#›</a:t>
            </a:fld>
            <a:endParaRPr lang="en-US"/>
          </a:p>
        </p:txBody>
      </p:sp>
    </p:spTree>
    <p:extLst>
      <p:ext uri="{BB962C8B-B14F-4D97-AF65-F5344CB8AC3E}">
        <p14:creationId xmlns:p14="http://schemas.microsoft.com/office/powerpoint/2010/main" val="152637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greatergood.berkeley.edu/article/item/the_compassionate_specie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harbaugh.uoregon.edu/Papers/HMB%202007%20Science%20Tax%20Give.pdf" TargetMode="External"/><Relationship Id="rId5" Type="http://schemas.openxmlformats.org/officeDocument/2006/relationships/hyperlink" Target="http://www.youtube.com/watch?v=RZGJV5TRk_c" TargetMode="External"/><Relationship Id="rId4" Type="http://schemas.openxmlformats.org/officeDocument/2006/relationships/hyperlink" Target="http://home.uchicago.edu/~decety/Files/other/Decety_BCNR_2004.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Focused attention, self-situational awareness, divided, distracted</a:t>
            </a:r>
          </a:p>
        </p:txBody>
      </p:sp>
      <p:sp>
        <p:nvSpPr>
          <p:cNvPr id="4" name="Slide Number Placeholder 3"/>
          <p:cNvSpPr>
            <a:spLocks noGrp="1"/>
          </p:cNvSpPr>
          <p:nvPr>
            <p:ph type="sldNum" sz="quarter" idx="10"/>
          </p:nvPr>
        </p:nvSpPr>
        <p:spPr/>
        <p:txBody>
          <a:bodyPr/>
          <a:lstStyle/>
          <a:p>
            <a:fld id="{83E74AD6-C8EE-437E-B0A7-E0785BFFDC60}" type="slidenum">
              <a:rPr lang="en-US" smtClean="0"/>
              <a:t>5</a:t>
            </a:fld>
            <a:endParaRPr lang="en-US"/>
          </a:p>
        </p:txBody>
      </p:sp>
    </p:spTree>
    <p:extLst>
      <p:ext uri="{BB962C8B-B14F-4D97-AF65-F5344CB8AC3E}">
        <p14:creationId xmlns:p14="http://schemas.microsoft.com/office/powerpoint/2010/main" val="3220197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74AD6-C8EE-437E-B0A7-E0785BFFDC60}" type="slidenum">
              <a:rPr lang="en-US" smtClean="0"/>
              <a:t>16</a:t>
            </a:fld>
            <a:endParaRPr lang="en-US"/>
          </a:p>
        </p:txBody>
      </p:sp>
    </p:spTree>
    <p:extLst>
      <p:ext uri="{BB962C8B-B14F-4D97-AF65-F5344CB8AC3E}">
        <p14:creationId xmlns:p14="http://schemas.microsoft.com/office/powerpoint/2010/main" val="1403600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Moment of presence between stimulus and response – food &amp; mouth – everything carried from morning &amp; presence</a:t>
            </a:r>
          </a:p>
        </p:txBody>
      </p:sp>
      <p:sp>
        <p:nvSpPr>
          <p:cNvPr id="4" name="Slide Number Placeholder 3"/>
          <p:cNvSpPr>
            <a:spLocks noGrp="1"/>
          </p:cNvSpPr>
          <p:nvPr>
            <p:ph type="sldNum" sz="quarter" idx="10"/>
          </p:nvPr>
        </p:nvSpPr>
        <p:spPr/>
        <p:txBody>
          <a:bodyPr/>
          <a:lstStyle/>
          <a:p>
            <a:pPr defTabSz="931774">
              <a:defRPr/>
            </a:pPr>
            <a:fld id="{83E74AD6-C8EE-437E-B0A7-E0785BFFDC60}" type="slidenum">
              <a:rPr lang="en-US">
                <a:solidFill>
                  <a:prstClr val="black"/>
                </a:solidFill>
                <a:latin typeface="Calibri"/>
              </a:rPr>
              <a:pPr defTabSz="931774">
                <a:defRPr/>
              </a:pPr>
              <a:t>17</a:t>
            </a:fld>
            <a:endParaRPr lang="en-US">
              <a:solidFill>
                <a:prstClr val="black"/>
              </a:solidFill>
              <a:latin typeface="Calibri"/>
            </a:endParaRPr>
          </a:p>
        </p:txBody>
      </p:sp>
    </p:spTree>
    <p:extLst>
      <p:ext uri="{BB962C8B-B14F-4D97-AF65-F5344CB8AC3E}">
        <p14:creationId xmlns:p14="http://schemas.microsoft.com/office/powerpoint/2010/main" val="131544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pPr defTabSz="931774">
              <a:defRPr/>
            </a:pPr>
            <a:r>
              <a:rPr lang="en-US" dirty="0"/>
              <a:t>Scientists at Stanford</a:t>
            </a:r>
            <a:r>
              <a:rPr lang="en-US" baseline="0" dirty="0"/>
              <a:t> and Emory</a:t>
            </a:r>
            <a:r>
              <a:rPr lang="en-US" dirty="0"/>
              <a:t> have started to map the biological basis of compassion, </a:t>
            </a:r>
            <a:r>
              <a:rPr lang="en-US" dirty="0">
                <a:hlinkClick r:id="rId3"/>
              </a:rPr>
              <a:t>suggesting its deep evolutionary purpose</a:t>
            </a:r>
            <a:r>
              <a:rPr lang="en-US" dirty="0"/>
              <a:t>. This research has shown that when we feel compassion, our heart rate slows down, we secrete the “bonding hormone” oxytocin, and regions of the brain linked to </a:t>
            </a:r>
            <a:r>
              <a:rPr lang="en-US" dirty="0">
                <a:hlinkClick r:id="rId4"/>
              </a:rPr>
              <a:t>empathy</a:t>
            </a:r>
            <a:r>
              <a:rPr lang="en-US" dirty="0"/>
              <a:t>, </a:t>
            </a:r>
            <a:r>
              <a:rPr lang="en-US" dirty="0">
                <a:hlinkClick r:id="rId5"/>
              </a:rPr>
              <a:t>caregiving</a:t>
            </a:r>
            <a:r>
              <a:rPr lang="en-US" dirty="0"/>
              <a:t>, and </a:t>
            </a:r>
            <a:r>
              <a:rPr lang="en-US" dirty="0">
                <a:hlinkClick r:id="rId6"/>
              </a:rPr>
              <a:t>feelings of pleasure</a:t>
            </a:r>
            <a:r>
              <a:rPr lang="en-US" dirty="0"/>
              <a:t> light up, which often results in our wanting to approach and care for other people.</a:t>
            </a:r>
          </a:p>
          <a:p>
            <a:r>
              <a:rPr lang="en-US" dirty="0"/>
              <a:t>Compassion</a:t>
            </a:r>
            <a:r>
              <a:rPr lang="en-US" baseline="0" dirty="0"/>
              <a:t> can be trained, cultivated, grown – Emory (Stanford, Arizona, Albert Einstein Rio, Spain) t</a:t>
            </a:r>
            <a:r>
              <a:rPr lang="en-US" dirty="0"/>
              <a:t>raining medical</a:t>
            </a:r>
            <a:r>
              <a:rPr lang="en-US" baseline="0" dirty="0"/>
              <a:t> students,</a:t>
            </a:r>
            <a:r>
              <a:rPr lang="en-US" dirty="0"/>
              <a:t> teachers,</a:t>
            </a:r>
            <a:r>
              <a:rPr lang="en-US" baseline="0" dirty="0"/>
              <a:t> veterans, Atlanta group home youth and staff, parents and staff at Autism Center; persons with many medical concerns.</a:t>
            </a:r>
            <a:r>
              <a:rPr lang="en-US" dirty="0"/>
              <a:t> </a:t>
            </a:r>
          </a:p>
        </p:txBody>
      </p:sp>
      <p:sp>
        <p:nvSpPr>
          <p:cNvPr id="4" name="Slide Number Placeholder 3"/>
          <p:cNvSpPr>
            <a:spLocks noGrp="1"/>
          </p:cNvSpPr>
          <p:nvPr>
            <p:ph type="sldNum" sz="quarter" idx="10"/>
          </p:nvPr>
        </p:nvSpPr>
        <p:spPr/>
        <p:txBody>
          <a:bodyPr/>
          <a:lstStyle/>
          <a:p>
            <a:pPr defTabSz="931774">
              <a:defRPr/>
            </a:pPr>
            <a:fld id="{E0C7318C-7596-41C0-A6EE-D51DE5BAD04F}" type="slidenum">
              <a:rPr lang="en-US">
                <a:solidFill>
                  <a:prstClr val="black"/>
                </a:solidFill>
                <a:latin typeface="Calibri"/>
              </a:rPr>
              <a:pPr defTabSz="931774">
                <a:defRPr/>
              </a:pPr>
              <a:t>18</a:t>
            </a:fld>
            <a:endParaRPr lang="en-US">
              <a:solidFill>
                <a:prstClr val="black"/>
              </a:solidFill>
              <a:latin typeface="Calibri"/>
            </a:endParaRPr>
          </a:p>
        </p:txBody>
      </p:sp>
    </p:spTree>
    <p:extLst>
      <p:ext uri="{BB962C8B-B14F-4D97-AF65-F5344CB8AC3E}">
        <p14:creationId xmlns:p14="http://schemas.microsoft.com/office/powerpoint/2010/main" val="3640748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Insight – supported by Attention &amp; self awareness of core</a:t>
            </a:r>
            <a:r>
              <a:rPr lang="en-US" baseline="0" dirty="0"/>
              <a:t> values – what matters most</a:t>
            </a:r>
            <a:endParaRPr lang="en-US" dirty="0"/>
          </a:p>
          <a:p>
            <a:r>
              <a:rPr lang="en-US" dirty="0"/>
              <a:t>Self-determined</a:t>
            </a:r>
            <a:r>
              <a:rPr lang="en-US" baseline="0" dirty="0"/>
              <a:t> goal – action – self-regulation</a:t>
            </a:r>
          </a:p>
          <a:p>
            <a:r>
              <a:rPr lang="en-US" baseline="0" dirty="0"/>
              <a:t>Self-compassion (not limited by inner critic, views, edge states)</a:t>
            </a:r>
          </a:p>
          <a:p>
            <a:r>
              <a:rPr lang="en-US" baseline="0" dirty="0"/>
              <a:t>All have potential </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1774">
              <a:defRPr/>
            </a:pPr>
            <a:fld id="{83E74AD6-C8EE-437E-B0A7-E0785BFFDC60}" type="slidenum">
              <a:rPr lang="en-US">
                <a:solidFill>
                  <a:prstClr val="black"/>
                </a:solidFill>
                <a:latin typeface="Calibri"/>
              </a:rPr>
              <a:pPr defTabSz="931774">
                <a:defRPr/>
              </a:pPr>
              <a:t>19</a:t>
            </a:fld>
            <a:endParaRPr lang="en-US">
              <a:solidFill>
                <a:prstClr val="black"/>
              </a:solidFill>
              <a:latin typeface="Calibri"/>
            </a:endParaRPr>
          </a:p>
        </p:txBody>
      </p:sp>
    </p:spTree>
    <p:extLst>
      <p:ext uri="{BB962C8B-B14F-4D97-AF65-F5344CB8AC3E}">
        <p14:creationId xmlns:p14="http://schemas.microsoft.com/office/powerpoint/2010/main" val="394589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Resilience</a:t>
            </a:r>
          </a:p>
          <a:p>
            <a:r>
              <a:rPr lang="en-US" dirty="0"/>
              <a:t>"It doesn't matter ... what you come up against because none of it's going to be pleasant. You're hardly ever out there going, 'Oh, my God, isn't it a beautiful moon tonight?' The crew is feeling that. But you're kind of suffering through the whole thing. So my thought was, 'everything you come up against say to yourself “find a way” – North Start – emphasis – all in this together</a:t>
            </a:r>
            <a:r>
              <a:rPr lang="en-US" baseline="0" dirty="0"/>
              <a:t> </a:t>
            </a:r>
            <a:endParaRPr lang="en-US" dirty="0"/>
          </a:p>
        </p:txBody>
      </p:sp>
      <p:sp>
        <p:nvSpPr>
          <p:cNvPr id="4" name="Slide Number Placeholder 3"/>
          <p:cNvSpPr>
            <a:spLocks noGrp="1"/>
          </p:cNvSpPr>
          <p:nvPr>
            <p:ph type="sldNum" sz="quarter" idx="10"/>
          </p:nvPr>
        </p:nvSpPr>
        <p:spPr/>
        <p:txBody>
          <a:bodyPr/>
          <a:lstStyle/>
          <a:p>
            <a:pPr defTabSz="931774">
              <a:defRPr/>
            </a:pPr>
            <a:fld id="{83E74AD6-C8EE-437E-B0A7-E0785BFFDC60}" type="slidenum">
              <a:rPr lang="en-US">
                <a:solidFill>
                  <a:prstClr val="black"/>
                </a:solidFill>
                <a:latin typeface="Calibri"/>
              </a:rPr>
              <a:pPr defTabSz="931774">
                <a:defRPr/>
              </a:pPr>
              <a:t>20</a:t>
            </a:fld>
            <a:endParaRPr lang="en-US">
              <a:solidFill>
                <a:prstClr val="black"/>
              </a:solidFill>
              <a:latin typeface="Calibri"/>
            </a:endParaRPr>
          </a:p>
        </p:txBody>
      </p:sp>
    </p:spTree>
    <p:extLst>
      <p:ext uri="{BB962C8B-B14F-4D97-AF65-F5344CB8AC3E}">
        <p14:creationId xmlns:p14="http://schemas.microsoft.com/office/powerpoint/2010/main" val="3452385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intentional generation of a heartfelt positive emotional state - Compassion involves the heartfelt wish that others be free from suffering </a:t>
            </a:r>
          </a:p>
        </p:txBody>
      </p:sp>
      <p:sp>
        <p:nvSpPr>
          <p:cNvPr id="4" name="Slide Number Placeholder 3"/>
          <p:cNvSpPr>
            <a:spLocks noGrp="1"/>
          </p:cNvSpPr>
          <p:nvPr>
            <p:ph type="sldNum" sz="quarter" idx="10"/>
          </p:nvPr>
        </p:nvSpPr>
        <p:spPr/>
        <p:txBody>
          <a:bodyPr/>
          <a:lstStyle/>
          <a:p>
            <a:pPr defTabSz="931774">
              <a:defRPr/>
            </a:pPr>
            <a:fld id="{83E74AD6-C8EE-437E-B0A7-E0785BFFDC60}" type="slidenum">
              <a:rPr lang="en-US">
                <a:solidFill>
                  <a:prstClr val="black"/>
                </a:solidFill>
                <a:latin typeface="Calibri"/>
              </a:rPr>
              <a:pPr defTabSz="931774">
                <a:defRPr/>
              </a:pPr>
              <a:t>23</a:t>
            </a:fld>
            <a:endParaRPr lang="en-US">
              <a:solidFill>
                <a:prstClr val="black"/>
              </a:solidFill>
              <a:latin typeface="Calibri"/>
            </a:endParaRPr>
          </a:p>
        </p:txBody>
      </p:sp>
    </p:spTree>
    <p:extLst>
      <p:ext uri="{BB962C8B-B14F-4D97-AF65-F5344CB8AC3E}">
        <p14:creationId xmlns:p14="http://schemas.microsoft.com/office/powerpoint/2010/main" val="310637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Distress, trauma – threat to integrity – body, emotional; Sometimes our mind &amp; bodies get stuck in the energy of chronic stress, trauma. We are outside the Resilient Zone. Our body may be stuck in the High Zone, amped up, or frozen; numbed out, stuck in the Low Zone. Sometimes we bounce between the High Zone and the Low Zone.</a:t>
            </a:r>
            <a:br>
              <a:rPr lang="en-US" dirty="0"/>
            </a:br>
            <a:r>
              <a:rPr lang="en-US" dirty="0"/>
              <a:t>There are some key concepts that you need to know about that will help you understand a little more about what happens to your nervous system after distressing events:</a:t>
            </a:r>
            <a:br>
              <a:rPr lang="en-US" dirty="0"/>
            </a:br>
            <a:r>
              <a:rPr lang="en-US" dirty="0"/>
              <a:t>Stuck in the </a:t>
            </a:r>
            <a:r>
              <a:rPr lang="en-US" b="1" dirty="0"/>
              <a:t>HIGH ZONE</a:t>
            </a:r>
            <a:r>
              <a:rPr lang="en-US" dirty="0"/>
              <a:t>: When you experience a distressing event, your body and mind go on alert. The body’s alert system causes your heart rate to speed up and your breathing to become faster and shallower. It also slows down your digestion. This </a:t>
            </a:r>
            <a:r>
              <a:rPr lang="en-US" dirty="0" err="1"/>
              <a:t>amping</a:t>
            </a:r>
            <a:r>
              <a:rPr lang="en-US" dirty="0"/>
              <a:t> up of your nervous system happens without thinking and when we are in danger it helps us run away or fight whatever the threat may be. </a:t>
            </a:r>
          </a:p>
          <a:p>
            <a:pPr lvl="1"/>
            <a:r>
              <a:rPr lang="en-US" dirty="0"/>
              <a:t>Stuck in the </a:t>
            </a:r>
            <a:r>
              <a:rPr lang="en-US" b="1" dirty="0"/>
              <a:t>LOW ZONE</a:t>
            </a:r>
            <a:r>
              <a:rPr lang="en-US" dirty="0"/>
              <a:t>: If the threat and danger last for too long, your body may not put on the brake anymore, and so your body is always running in the High Zone. If it runs in the High Zone for too long, it can crash into the Low Zone and you may feel numb, depressed and tired.</a:t>
            </a:r>
          </a:p>
          <a:p>
            <a:pPr lvl="1"/>
            <a:r>
              <a:rPr lang="en-US" b="1" dirty="0"/>
              <a:t>"Triggers" are things that remind your nervous system of distressing events from your past.</a:t>
            </a:r>
            <a:r>
              <a:rPr lang="en-US" dirty="0"/>
              <a:t> They can include people, places, sounds, body sensations, words, and/or smells connected to distressing events in your life and they can cause you to be bumped out of your Resilient Zone. There can be external triggers or internal triggers. For some people, there can be so many triggers that they can be stuck in the High Zone or the Low Zone much of the time.</a:t>
            </a:r>
          </a:p>
          <a:p>
            <a:br>
              <a:rPr lang="en-US" dirty="0"/>
            </a:br>
            <a:endParaRPr lang="en-US" dirty="0"/>
          </a:p>
        </p:txBody>
      </p:sp>
      <p:sp>
        <p:nvSpPr>
          <p:cNvPr id="4" name="Slide Number Placeholder 3"/>
          <p:cNvSpPr>
            <a:spLocks noGrp="1"/>
          </p:cNvSpPr>
          <p:nvPr>
            <p:ph type="sldNum" sz="quarter" idx="10"/>
          </p:nvPr>
        </p:nvSpPr>
        <p:spPr/>
        <p:txBody>
          <a:bodyPr/>
          <a:lstStyle/>
          <a:p>
            <a:pPr defTabSz="931774">
              <a:defRPr/>
            </a:pPr>
            <a:fld id="{83E74AD6-C8EE-437E-B0A7-E0785BFFDC60}" type="slidenum">
              <a:rPr lang="en-US">
                <a:solidFill>
                  <a:prstClr val="black"/>
                </a:solidFill>
                <a:latin typeface="Calibri"/>
              </a:rPr>
              <a:pPr defTabSz="931774">
                <a:defRPr/>
              </a:pPr>
              <a:t>24</a:t>
            </a:fld>
            <a:endParaRPr lang="en-US">
              <a:solidFill>
                <a:prstClr val="black"/>
              </a:solidFill>
              <a:latin typeface="Calibri"/>
            </a:endParaRPr>
          </a:p>
        </p:txBody>
      </p:sp>
    </p:spTree>
    <p:extLst>
      <p:ext uri="{BB962C8B-B14F-4D97-AF65-F5344CB8AC3E}">
        <p14:creationId xmlns:p14="http://schemas.microsoft.com/office/powerpoint/2010/main" val="4273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3263"/>
            <a:ext cx="4683125" cy="3513137"/>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o-researcher shared an illustration depicting </a:t>
            </a:r>
            <a:r>
              <a:rPr lang="en-US" sz="1200" kern="1200" dirty="0" err="1">
                <a:solidFill>
                  <a:schemeClr val="tx1"/>
                </a:solidFill>
                <a:effectLst/>
                <a:latin typeface="+mn-lt"/>
                <a:ea typeface="+mn-ea"/>
                <a:cs typeface="+mn-cs"/>
              </a:rPr>
              <a:t>LaLoba</a:t>
            </a:r>
            <a:r>
              <a:rPr lang="en-US" sz="1200" kern="1200" dirty="0">
                <a:solidFill>
                  <a:schemeClr val="tx1"/>
                </a:solidFill>
                <a:effectLst/>
                <a:latin typeface="+mn-lt"/>
                <a:ea typeface="+mn-ea"/>
                <a:cs typeface="+mn-cs"/>
              </a:rPr>
              <a:t> and requested that her pseudonym be </a:t>
            </a:r>
            <a:r>
              <a:rPr lang="en-US" sz="1200" kern="1200" dirty="0" err="1">
                <a:solidFill>
                  <a:schemeClr val="tx1"/>
                </a:solidFill>
                <a:effectLst/>
                <a:latin typeface="+mn-lt"/>
                <a:ea typeface="+mn-ea"/>
                <a:cs typeface="+mn-cs"/>
              </a:rPr>
              <a:t>LaLoba</a:t>
            </a:r>
            <a:r>
              <a:rPr lang="en-US" sz="1200" kern="1200" dirty="0">
                <a:solidFill>
                  <a:schemeClr val="tx1"/>
                </a:solidFill>
                <a:effectLst/>
                <a:latin typeface="+mn-lt"/>
                <a:ea typeface="+mn-ea"/>
                <a:cs typeface="+mn-cs"/>
              </a:rPr>
              <a:t> – who transforms from dried out bones in the desert into a thriving wise woman.   </a:t>
            </a:r>
          </a:p>
          <a:p>
            <a:r>
              <a:rPr lang="en-US" sz="1200" kern="1200" dirty="0">
                <a:solidFill>
                  <a:schemeClr val="tx1"/>
                </a:solidFill>
                <a:effectLst/>
                <a:latin typeface="+mn-lt"/>
                <a:ea typeface="+mn-ea"/>
                <a:cs typeface="+mn-cs"/>
              </a:rPr>
              <a:t>She described her experience of mindfulness in IHC as contributing to her awakening and  – coming back to life – to experiencing a sense of well-being – </a:t>
            </a:r>
            <a:r>
              <a:rPr lang="en-US" sz="1200" kern="1200" baseline="0" dirty="0">
                <a:solidFill>
                  <a:schemeClr val="tx1"/>
                </a:solidFill>
                <a:effectLst/>
                <a:latin typeface="+mn-lt"/>
                <a:ea typeface="+mn-ea"/>
                <a:cs typeface="+mn-cs"/>
              </a:rPr>
              <a:t> we can note the quality of presence in her </a:t>
            </a:r>
            <a:r>
              <a:rPr lang="en-US" sz="1200" kern="1200" dirty="0">
                <a:solidFill>
                  <a:schemeClr val="tx1"/>
                </a:solidFill>
                <a:effectLst/>
                <a:latin typeface="+mn-lt"/>
                <a:ea typeface="+mn-ea"/>
                <a:cs typeface="+mn-cs"/>
              </a:rPr>
              <a:t>description</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mindfulness:</a:t>
            </a:r>
          </a:p>
          <a:p>
            <a:endParaRPr lang="en-US" dirty="0"/>
          </a:p>
        </p:txBody>
      </p:sp>
      <p:sp>
        <p:nvSpPr>
          <p:cNvPr id="4" name="Slide Number Placeholder 3"/>
          <p:cNvSpPr>
            <a:spLocks noGrp="1"/>
          </p:cNvSpPr>
          <p:nvPr>
            <p:ph type="sldNum" sz="quarter" idx="10"/>
          </p:nvPr>
        </p:nvSpPr>
        <p:spPr/>
        <p:txBody>
          <a:bodyPr/>
          <a:lstStyle/>
          <a:p>
            <a:fld id="{725E6A44-A8AB-42B2-8ADA-B126F6581D5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7674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JKZ describes as returning</a:t>
            </a:r>
            <a:r>
              <a:rPr lang="en-US" baseline="0" dirty="0"/>
              <a:t>  - body, breath, sense experiences including emotions and thoughts,  present; being open, showing up involves courage (heart) because it involves vulnerability.  Mindfulness helps us strengthen our heart (physiologically, see in discussion of </a:t>
            </a:r>
            <a:r>
              <a:rPr lang="en-US" baseline="0" dirty="0" err="1"/>
              <a:t>Porges</a:t>
            </a:r>
            <a:r>
              <a:rPr lang="en-US" baseline="0" dirty="0"/>
              <a:t> polyvagal system).  </a:t>
            </a:r>
            <a:endParaRPr lang="en-US" dirty="0"/>
          </a:p>
          <a:p>
            <a:endParaRPr lang="en-US" dirty="0"/>
          </a:p>
        </p:txBody>
      </p:sp>
      <p:sp>
        <p:nvSpPr>
          <p:cNvPr id="4" name="Slide Number Placeholder 3"/>
          <p:cNvSpPr>
            <a:spLocks noGrp="1"/>
          </p:cNvSpPr>
          <p:nvPr>
            <p:ph type="sldNum" sz="quarter" idx="10"/>
          </p:nvPr>
        </p:nvSpPr>
        <p:spPr/>
        <p:txBody>
          <a:bodyPr/>
          <a:lstStyle/>
          <a:p>
            <a:fld id="{83E74AD6-C8EE-437E-B0A7-E0785BFFDC60}" type="slidenum">
              <a:rPr lang="en-US" smtClean="0"/>
              <a:t>7</a:t>
            </a:fld>
            <a:endParaRPr lang="en-US"/>
          </a:p>
        </p:txBody>
      </p:sp>
    </p:spTree>
    <p:extLst>
      <p:ext uri="{BB962C8B-B14F-4D97-AF65-F5344CB8AC3E}">
        <p14:creationId xmlns:p14="http://schemas.microsoft.com/office/powerpoint/2010/main" val="265827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hand on belly – vagal strategy</a:t>
            </a:r>
            <a:r>
              <a:rPr lang="en-US" baseline="0" dirty="0"/>
              <a:t> – grounding – coming back to body - safety</a:t>
            </a:r>
            <a:endParaRPr lang="en-US" dirty="0"/>
          </a:p>
        </p:txBody>
      </p:sp>
      <p:sp>
        <p:nvSpPr>
          <p:cNvPr id="4" name="Slide Number Placeholder 3"/>
          <p:cNvSpPr>
            <a:spLocks noGrp="1"/>
          </p:cNvSpPr>
          <p:nvPr>
            <p:ph type="sldNum" sz="quarter" idx="10"/>
          </p:nvPr>
        </p:nvSpPr>
        <p:spPr/>
        <p:txBody>
          <a:bodyPr/>
          <a:lstStyle/>
          <a:p>
            <a:fld id="{83E74AD6-C8EE-437E-B0A7-E0785BFFDC60}" type="slidenum">
              <a:rPr lang="en-US" smtClean="0"/>
              <a:t>8</a:t>
            </a:fld>
            <a:endParaRPr lang="en-US"/>
          </a:p>
        </p:txBody>
      </p:sp>
    </p:spTree>
    <p:extLst>
      <p:ext uri="{BB962C8B-B14F-4D97-AF65-F5344CB8AC3E}">
        <p14:creationId xmlns:p14="http://schemas.microsoft.com/office/powerpoint/2010/main" val="352002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74AD6-C8EE-437E-B0A7-E0785BFFDC60}" type="slidenum">
              <a:rPr lang="en-US" smtClean="0"/>
              <a:t>9</a:t>
            </a:fld>
            <a:endParaRPr lang="en-US"/>
          </a:p>
        </p:txBody>
      </p:sp>
    </p:spTree>
    <p:extLst>
      <p:ext uri="{BB962C8B-B14F-4D97-AF65-F5344CB8AC3E}">
        <p14:creationId xmlns:p14="http://schemas.microsoft.com/office/powerpoint/2010/main" val="20870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Mindfulness – state; Mindfulness-</a:t>
            </a:r>
            <a:r>
              <a:rPr lang="en-US" baseline="0" dirty="0"/>
              <a:t> practices invite awareness; Mindfulness – meditation, concentration</a:t>
            </a:r>
            <a:endParaRPr lang="en-US" dirty="0"/>
          </a:p>
          <a:p>
            <a:r>
              <a:rPr lang="en-US" dirty="0"/>
              <a:t>Note which</a:t>
            </a:r>
            <a:r>
              <a:rPr lang="en-US" baseline="0" dirty="0"/>
              <a:t> of these or others you practice</a:t>
            </a:r>
          </a:p>
          <a:p>
            <a:r>
              <a:rPr lang="en-US" baseline="0" dirty="0"/>
              <a:t>Have practiced</a:t>
            </a:r>
          </a:p>
          <a:p>
            <a:r>
              <a:rPr lang="en-US" baseline="0" dirty="0"/>
              <a:t>Share w person beside</a:t>
            </a:r>
          </a:p>
          <a:p>
            <a:r>
              <a:rPr lang="en-US" baseline="0" dirty="0"/>
              <a:t>None, 1-2, 3-5, more</a:t>
            </a:r>
            <a:endParaRPr lang="en-US" dirty="0"/>
          </a:p>
        </p:txBody>
      </p:sp>
      <p:sp>
        <p:nvSpPr>
          <p:cNvPr id="4" name="Slide Number Placeholder 3"/>
          <p:cNvSpPr>
            <a:spLocks noGrp="1"/>
          </p:cNvSpPr>
          <p:nvPr>
            <p:ph type="sldNum" sz="quarter" idx="10"/>
          </p:nvPr>
        </p:nvSpPr>
        <p:spPr/>
        <p:txBody>
          <a:bodyPr/>
          <a:lstStyle/>
          <a:p>
            <a:fld id="{83E74AD6-C8EE-437E-B0A7-E0785BFFDC60}" type="slidenum">
              <a:rPr lang="en-US" smtClean="0"/>
              <a:t>10</a:t>
            </a:fld>
            <a:endParaRPr lang="en-US"/>
          </a:p>
        </p:txBody>
      </p:sp>
    </p:spTree>
    <p:extLst>
      <p:ext uri="{BB962C8B-B14F-4D97-AF65-F5344CB8AC3E}">
        <p14:creationId xmlns:p14="http://schemas.microsoft.com/office/powerpoint/2010/main" val="85203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why</a:t>
            </a:r>
            <a:r>
              <a:rPr lang="en-US" baseline="0" dirty="0"/>
              <a:t> mindfulness - Life is like this</a:t>
            </a:r>
          </a:p>
          <a:p>
            <a:r>
              <a:rPr lang="en-US" baseline="0" dirty="0"/>
              <a:t>Our mental maps give rise to stories and fixed views</a:t>
            </a:r>
          </a:p>
          <a:p>
            <a:r>
              <a:rPr lang="en-US" baseline="0" dirty="0"/>
              <a:t>Mindfulness brings flexibility to explore both boat and land – </a:t>
            </a:r>
          </a:p>
          <a:p>
            <a:r>
              <a:rPr lang="en-US" baseline="0" dirty="0"/>
              <a:t>And that reduces our suffering.  Cultivate well-being and tools for working with difficulties.</a:t>
            </a:r>
            <a:endParaRPr lang="en-US" dirty="0"/>
          </a:p>
        </p:txBody>
      </p:sp>
      <p:sp>
        <p:nvSpPr>
          <p:cNvPr id="4" name="Slide Number Placeholder 3"/>
          <p:cNvSpPr>
            <a:spLocks noGrp="1"/>
          </p:cNvSpPr>
          <p:nvPr>
            <p:ph type="sldNum" sz="quarter" idx="10"/>
          </p:nvPr>
        </p:nvSpPr>
        <p:spPr/>
        <p:txBody>
          <a:bodyPr/>
          <a:lstStyle/>
          <a:p>
            <a:fld id="{725E6A44-A8AB-42B2-8ADA-B126F6581D5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4149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Norman </a:t>
            </a:r>
            <a:r>
              <a:rPr lang="en-US" dirty="0" err="1"/>
              <a:t>Farb</a:t>
            </a:r>
            <a:r>
              <a:rPr lang="en-US" dirty="0"/>
              <a:t>, Toronto First constituents of WB – attention &amp; awareness:  majority of time distracted, divided, default</a:t>
            </a:r>
          </a:p>
          <a:p>
            <a:r>
              <a:rPr lang="en-US" dirty="0"/>
              <a:t>Helpful daily functioning – don’t have to learn to tie shoes, route to work </a:t>
            </a:r>
            <a:r>
              <a:rPr lang="en-US" b="1" baseline="0" dirty="0"/>
              <a:t> </a:t>
            </a:r>
            <a:r>
              <a:rPr lang="en-US" baseline="0" dirty="0"/>
              <a:t>–</a:t>
            </a:r>
          </a:p>
          <a:p>
            <a:r>
              <a:rPr lang="en-US" baseline="0" dirty="0"/>
              <a:t>default network primary cause – communication breaks down, distraction, especially - autopilot </a:t>
            </a:r>
          </a:p>
          <a:p>
            <a:r>
              <a:rPr lang="en-US" baseline="0" dirty="0"/>
              <a:t>Also – leads to mistaken assumptions, judgments</a:t>
            </a:r>
            <a:endParaRPr lang="en-US" dirty="0"/>
          </a:p>
        </p:txBody>
      </p:sp>
      <p:sp>
        <p:nvSpPr>
          <p:cNvPr id="4" name="Slide Number Placeholder 3"/>
          <p:cNvSpPr>
            <a:spLocks noGrp="1"/>
          </p:cNvSpPr>
          <p:nvPr>
            <p:ph type="sldNum" sz="quarter" idx="10"/>
          </p:nvPr>
        </p:nvSpPr>
        <p:spPr/>
        <p:txBody>
          <a:bodyPr/>
          <a:lstStyle/>
          <a:p>
            <a:fld id="{83E74AD6-C8EE-437E-B0A7-E0785BFFDC60}" type="slidenum">
              <a:rPr lang="en-US" smtClean="0"/>
              <a:t>12</a:t>
            </a:fld>
            <a:endParaRPr lang="en-US"/>
          </a:p>
        </p:txBody>
      </p:sp>
    </p:spTree>
    <p:extLst>
      <p:ext uri="{BB962C8B-B14F-4D97-AF65-F5344CB8AC3E}">
        <p14:creationId xmlns:p14="http://schemas.microsoft.com/office/powerpoint/2010/main" val="24714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Habit – beneficial</a:t>
            </a:r>
            <a:r>
              <a:rPr lang="en-US" baseline="0" dirty="0"/>
              <a:t> or harmful – but below the surface of awareness – iceberg model.  Neuroplasticity helps us understand that we Build neural pathways for a behavior to become automatic or the preferred/ comfortable behavior – thus, a habit feels right. </a:t>
            </a:r>
            <a:endParaRPr lang="en-US" dirty="0"/>
          </a:p>
          <a:p>
            <a:r>
              <a:rPr lang="en-US" baseline="0" dirty="0"/>
              <a:t>Mindfulness helps establish a beneficial habit or change unwanted habit – when we bring awareness to a habitual pattern and begin to notice internal and external cues, we will begin to change the behavior – insight to action is a core dynamic in health behavior change.  </a:t>
            </a:r>
          </a:p>
          <a:p>
            <a:r>
              <a:rPr lang="en-US" baseline="0" dirty="0"/>
              <a:t>Reaction – short fuse – unmyelinated neural circuit to perceived threat – also reinforced as a neural pathway.</a:t>
            </a:r>
            <a:endParaRPr lang="en-US" dirty="0"/>
          </a:p>
        </p:txBody>
      </p:sp>
      <p:sp>
        <p:nvSpPr>
          <p:cNvPr id="4" name="Slide Number Placeholder 3"/>
          <p:cNvSpPr>
            <a:spLocks noGrp="1"/>
          </p:cNvSpPr>
          <p:nvPr>
            <p:ph type="sldNum" sz="quarter" idx="10"/>
          </p:nvPr>
        </p:nvSpPr>
        <p:spPr/>
        <p:txBody>
          <a:bodyPr/>
          <a:lstStyle/>
          <a:p>
            <a:pPr defTabSz="931774">
              <a:defRPr/>
            </a:pPr>
            <a:fld id="{83E74AD6-C8EE-437E-B0A7-E0785BFFDC60}" type="slidenum">
              <a:rPr lang="en-US">
                <a:solidFill>
                  <a:prstClr val="black"/>
                </a:solidFill>
                <a:latin typeface="Calibri"/>
              </a:rPr>
              <a:pPr defTabSz="931774">
                <a:defRPr/>
              </a:pPr>
              <a:t>13</a:t>
            </a:fld>
            <a:endParaRPr lang="en-US">
              <a:solidFill>
                <a:prstClr val="black"/>
              </a:solidFill>
              <a:latin typeface="Calibri"/>
            </a:endParaRPr>
          </a:p>
        </p:txBody>
      </p:sp>
    </p:spTree>
    <p:extLst>
      <p:ext uri="{BB962C8B-B14F-4D97-AF65-F5344CB8AC3E}">
        <p14:creationId xmlns:p14="http://schemas.microsoft.com/office/powerpoint/2010/main" val="5091102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4B0C52-E331-40FD-BC23-2EE8071AF873}" type="datetimeFigureOut">
              <a:rPr lang="en-US" smtClean="0"/>
              <a:t>12/6/2018</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33FECFA-85DB-46BD-8087-1F36754126EE}" type="slidenum">
              <a:rPr lang="en-US" smtClean="0"/>
              <a:t>‹#›</a:t>
            </a:fld>
            <a:endParaRPr lang="en-US"/>
          </a:p>
        </p:txBody>
      </p:sp>
    </p:spTree>
    <p:extLst>
      <p:ext uri="{BB962C8B-B14F-4D97-AF65-F5344CB8AC3E}">
        <p14:creationId xmlns:p14="http://schemas.microsoft.com/office/powerpoint/2010/main" val="163509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B0C52-E331-40FD-BC23-2EE8071AF873}"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FECFA-85DB-46BD-8087-1F36754126EE}" type="slidenum">
              <a:rPr lang="en-US" smtClean="0"/>
              <a:t>‹#›</a:t>
            </a:fld>
            <a:endParaRPr lang="en-US"/>
          </a:p>
        </p:txBody>
      </p:sp>
    </p:spTree>
    <p:extLst>
      <p:ext uri="{BB962C8B-B14F-4D97-AF65-F5344CB8AC3E}">
        <p14:creationId xmlns:p14="http://schemas.microsoft.com/office/powerpoint/2010/main" val="273842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B0C52-E331-40FD-BC23-2EE8071AF873}"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FECFA-85DB-46BD-8087-1F36754126EE}" type="slidenum">
              <a:rPr lang="en-US" smtClean="0"/>
              <a:t>‹#›</a:t>
            </a:fld>
            <a:endParaRPr lang="en-US"/>
          </a:p>
        </p:txBody>
      </p:sp>
    </p:spTree>
    <p:extLst>
      <p:ext uri="{BB962C8B-B14F-4D97-AF65-F5344CB8AC3E}">
        <p14:creationId xmlns:p14="http://schemas.microsoft.com/office/powerpoint/2010/main" val="873292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5" name="Footer Placeholder 4"/>
          <p:cNvSpPr>
            <a:spLocks noGrp="1"/>
          </p:cNvSpPr>
          <p:nvPr>
            <p:ph type="ftr" sz="quarter" idx="11"/>
          </p:nvPr>
        </p:nvSpPr>
        <p:spPr>
          <a:xfrm>
            <a:off x="812805" y="6272785"/>
            <a:ext cx="4745736"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226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74613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solidFill>
                <a:prstClr val="white">
                  <a:tint val="75000"/>
                </a:prstClr>
              </a:solidFill>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94107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3209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83194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083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87960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10" name="Footer Placeholder 9"/>
          <p:cNvSpPr>
            <a:spLocks noGrp="1"/>
          </p:cNvSpPr>
          <p:nvPr>
            <p:ph type="ftr" sz="quarter" idx="11"/>
          </p:nvPr>
        </p:nvSpPr>
        <p:spPr/>
        <p:txBody>
          <a:bodyPr/>
          <a:lstStyle/>
          <a:p>
            <a:endParaRPr lang="en-US">
              <a:solidFill>
                <a:prstClr val="white">
                  <a:tint val="75000"/>
                </a:prstClr>
              </a:solidFill>
            </a:endParaRPr>
          </a:p>
        </p:txBody>
      </p:sp>
      <p:sp>
        <p:nvSpPr>
          <p:cNvPr id="11" name="Slide Number Placeholder 10"/>
          <p:cNvSpPr>
            <a:spLocks noGrp="1"/>
          </p:cNvSpPr>
          <p:nvPr>
            <p:ph type="sldNum" sz="quarter" idx="12"/>
          </p:nvPr>
        </p:nvSpPr>
        <p:spPr/>
        <p:txBody>
          <a:body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3933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B0C52-E331-40FD-BC23-2EE8071AF873}"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FECFA-85DB-46BD-8087-1F36754126EE}" type="slidenum">
              <a:rPr lang="en-US" smtClean="0"/>
              <a:t>‹#›</a:t>
            </a:fld>
            <a:endParaRPr lang="en-US"/>
          </a:p>
        </p:txBody>
      </p:sp>
    </p:spTree>
    <p:extLst>
      <p:ext uri="{BB962C8B-B14F-4D97-AF65-F5344CB8AC3E}">
        <p14:creationId xmlns:p14="http://schemas.microsoft.com/office/powerpoint/2010/main" val="684204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10" name="Slide Number Placeholder 9"/>
          <p:cNvSpPr>
            <a:spLocks noGrp="1"/>
          </p:cNvSpPr>
          <p:nvPr>
            <p:ph type="sldNum" sz="quarter" idx="12"/>
          </p:nvPr>
        </p:nvSpPr>
        <p:spPr/>
        <p:txBody>
          <a:body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4566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29694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337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F64B0C52-E331-40FD-BC23-2EE8071AF873}" type="datetimeFigureOut">
              <a:rPr lang="en-US" smtClean="0"/>
              <a:t>12/6/2018</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33FECFA-85DB-46BD-8087-1F36754126EE}" type="slidenum">
              <a:rPr lang="en-US" smtClean="0"/>
              <a:t>‹#›</a:t>
            </a:fld>
            <a:endParaRPr lang="en-US"/>
          </a:p>
        </p:txBody>
      </p:sp>
    </p:spTree>
    <p:extLst>
      <p:ext uri="{BB962C8B-B14F-4D97-AF65-F5344CB8AC3E}">
        <p14:creationId xmlns:p14="http://schemas.microsoft.com/office/powerpoint/2010/main" val="380034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4B0C52-E331-40FD-BC23-2EE8071AF873}"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FECFA-85DB-46BD-8087-1F36754126EE}" type="slidenum">
              <a:rPr lang="en-US" smtClean="0"/>
              <a:t>‹#›</a:t>
            </a:fld>
            <a:endParaRPr lang="en-US"/>
          </a:p>
        </p:txBody>
      </p:sp>
    </p:spTree>
    <p:extLst>
      <p:ext uri="{BB962C8B-B14F-4D97-AF65-F5344CB8AC3E}">
        <p14:creationId xmlns:p14="http://schemas.microsoft.com/office/powerpoint/2010/main" val="16126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B0C52-E331-40FD-BC23-2EE8071AF873}"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FECFA-85DB-46BD-8087-1F36754126EE}" type="slidenum">
              <a:rPr lang="en-US" smtClean="0"/>
              <a:t>‹#›</a:t>
            </a:fld>
            <a:endParaRPr lang="en-US"/>
          </a:p>
        </p:txBody>
      </p:sp>
    </p:spTree>
    <p:extLst>
      <p:ext uri="{BB962C8B-B14F-4D97-AF65-F5344CB8AC3E}">
        <p14:creationId xmlns:p14="http://schemas.microsoft.com/office/powerpoint/2010/main" val="12893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64B0C52-E331-40FD-BC23-2EE8071AF873}" type="datetimeFigureOut">
              <a:rPr lang="en-US" smtClean="0"/>
              <a:t>12/6/2018</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D33FECFA-85DB-46BD-8087-1F36754126EE}" type="slidenum">
              <a:rPr lang="en-US" smtClean="0"/>
              <a:t>‹#›</a:t>
            </a:fld>
            <a:endParaRPr lang="en-US"/>
          </a:p>
        </p:txBody>
      </p:sp>
    </p:spTree>
    <p:extLst>
      <p:ext uri="{BB962C8B-B14F-4D97-AF65-F5344CB8AC3E}">
        <p14:creationId xmlns:p14="http://schemas.microsoft.com/office/powerpoint/2010/main" val="380327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B0C52-E331-40FD-BC23-2EE8071AF873}"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3FECFA-85DB-46BD-8087-1F36754126EE}" type="slidenum">
              <a:rPr lang="en-US" smtClean="0"/>
              <a:t>‹#›</a:t>
            </a:fld>
            <a:endParaRPr lang="en-US"/>
          </a:p>
        </p:txBody>
      </p:sp>
    </p:spTree>
    <p:extLst>
      <p:ext uri="{BB962C8B-B14F-4D97-AF65-F5344CB8AC3E}">
        <p14:creationId xmlns:p14="http://schemas.microsoft.com/office/powerpoint/2010/main" val="402892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F64B0C52-E331-40FD-BC23-2EE8071AF873}" type="datetimeFigureOut">
              <a:rPr lang="en-US" smtClean="0"/>
              <a:t>12/6/2018</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D33FECFA-85DB-46BD-8087-1F36754126EE}" type="slidenum">
              <a:rPr lang="en-US" smtClean="0"/>
              <a:t>‹#›</a:t>
            </a:fld>
            <a:endParaRPr lang="en-US"/>
          </a:p>
        </p:txBody>
      </p:sp>
    </p:spTree>
    <p:extLst>
      <p:ext uri="{BB962C8B-B14F-4D97-AF65-F5344CB8AC3E}">
        <p14:creationId xmlns:p14="http://schemas.microsoft.com/office/powerpoint/2010/main" val="98965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F64B0C52-E331-40FD-BC23-2EE8071AF873}" type="datetimeFigureOut">
              <a:rPr lang="en-US" smtClean="0"/>
              <a:t>12/6/2018</a:t>
            </a:fld>
            <a:endParaRPr lang="en-US"/>
          </a:p>
        </p:txBody>
      </p:sp>
      <p:sp>
        <p:nvSpPr>
          <p:cNvPr id="10" name="Slide Number Placeholder 9"/>
          <p:cNvSpPr>
            <a:spLocks noGrp="1"/>
          </p:cNvSpPr>
          <p:nvPr>
            <p:ph type="sldNum" sz="quarter" idx="12"/>
          </p:nvPr>
        </p:nvSpPr>
        <p:spPr/>
        <p:txBody>
          <a:bodyPr/>
          <a:lstStyle/>
          <a:p>
            <a:fld id="{D33FECFA-85DB-46BD-8087-1F36754126EE}" type="slidenum">
              <a:rPr lang="en-US" smtClean="0"/>
              <a:t>‹#›</a:t>
            </a:fld>
            <a:endParaRPr lang="en-US"/>
          </a:p>
        </p:txBody>
      </p:sp>
    </p:spTree>
    <p:extLst>
      <p:ext uri="{BB962C8B-B14F-4D97-AF65-F5344CB8AC3E}">
        <p14:creationId xmlns:p14="http://schemas.microsoft.com/office/powerpoint/2010/main" val="123435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031651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9C935C2E-87B8-42F2-A855-442BF1788E06}" type="datetimeFigureOut">
              <a:rPr lang="en-US" smtClean="0">
                <a:solidFill>
                  <a:prstClr val="white">
                    <a:tint val="75000"/>
                  </a:prstClr>
                </a:solidFill>
              </a:rPr>
              <a:pPr/>
              <a:t>12/6/2018</a:t>
            </a:fld>
            <a:endParaRPr lang="en-US">
              <a:solidFill>
                <a:prstClr val="white">
                  <a:tint val="75000"/>
                </a:prstClr>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731BD97B-2081-4E6D-A9A7-8B3BCE977E3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981884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amp;ehk=X12Dx9S80HBQp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07/relationships/hdphoto" Target="../media/hdphoto2.wdp"/><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2.png"/><Relationship Id="rId7" Type="http://schemas.microsoft.com/office/2007/relationships/hdphoto" Target="../media/hdphoto2.wdp"/><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diagramColors" Target="../diagrams/colors5.xml"/><Relationship Id="rId5" Type="http://schemas.openxmlformats.org/officeDocument/2006/relationships/image" Target="../media/image3.png"/><Relationship Id="rId10" Type="http://schemas.openxmlformats.org/officeDocument/2006/relationships/diagramQuickStyle" Target="../diagrams/quickStyle5.xml"/><Relationship Id="rId4" Type="http://schemas.microsoft.com/office/2007/relationships/hdphoto" Target="../media/hdphoto1.wdp"/><Relationship Id="rId9"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diagramData" Target="../diagrams/data6.xml"/><Relationship Id="rId12" Type="http://schemas.openxmlformats.org/officeDocument/2006/relationships/hyperlink" Target="https://www.osher.ucsf.edu/"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microsoft.com/office/2007/relationships/hdphoto" Target="../media/hdphoto2.wdp"/><Relationship Id="rId11" Type="http://schemas.microsoft.com/office/2007/relationships/diagramDrawing" Target="../diagrams/drawing6.xml"/><Relationship Id="rId5" Type="http://schemas.openxmlformats.org/officeDocument/2006/relationships/image" Target="../media/image4.png"/><Relationship Id="rId10" Type="http://schemas.openxmlformats.org/officeDocument/2006/relationships/diagramColors" Target="../diagrams/colors6.xml"/><Relationship Id="rId4" Type="http://schemas.microsoft.com/office/2007/relationships/hdphoto" Target="../media/hdphoto1.wdp"/><Relationship Id="rId9"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2.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3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health.ucsd.edu/specialties/mindfulness/Pages/default.aspx" TargetMode="External"/><Relationship Id="rId7" Type="http://schemas.openxmlformats.org/officeDocument/2006/relationships/hyperlink" Target="https://www.tarabrach.com/meditation-the-rain-of-self-compassion/" TargetMode="External"/><Relationship Id="rId2" Type="http://schemas.openxmlformats.org/officeDocument/2006/relationships/hyperlink" Target="https://www.umassmed.edu/cfm/" TargetMode="External"/><Relationship Id="rId1" Type="http://schemas.openxmlformats.org/officeDocument/2006/relationships/slideLayout" Target="../slideLayouts/slideLayout13.xml"/><Relationship Id="rId6" Type="http://schemas.openxmlformats.org/officeDocument/2006/relationships/hyperlink" Target="http://elishagoldstein.com/videos/the-stop-practice/" TargetMode="External"/><Relationship Id="rId5" Type="http://schemas.openxmlformats.org/officeDocument/2006/relationships/hyperlink" Target="http://ccare.stanford.edu/" TargetMode="External"/><Relationship Id="rId4" Type="http://schemas.openxmlformats.org/officeDocument/2006/relationships/hyperlink" Target="https://tibet.emory.edu/cognitively-based-compassion-training/"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4.png"/><Relationship Id="rId7" Type="http://schemas.openxmlformats.org/officeDocument/2006/relationships/diagramData" Target="../diagrams/data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microsoft.com/office/2007/relationships/hdphoto" Target="../media/hdphoto2.wdp"/><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F6ADD-993C-4E52-8485-AC1BF7690C27}"/>
              </a:ext>
            </a:extLst>
          </p:cNvPr>
          <p:cNvSpPr>
            <a:spLocks noGrp="1"/>
          </p:cNvSpPr>
          <p:nvPr>
            <p:ph type="ctrTitle"/>
          </p:nvPr>
        </p:nvSpPr>
        <p:spPr/>
        <p:txBody>
          <a:bodyPr/>
          <a:lstStyle/>
          <a:p>
            <a:pPr algn="ctr"/>
            <a:r>
              <a:rPr lang="en-US" sz="3600" dirty="0"/>
              <a:t>The Heart of Mindful Living: </a:t>
            </a:r>
            <a:br>
              <a:rPr lang="en-US" sz="3600" dirty="0"/>
            </a:br>
            <a:r>
              <a:rPr lang="en-US" sz="3600" dirty="0"/>
              <a:t>An Approach to Resilience</a:t>
            </a:r>
          </a:p>
        </p:txBody>
      </p:sp>
      <p:sp>
        <p:nvSpPr>
          <p:cNvPr id="3" name="Subtitle 2">
            <a:extLst>
              <a:ext uri="{FF2B5EF4-FFF2-40B4-BE49-F238E27FC236}">
                <a16:creationId xmlns:a16="http://schemas.microsoft.com/office/drawing/2014/main" id="{BCF0747A-6DA0-470B-BC5F-5D1B1CCA661B}"/>
              </a:ext>
            </a:extLst>
          </p:cNvPr>
          <p:cNvSpPr>
            <a:spLocks noGrp="1"/>
          </p:cNvSpPr>
          <p:nvPr>
            <p:ph type="subTitle" idx="1"/>
          </p:nvPr>
        </p:nvSpPr>
        <p:spPr/>
        <p:txBody>
          <a:bodyPr>
            <a:normAutofit fontScale="92500" lnSpcReduction="20000"/>
          </a:bodyPr>
          <a:lstStyle/>
          <a:p>
            <a:r>
              <a:rPr lang="en-US" dirty="0"/>
              <a:t>Karen Goble, MA,  Assistant Director Continuing Medical, Dental, Pharmacy Education,  Integrative Health Coach, Chaplain, CBCT ®  Instructor</a:t>
            </a:r>
          </a:p>
          <a:p>
            <a:r>
              <a:rPr lang="en-US"/>
              <a:t>December 10, </a:t>
            </a:r>
            <a:r>
              <a:rPr lang="en-US" dirty="0"/>
              <a:t>2018</a:t>
            </a:r>
          </a:p>
          <a:p>
            <a:endParaRPr lang="en-US" dirty="0"/>
          </a:p>
        </p:txBody>
      </p:sp>
    </p:spTree>
    <p:extLst>
      <p:ext uri="{BB962C8B-B14F-4D97-AF65-F5344CB8AC3E}">
        <p14:creationId xmlns:p14="http://schemas.microsoft.com/office/powerpoint/2010/main" val="39544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839199" cy="6858000"/>
          </a:xfrm>
          <a:prstGeom prst="rect">
            <a:avLst/>
          </a:prstGeom>
        </p:spPr>
      </p:pic>
    </p:spTree>
    <p:extLst>
      <p:ext uri="{BB962C8B-B14F-4D97-AF65-F5344CB8AC3E}">
        <p14:creationId xmlns:p14="http://schemas.microsoft.com/office/powerpoint/2010/main" val="323666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4294967295"/>
          </p:nvPr>
        </p:nvPicPr>
        <p:blipFill>
          <a:blip r:embed="rId3" cstate="print">
            <a:extLst>
              <a:ext uri="{28A0092B-C50C-407E-A947-70E740481C1C}">
                <a14:useLocalDpi xmlns:a14="http://schemas.microsoft.com/office/drawing/2010/main" val="0"/>
              </a:ext>
            </a:extLst>
          </a:blip>
          <a:srcRect l="3670" r="3670"/>
          <a:stretch>
            <a:fillRect/>
          </a:stretch>
        </p:blipFill>
        <p:spPr>
          <a:xfrm>
            <a:off x="1447799" y="381000"/>
            <a:ext cx="6248401" cy="4114800"/>
          </a:xfrm>
        </p:spPr>
      </p:pic>
      <p:sp>
        <p:nvSpPr>
          <p:cNvPr id="3" name="TextBox 2"/>
          <p:cNvSpPr txBox="1"/>
          <p:nvPr/>
        </p:nvSpPr>
        <p:spPr>
          <a:xfrm>
            <a:off x="766354" y="4495800"/>
            <a:ext cx="7968343" cy="1569660"/>
          </a:xfrm>
          <a:prstGeom prst="rect">
            <a:avLst/>
          </a:prstGeom>
          <a:noFill/>
        </p:spPr>
        <p:txBody>
          <a:bodyPr wrap="square" rtlCol="0">
            <a:spAutoFit/>
          </a:bodyPr>
          <a:lstStyle/>
          <a:p>
            <a:r>
              <a:rPr lang="en-US" sz="3200" dirty="0"/>
              <a:t>Way of navigating the 10,000 joys and 10,000 sorrows of human life. Resilience is bolstered by cognitive flexibility.</a:t>
            </a:r>
          </a:p>
        </p:txBody>
      </p:sp>
      <p:sp>
        <p:nvSpPr>
          <p:cNvPr id="2" name="TextBox 1"/>
          <p:cNvSpPr txBox="1"/>
          <p:nvPr/>
        </p:nvSpPr>
        <p:spPr>
          <a:xfrm>
            <a:off x="1672046" y="6452175"/>
            <a:ext cx="7319554" cy="276999"/>
          </a:xfrm>
          <a:prstGeom prst="rect">
            <a:avLst/>
          </a:prstGeom>
          <a:noFill/>
        </p:spPr>
        <p:txBody>
          <a:bodyPr wrap="square" rtlCol="0">
            <a:spAutoFit/>
          </a:bodyPr>
          <a:lstStyle/>
          <a:p>
            <a:r>
              <a:rPr lang="en-US" sz="1200" dirty="0"/>
              <a:t>http://www.curiositiesbydickens.com/perspective-is-everything-boat-land/</a:t>
            </a:r>
          </a:p>
        </p:txBody>
      </p:sp>
    </p:spTree>
    <p:extLst>
      <p:ext uri="{BB962C8B-B14F-4D97-AF65-F5344CB8AC3E}">
        <p14:creationId xmlns:p14="http://schemas.microsoft.com/office/powerpoint/2010/main" val="4483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1187" y="510140"/>
            <a:ext cx="4831881" cy="3860088"/>
          </a:xfrm>
          <a:prstGeom prst="rect">
            <a:avLst/>
          </a:prstGeom>
        </p:spPr>
      </p:pic>
      <p:sp>
        <p:nvSpPr>
          <p:cNvPr id="3" name="Rectangle 2">
            <a:extLst>
              <a:ext uri="{FF2B5EF4-FFF2-40B4-BE49-F238E27FC236}">
                <a16:creationId xmlns:a16="http://schemas.microsoft.com/office/drawing/2014/main" id="{90EC44F2-64B3-4702-AE53-880FC6576CB3}"/>
              </a:ext>
            </a:extLst>
          </p:cNvPr>
          <p:cNvSpPr/>
          <p:nvPr/>
        </p:nvSpPr>
        <p:spPr>
          <a:xfrm>
            <a:off x="2463821" y="4716644"/>
            <a:ext cx="4447359" cy="1631216"/>
          </a:xfrm>
          <a:prstGeom prst="rect">
            <a:avLst/>
          </a:prstGeom>
        </p:spPr>
        <p:txBody>
          <a:bodyPr wrap="square">
            <a:spAutoFit/>
          </a:bodyPr>
          <a:lstStyle/>
          <a:p>
            <a:r>
              <a:rPr lang="en-US" sz="2000" dirty="0"/>
              <a:t>Mindfulness:</a:t>
            </a:r>
          </a:p>
          <a:p>
            <a:pPr marL="257175" indent="-257175">
              <a:buFont typeface="Arial" panose="020B0604020202020204" pitchFamily="34" charset="0"/>
              <a:buChar char="•"/>
            </a:pPr>
            <a:r>
              <a:rPr lang="en-US" sz="2000" dirty="0"/>
              <a:t>Noticing our habits and reactions</a:t>
            </a:r>
          </a:p>
          <a:p>
            <a:pPr marL="257175" indent="-257175">
              <a:buFont typeface="Arial" panose="020B0604020202020204" pitchFamily="34" charset="0"/>
              <a:buChar char="•"/>
            </a:pPr>
            <a:r>
              <a:rPr lang="en-US" sz="2000" dirty="0"/>
              <a:t>De-coupling the cue and response, event and reaction</a:t>
            </a:r>
          </a:p>
          <a:p>
            <a:pPr marL="257175" indent="-257175">
              <a:buFont typeface="Arial" panose="020B0604020202020204" pitchFamily="34" charset="0"/>
              <a:buChar char="•"/>
            </a:pPr>
            <a:r>
              <a:rPr lang="en-US" sz="2000" dirty="0"/>
              <a:t>Choosing the next step </a:t>
            </a:r>
          </a:p>
        </p:txBody>
      </p:sp>
    </p:spTree>
    <p:extLst>
      <p:ext uri="{BB962C8B-B14F-4D97-AF65-F5344CB8AC3E}">
        <p14:creationId xmlns:p14="http://schemas.microsoft.com/office/powerpoint/2010/main" val="362457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485900" y="1063228"/>
            <a:ext cx="6172200" cy="479822"/>
          </a:xfrm>
        </p:spPr>
        <p:txBody>
          <a:bodyPr>
            <a:normAutofit fontScale="90000"/>
          </a:bodyPr>
          <a:lstStyle/>
          <a:p>
            <a:r>
              <a:rPr lang="en-US" dirty="0"/>
              <a:t>Default Network</a:t>
            </a:r>
          </a:p>
        </p:txBody>
      </p:sp>
      <p:sp>
        <p:nvSpPr>
          <p:cNvPr id="17" name="Text Placeholder 16"/>
          <p:cNvSpPr>
            <a:spLocks noGrp="1"/>
          </p:cNvSpPr>
          <p:nvPr>
            <p:ph type="body" idx="1"/>
          </p:nvPr>
        </p:nvSpPr>
        <p:spPr>
          <a:xfrm>
            <a:off x="1485900" y="1657350"/>
            <a:ext cx="3030141" cy="479822"/>
          </a:xfrm>
        </p:spPr>
        <p:txBody>
          <a:bodyPr/>
          <a:lstStyle/>
          <a:p>
            <a:r>
              <a:rPr lang="en-US" dirty="0"/>
              <a:t>Mental Models</a:t>
            </a:r>
          </a:p>
        </p:txBody>
      </p:sp>
      <p:pic>
        <p:nvPicPr>
          <p:cNvPr id="5" name="Content Placeholder 4" descr="&lt;strong&gt;Systems&lt;/strong&gt; Thinking Applied to Frankenstein Surfaces Powerful ‘A-h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00200" y="2257384"/>
            <a:ext cx="2143125" cy="2143125"/>
          </a:xfrm>
        </p:spPr>
      </p:pic>
      <p:sp>
        <p:nvSpPr>
          <p:cNvPr id="19" name="Text Placeholder 18"/>
          <p:cNvSpPr>
            <a:spLocks noGrp="1"/>
          </p:cNvSpPr>
          <p:nvPr>
            <p:ph type="body" sz="quarter" idx="3"/>
          </p:nvPr>
        </p:nvSpPr>
        <p:spPr>
          <a:xfrm>
            <a:off x="4626769" y="1657350"/>
            <a:ext cx="2967038" cy="479822"/>
          </a:xfrm>
        </p:spPr>
        <p:txBody>
          <a:bodyPr/>
          <a:lstStyle/>
          <a:p>
            <a:r>
              <a:rPr lang="en-US" dirty="0"/>
              <a:t>Reaction</a:t>
            </a:r>
          </a:p>
        </p:txBody>
      </p:sp>
      <p:pic>
        <p:nvPicPr>
          <p:cNvPr id="25" name="Content Placeholder 24"/>
          <p:cNvPicPr>
            <a:picLocks noGrp="1" noChangeAspect="1"/>
          </p:cNvPicPr>
          <p:nvPr>
            <p:ph sz="quarter" idx="4"/>
          </p:nvPr>
        </p:nvPicPr>
        <p:blipFill>
          <a:blip r:embed="rId4"/>
          <a:stretch>
            <a:fillRect/>
          </a:stretch>
        </p:blipFill>
        <p:spPr>
          <a:xfrm>
            <a:off x="4572001" y="2255283"/>
            <a:ext cx="3031331" cy="2259568"/>
          </a:xfrm>
          <a:prstGeom prst="rect">
            <a:avLst/>
          </a:prstGeom>
        </p:spPr>
      </p:pic>
      <p:sp>
        <p:nvSpPr>
          <p:cNvPr id="22" name="TextBox 21"/>
          <p:cNvSpPr txBox="1"/>
          <p:nvPr/>
        </p:nvSpPr>
        <p:spPr>
          <a:xfrm>
            <a:off x="1428750" y="4572001"/>
            <a:ext cx="2800350" cy="1131079"/>
          </a:xfrm>
          <a:prstGeom prst="rect">
            <a:avLst/>
          </a:prstGeom>
          <a:noFill/>
        </p:spPr>
        <p:txBody>
          <a:bodyPr wrap="square" rtlCol="0">
            <a:spAutoFit/>
          </a:bodyPr>
          <a:lstStyle/>
          <a:p>
            <a:r>
              <a:rPr lang="en-US" sz="1350" dirty="0">
                <a:solidFill>
                  <a:prstClr val="black"/>
                </a:solidFill>
                <a:latin typeface="Rockwell" panose="02060603020205020403"/>
              </a:rPr>
              <a:t>Moral Distress Education Project </a:t>
            </a:r>
          </a:p>
          <a:p>
            <a:endParaRPr lang="en-US" sz="1350" dirty="0">
              <a:solidFill>
                <a:prstClr val="black"/>
              </a:solidFill>
              <a:latin typeface="Rockwell" panose="02060603020205020403"/>
            </a:endParaRPr>
          </a:p>
          <a:p>
            <a:r>
              <a:rPr lang="en-US" sz="1350" dirty="0">
                <a:solidFill>
                  <a:prstClr val="black"/>
                </a:solidFill>
              </a:rPr>
              <a:t>http://moraldistressproject.med.uky.edu/</a:t>
            </a:r>
            <a:endParaRPr lang="en-US" sz="1350" dirty="0">
              <a:solidFill>
                <a:prstClr val="black"/>
              </a:solidFill>
              <a:latin typeface="Rockwell" panose="02060603020205020403"/>
            </a:endParaRPr>
          </a:p>
          <a:p>
            <a:endParaRPr lang="en-US" sz="1350" dirty="0">
              <a:solidFill>
                <a:prstClr val="black"/>
              </a:solidFill>
              <a:latin typeface="Rockwell" panose="02060603020205020403"/>
            </a:endParaRPr>
          </a:p>
        </p:txBody>
      </p:sp>
      <p:sp>
        <p:nvSpPr>
          <p:cNvPr id="26" name="TextBox 25"/>
          <p:cNvSpPr txBox="1"/>
          <p:nvPr/>
        </p:nvSpPr>
        <p:spPr>
          <a:xfrm>
            <a:off x="4572001" y="4743450"/>
            <a:ext cx="3021806" cy="1131079"/>
          </a:xfrm>
          <a:prstGeom prst="rect">
            <a:avLst/>
          </a:prstGeom>
          <a:noFill/>
        </p:spPr>
        <p:txBody>
          <a:bodyPr wrap="square" rtlCol="0">
            <a:spAutoFit/>
          </a:bodyPr>
          <a:lstStyle/>
          <a:p>
            <a:r>
              <a:rPr lang="en-US" sz="1350" dirty="0">
                <a:solidFill>
                  <a:prstClr val="black"/>
                </a:solidFill>
                <a:latin typeface="Rockwell" panose="02060603020205020403"/>
              </a:rPr>
              <a:t>The number of people who admit they feel “uncontrollable anger toward another driver” has doubled since 2005 (Washington Post, 9/1/13).</a:t>
            </a:r>
          </a:p>
        </p:txBody>
      </p:sp>
    </p:spTree>
    <p:extLst>
      <p:ext uri="{BB962C8B-B14F-4D97-AF65-F5344CB8AC3E}">
        <p14:creationId xmlns:p14="http://schemas.microsoft.com/office/powerpoint/2010/main" val="66278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B477-132C-41F4-A645-2C3032CEBE4C}"/>
              </a:ext>
            </a:extLst>
          </p:cNvPr>
          <p:cNvSpPr>
            <a:spLocks noGrp="1"/>
          </p:cNvSpPr>
          <p:nvPr>
            <p:ph type="title"/>
          </p:nvPr>
        </p:nvSpPr>
        <p:spPr/>
        <p:txBody>
          <a:bodyPr/>
          <a:lstStyle/>
          <a:p>
            <a:pPr algn="ctr"/>
            <a:r>
              <a:rPr lang="en-US" dirty="0"/>
              <a:t>Hannah Elizabeth Gilmer</a:t>
            </a:r>
          </a:p>
        </p:txBody>
      </p:sp>
      <p:pic>
        <p:nvPicPr>
          <p:cNvPr id="7" name="Content Placeholder 6">
            <a:extLst>
              <a:ext uri="{FF2B5EF4-FFF2-40B4-BE49-F238E27FC236}">
                <a16:creationId xmlns:a16="http://schemas.microsoft.com/office/drawing/2014/main" id="{168C4BF1-0479-4DAD-97B4-2B78972ADC5C}"/>
              </a:ext>
            </a:extLst>
          </p:cNvPr>
          <p:cNvPicPr>
            <a:picLocks noGrp="1" noChangeAspect="1"/>
          </p:cNvPicPr>
          <p:nvPr>
            <p:ph sz="half" idx="1"/>
          </p:nvPr>
        </p:nvPicPr>
        <p:blipFill>
          <a:blip r:embed="rId2"/>
          <a:stretch>
            <a:fillRect/>
          </a:stretch>
        </p:blipFill>
        <p:spPr>
          <a:xfrm>
            <a:off x="685800" y="2485179"/>
            <a:ext cx="3657600" cy="3395766"/>
          </a:xfrm>
        </p:spPr>
      </p:pic>
      <p:pic>
        <p:nvPicPr>
          <p:cNvPr id="4" name="Content Placeholder 3">
            <a:extLst>
              <a:ext uri="{FF2B5EF4-FFF2-40B4-BE49-F238E27FC236}">
                <a16:creationId xmlns:a16="http://schemas.microsoft.com/office/drawing/2014/main" id="{1AD05F43-9B61-482B-8656-BFA665F320DB}"/>
              </a:ext>
            </a:extLst>
          </p:cNvPr>
          <p:cNvPicPr>
            <a:picLocks noGrp="1" noChangeAspect="1"/>
          </p:cNvPicPr>
          <p:nvPr>
            <p:ph sz="half" idx="2"/>
          </p:nvPr>
        </p:nvPicPr>
        <p:blipFill>
          <a:blip r:embed="rId3"/>
          <a:stretch>
            <a:fillRect/>
          </a:stretch>
        </p:blipFill>
        <p:spPr>
          <a:xfrm>
            <a:off x="5258889" y="2485179"/>
            <a:ext cx="2725148" cy="3395766"/>
          </a:xfrm>
          <a:prstGeom prst="rect">
            <a:avLst/>
          </a:prstGeom>
        </p:spPr>
      </p:pic>
      <p:sp>
        <p:nvSpPr>
          <p:cNvPr id="6" name="TextBox 5">
            <a:extLst>
              <a:ext uri="{FF2B5EF4-FFF2-40B4-BE49-F238E27FC236}">
                <a16:creationId xmlns:a16="http://schemas.microsoft.com/office/drawing/2014/main" id="{CB42C8C2-C6CE-46B2-8D31-CE3ACFC94F18}"/>
              </a:ext>
            </a:extLst>
          </p:cNvPr>
          <p:cNvSpPr txBox="1"/>
          <p:nvPr/>
        </p:nvSpPr>
        <p:spPr>
          <a:xfrm>
            <a:off x="758091" y="6377354"/>
            <a:ext cx="7307386" cy="369332"/>
          </a:xfrm>
          <a:prstGeom prst="rect">
            <a:avLst/>
          </a:prstGeom>
          <a:noFill/>
        </p:spPr>
        <p:txBody>
          <a:bodyPr wrap="square" rtlCol="0">
            <a:spAutoFit/>
          </a:bodyPr>
          <a:lstStyle/>
          <a:p>
            <a:r>
              <a:rPr lang="en-US" dirty="0"/>
              <a:t>With permission: Officer L.B. Mixon  GA Governor’s Safety Institute</a:t>
            </a:r>
          </a:p>
        </p:txBody>
      </p:sp>
    </p:spTree>
    <p:extLst>
      <p:ext uri="{BB962C8B-B14F-4D97-AF65-F5344CB8AC3E}">
        <p14:creationId xmlns:p14="http://schemas.microsoft.com/office/powerpoint/2010/main" val="166394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5C404-30C5-4B1F-A64A-7243513B55A2}"/>
              </a:ext>
            </a:extLst>
          </p:cNvPr>
          <p:cNvSpPr>
            <a:spLocks noGrp="1"/>
          </p:cNvSpPr>
          <p:nvPr>
            <p:ph type="title"/>
          </p:nvPr>
        </p:nvSpPr>
        <p:spPr>
          <a:xfrm>
            <a:off x="6359832" y="639763"/>
            <a:ext cx="2284555" cy="5177377"/>
          </a:xfrm>
          <a:ln>
            <a:noFill/>
          </a:ln>
        </p:spPr>
        <p:txBody>
          <a:bodyPr>
            <a:normAutofit/>
          </a:bodyPr>
          <a:lstStyle/>
          <a:p>
            <a:r>
              <a:rPr lang="en-US" sz="3500"/>
              <a:t>What’s it got to do with Well-being and resilience?</a:t>
            </a:r>
          </a:p>
        </p:txBody>
      </p:sp>
      <p:grpSp>
        <p:nvGrpSpPr>
          <p:cNvPr id="12" name="Group 11">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3" name="Oval 1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2">
            <a:extLst>
              <a:ext uri="{FF2B5EF4-FFF2-40B4-BE49-F238E27FC236}">
                <a16:creationId xmlns:a16="http://schemas.microsoft.com/office/drawing/2014/main" id="{CB02055E-82F4-497E-AA3A-8C8279750E67}"/>
              </a:ext>
            </a:extLst>
          </p:cNvPr>
          <p:cNvGraphicFramePr>
            <a:graphicFrameLocks noGrp="1"/>
          </p:cNvGraphicFramePr>
          <p:nvPr>
            <p:ph idx="1"/>
            <p:extLst>
              <p:ext uri="{D42A27DB-BD31-4B8C-83A1-F6EECF244321}">
                <p14:modId xmlns:p14="http://schemas.microsoft.com/office/powerpoint/2010/main" val="153788335"/>
              </p:ext>
            </p:extLst>
          </p:nvPr>
        </p:nvGraphicFramePr>
        <p:xfrm>
          <a:off x="466725" y="639763"/>
          <a:ext cx="4929187"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5293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39" name="Oval 138">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0" name="Oval 139">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 name="Text Box 2"/>
          <p:cNvSpPr txBox="1">
            <a:spLocks noChangeArrowheads="1"/>
          </p:cNvSpPr>
          <p:nvPr/>
        </p:nvSpPr>
        <p:spPr bwMode="auto">
          <a:xfrm>
            <a:off x="802386" y="484632"/>
            <a:ext cx="7543800" cy="16093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nSpc>
                <a:spcPct val="90000"/>
              </a:lnSpc>
              <a:spcBef>
                <a:spcPct val="0"/>
              </a:spcBef>
              <a:spcAft>
                <a:spcPts val="600"/>
              </a:spcAft>
              <a:defRPr/>
            </a:pPr>
            <a:r>
              <a:rPr lang="en-US" sz="4000" cap="all" spc="-60" dirty="0">
                <a:blipFill>
                  <a:blip r:embed="rId5">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C0C0C0"/>
                  </a:outerShdw>
                </a:effectLst>
                <a:latin typeface="+mj-lt"/>
                <a:ea typeface="+mj-ea"/>
                <a:cs typeface="+mj-cs"/>
              </a:rPr>
              <a:t>Mindfulness Practice and Well-Being</a:t>
            </a:r>
          </a:p>
        </p:txBody>
      </p:sp>
      <p:sp>
        <p:nvSpPr>
          <p:cNvPr id="142" name="Rectangle 141">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9125" name="Text Box 3">
            <a:extLst>
              <a:ext uri="{FF2B5EF4-FFF2-40B4-BE49-F238E27FC236}">
                <a16:creationId xmlns:a16="http://schemas.microsoft.com/office/drawing/2014/main" id="{57C727F6-140D-4A1F-9514-DE81A0372A18}"/>
              </a:ext>
            </a:extLst>
          </p:cNvPr>
          <p:cNvGraphicFramePr/>
          <p:nvPr>
            <p:extLst>
              <p:ext uri="{D42A27DB-BD31-4B8C-83A1-F6EECF244321}">
                <p14:modId xmlns:p14="http://schemas.microsoft.com/office/powerpoint/2010/main" val="99500127"/>
              </p:ext>
            </p:extLst>
          </p:nvPr>
        </p:nvGraphicFramePr>
        <p:xfrm>
          <a:off x="802481" y="2093976"/>
          <a:ext cx="7543800" cy="41648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66522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3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3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3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9" name="Group 3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38" name="Oval 3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39" name="Oval 3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60" name="Rectangle 40">
            <a:extLst>
              <a:ext uri="{FF2B5EF4-FFF2-40B4-BE49-F238E27FC236}">
                <a16:creationId xmlns:a16="http://schemas.microsoft.com/office/drawing/2014/main" id="{E15AAB4E-1AF6-4A73-9822-087B0F4ED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itle 24"/>
          <p:cNvSpPr>
            <a:spLocks noGrp="1"/>
          </p:cNvSpPr>
          <p:nvPr>
            <p:ph type="title"/>
          </p:nvPr>
        </p:nvSpPr>
        <p:spPr>
          <a:xfrm>
            <a:off x="482600" y="643466"/>
            <a:ext cx="5030368" cy="5571067"/>
          </a:xfrm>
        </p:spPr>
        <p:txBody>
          <a:bodyPr vert="horz" lIns="91440" tIns="45720" rIns="91440" bIns="45720" rtlCol="0" anchor="ctr">
            <a:normAutofit/>
          </a:bodyPr>
          <a:lstStyle/>
          <a:p>
            <a:pPr algn="r"/>
            <a:r>
              <a:rPr lang="en-US" sz="3800">
                <a:blipFill dpi="0" rotWithShape="1">
                  <a:blip r:embed="rId5">
                    <a:extLst/>
                  </a:blip>
                  <a:srcRect/>
                  <a:tile tx="6350" ty="-127000" sx="65000" sy="64000" flip="none" algn="tl"/>
                </a:blipFill>
              </a:rPr>
              <a:t>Between stimulus and response there is a space. In that space is our power to choose our response. In our response lies our growth and our freedom.</a:t>
            </a:r>
            <a:br>
              <a:rPr lang="en-US" sz="3800">
                <a:blipFill dpi="0" rotWithShape="1">
                  <a:blip r:embed="rId5">
                    <a:extLst/>
                  </a:blip>
                  <a:srcRect/>
                  <a:tile tx="6350" ty="-127000" sx="65000" sy="64000" flip="none" algn="tl"/>
                </a:blipFill>
              </a:rPr>
            </a:br>
            <a:br>
              <a:rPr lang="en-US" sz="3800">
                <a:blipFill dpi="0" rotWithShape="1">
                  <a:blip r:embed="rId5">
                    <a:extLst/>
                  </a:blip>
                  <a:srcRect/>
                  <a:tile tx="6350" ty="-127000" sx="65000" sy="64000" flip="none" algn="tl"/>
                </a:blipFill>
              </a:rPr>
            </a:br>
            <a:endParaRPr lang="en-US" sz="3800">
              <a:blipFill dpi="0" rotWithShape="1">
                <a:blip r:embed="rId5">
                  <a:extLst/>
                </a:blip>
                <a:srcRect/>
                <a:tile tx="6350" ty="-127000" sx="65000" sy="64000" flip="none" algn="tl"/>
              </a:blipFill>
            </a:endParaRPr>
          </a:p>
        </p:txBody>
      </p:sp>
      <p:sp>
        <p:nvSpPr>
          <p:cNvPr id="61" name="Rectangle 42">
            <a:extLst>
              <a:ext uri="{FF2B5EF4-FFF2-40B4-BE49-F238E27FC236}">
                <a16:creationId xmlns:a16="http://schemas.microsoft.com/office/drawing/2014/main" id="{3FD794DA-8ACE-4EC4-8EB7-A34B9F6C1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8840" y="-2"/>
            <a:ext cx="3385160" cy="6858002"/>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Text Placeholder 25"/>
          <p:cNvSpPr>
            <a:spLocks noGrp="1"/>
          </p:cNvSpPr>
          <p:nvPr>
            <p:ph type="body" idx="1"/>
          </p:nvPr>
        </p:nvSpPr>
        <p:spPr>
          <a:xfrm>
            <a:off x="5995568" y="643465"/>
            <a:ext cx="2794471" cy="5571067"/>
          </a:xfrm>
        </p:spPr>
        <p:txBody>
          <a:bodyPr vert="horz" lIns="91440" tIns="45720" rIns="91440" bIns="45720" rtlCol="0" anchor="ctr">
            <a:normAutofit/>
          </a:bodyPr>
          <a:lstStyle/>
          <a:p>
            <a:r>
              <a:rPr lang="en-US" sz="2200">
                <a:solidFill>
                  <a:srgbClr val="000000"/>
                </a:solidFill>
              </a:rPr>
              <a:t>Viktor E. Frankl</a:t>
            </a:r>
          </a:p>
        </p:txBody>
      </p:sp>
    </p:spTree>
    <p:extLst>
      <p:ext uri="{BB962C8B-B14F-4D97-AF65-F5344CB8AC3E}">
        <p14:creationId xmlns:p14="http://schemas.microsoft.com/office/powerpoint/2010/main" val="1006977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59" name="Oval 58">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0" name="Oval 59">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2" name="Rectangle 6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7F0BC2D-1FB6-45A9-89AC-363AEA2F90B5}"/>
              </a:ext>
            </a:extLst>
          </p:cNvPr>
          <p:cNvSpPr>
            <a:spLocks noGrp="1"/>
          </p:cNvSpPr>
          <p:nvPr>
            <p:ph type="title"/>
          </p:nvPr>
        </p:nvSpPr>
        <p:spPr>
          <a:xfrm>
            <a:off x="6117262" y="484632"/>
            <a:ext cx="2658026" cy="1609344"/>
          </a:xfrm>
          <a:ln>
            <a:noFill/>
          </a:ln>
        </p:spPr>
        <p:txBody>
          <a:bodyPr vert="horz" lIns="91440" tIns="45720" rIns="91440" bIns="45720" rtlCol="0" anchor="ctr">
            <a:normAutofit/>
          </a:bodyPr>
          <a:lstStyle/>
          <a:p>
            <a:r>
              <a:rPr lang="en-US" sz="2800"/>
              <a:t>What is Compassion?</a:t>
            </a:r>
          </a:p>
        </p:txBody>
      </p:sp>
      <p:grpSp>
        <p:nvGrpSpPr>
          <p:cNvPr id="64" name="Group 63">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65" name="Oval 64">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6" name="Oval 65">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23" name="Text Placeholder 11">
            <a:extLst>
              <a:ext uri="{FF2B5EF4-FFF2-40B4-BE49-F238E27FC236}">
                <a16:creationId xmlns:a16="http://schemas.microsoft.com/office/drawing/2014/main" id="{ABB7200C-8B15-4892-A436-BA7EF283E673}"/>
              </a:ext>
            </a:extLst>
          </p:cNvPr>
          <p:cNvGraphicFramePr/>
          <p:nvPr>
            <p:extLst>
              <p:ext uri="{D42A27DB-BD31-4B8C-83A1-F6EECF244321}">
                <p14:modId xmlns:p14="http://schemas.microsoft.com/office/powerpoint/2010/main" val="1651382570"/>
              </p:ext>
            </p:extLst>
          </p:nvPr>
        </p:nvGraphicFramePr>
        <p:xfrm>
          <a:off x="6117263" y="2121408"/>
          <a:ext cx="2658025" cy="4050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ontent Placeholder 4">
            <a:extLst>
              <a:ext uri="{FF2B5EF4-FFF2-40B4-BE49-F238E27FC236}">
                <a16:creationId xmlns:a16="http://schemas.microsoft.com/office/drawing/2014/main" id="{7B144995-41CA-403B-97EA-A86B03BD4589}"/>
              </a:ext>
            </a:extLst>
          </p:cNvPr>
          <p:cNvSpPr>
            <a:spLocks noGrp="1"/>
          </p:cNvSpPr>
          <p:nvPr>
            <p:ph sz="half" idx="2"/>
          </p:nvPr>
        </p:nvSpPr>
        <p:spPr>
          <a:xfrm>
            <a:off x="572225" y="5065861"/>
            <a:ext cx="4762500" cy="1408175"/>
          </a:xfrm>
        </p:spPr>
        <p:txBody>
          <a:bodyPr>
            <a:normAutofit fontScale="85000" lnSpcReduction="20000"/>
          </a:bodyPr>
          <a:lstStyle/>
          <a:p>
            <a:pPr marL="0" indent="0">
              <a:buNone/>
            </a:pPr>
            <a:r>
              <a:rPr lang="en-US" dirty="0"/>
              <a:t>“Compassion meditation may shift habits of becoming overly distressed when we encounter another’s pain,“ </a:t>
            </a:r>
            <a:r>
              <a:rPr lang="en-US" sz="1600" dirty="0"/>
              <a:t> Helen Weng, assistant professor of psychiatry, </a:t>
            </a:r>
            <a:r>
              <a:rPr lang="en-US" sz="1600" dirty="0" err="1">
                <a:hlinkClick r:id="rId12"/>
              </a:rPr>
              <a:t>Osher</a:t>
            </a:r>
            <a:r>
              <a:rPr lang="en-US" sz="1600" dirty="0">
                <a:hlinkClick r:id="rId12"/>
              </a:rPr>
              <a:t> Center for Integrative Medicine</a:t>
            </a:r>
            <a:r>
              <a:rPr lang="en-US" sz="1600" dirty="0"/>
              <a:t>. </a:t>
            </a:r>
          </a:p>
          <a:p>
            <a:pPr marL="0" indent="0">
              <a:buNone/>
            </a:pPr>
            <a:r>
              <a:rPr lang="en-US" sz="1400" dirty="0"/>
              <a:t>https://news.wisc.edu/training-compassion-muscle-may-boost-brains-resilience-to-others-suffering/</a:t>
            </a:r>
          </a:p>
        </p:txBody>
      </p:sp>
      <p:pic>
        <p:nvPicPr>
          <p:cNvPr id="6" name="Picture 5">
            <a:extLst>
              <a:ext uri="{FF2B5EF4-FFF2-40B4-BE49-F238E27FC236}">
                <a16:creationId xmlns:a16="http://schemas.microsoft.com/office/drawing/2014/main" id="{12846FA7-CD19-44BE-AD10-F268974B6833}"/>
              </a:ext>
            </a:extLst>
          </p:cNvPr>
          <p:cNvPicPr>
            <a:picLocks noChangeAspect="1"/>
          </p:cNvPicPr>
          <p:nvPr/>
        </p:nvPicPr>
        <p:blipFill>
          <a:blip r:embed="rId13"/>
          <a:stretch>
            <a:fillRect/>
          </a:stretch>
        </p:blipFill>
        <p:spPr>
          <a:xfrm>
            <a:off x="572225" y="1757362"/>
            <a:ext cx="4762500" cy="3171825"/>
          </a:xfrm>
          <a:prstGeom prst="rect">
            <a:avLst/>
          </a:prstGeom>
        </p:spPr>
      </p:pic>
    </p:spTree>
    <p:extLst>
      <p:ext uri="{BB962C8B-B14F-4D97-AF65-F5344CB8AC3E}">
        <p14:creationId xmlns:p14="http://schemas.microsoft.com/office/powerpoint/2010/main" val="837236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0" name="Oval 19">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Rectangle 22">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0" y="484632"/>
            <a:ext cx="3974689" cy="1609344"/>
          </a:xfrm>
          <a:ln>
            <a:noFill/>
          </a:ln>
        </p:spPr>
        <p:txBody>
          <a:bodyPr vert="horz" lIns="91440" tIns="45720" rIns="91440" bIns="45720" rtlCol="0" anchor="ctr">
            <a:normAutofit/>
          </a:bodyPr>
          <a:lstStyle/>
          <a:p>
            <a:r>
              <a:rPr lang="en-US" sz="3500"/>
              <a:t>self-compassion</a:t>
            </a:r>
          </a:p>
        </p:txBody>
      </p:sp>
      <p:pic>
        <p:nvPicPr>
          <p:cNvPr id="14" name="Content Placeholder 13">
            <a:extLst>
              <a:ext uri="{FF2B5EF4-FFF2-40B4-BE49-F238E27FC236}">
                <a16:creationId xmlns:a16="http://schemas.microsoft.com/office/drawing/2014/main" id="{75910702-B671-4635-B019-259B3243E8D0}"/>
              </a:ext>
            </a:extLst>
          </p:cNvPr>
          <p:cNvPicPr>
            <a:picLocks noGrp="1" noChangeAspect="1"/>
          </p:cNvPicPr>
          <p:nvPr>
            <p:ph sz="half" idx="1"/>
          </p:nvPr>
        </p:nvPicPr>
        <p:blipFill rotWithShape="1">
          <a:blip r:embed="rId6"/>
          <a:srcRect r="609"/>
          <a:stretch/>
        </p:blipFill>
        <p:spPr>
          <a:xfrm>
            <a:off x="20" y="10"/>
            <a:ext cx="4549857" cy="6857989"/>
          </a:xfrm>
          <a:prstGeom prst="rect">
            <a:avLst/>
          </a:prstGeom>
        </p:spPr>
      </p:pic>
      <p:sp>
        <p:nvSpPr>
          <p:cNvPr id="8" name="Text Placeholder 7">
            <a:extLst>
              <a:ext uri="{FF2B5EF4-FFF2-40B4-BE49-F238E27FC236}">
                <a16:creationId xmlns:a16="http://schemas.microsoft.com/office/drawing/2014/main" id="{48F49BD8-D35B-439F-8C3E-75767E483747}"/>
              </a:ext>
            </a:extLst>
          </p:cNvPr>
          <p:cNvSpPr>
            <a:spLocks noGrp="1"/>
          </p:cNvSpPr>
          <p:nvPr>
            <p:ph sz="half" idx="2"/>
          </p:nvPr>
        </p:nvSpPr>
        <p:spPr>
          <a:xfrm>
            <a:off x="4800599" y="2121408"/>
            <a:ext cx="3974689" cy="4050792"/>
          </a:xfrm>
        </p:spPr>
        <p:txBody>
          <a:bodyPr vert="horz" lIns="91440" tIns="45720" rIns="91440" bIns="45720" rtlCol="0">
            <a:normAutofit/>
          </a:bodyPr>
          <a:lstStyle/>
          <a:p>
            <a:r>
              <a:rPr lang="en-US" sz="1600" dirty="0"/>
              <a:t>Kristin Neff, Self-Compassion: A Healthier Way of Relating to Yourself (2011).</a:t>
            </a:r>
          </a:p>
          <a:p>
            <a:endParaRPr lang="en-US" sz="1600" dirty="0"/>
          </a:p>
          <a:p>
            <a:r>
              <a:rPr lang="en-US" sz="1600" dirty="0"/>
              <a:t>See ourselves clearly</a:t>
            </a:r>
          </a:p>
          <a:p>
            <a:r>
              <a:rPr lang="en-US" sz="1600" dirty="0"/>
              <a:t>And make changes</a:t>
            </a:r>
          </a:p>
          <a:p>
            <a:r>
              <a:rPr lang="en-US" sz="1600" dirty="0"/>
              <a:t>Because we care about ourselves</a:t>
            </a:r>
          </a:p>
          <a:p>
            <a:r>
              <a:rPr lang="en-US" sz="1600" dirty="0"/>
              <a:t>And want to reach our full potential</a:t>
            </a:r>
          </a:p>
          <a:p>
            <a:endParaRPr lang="en-US" sz="1600" dirty="0"/>
          </a:p>
        </p:txBody>
      </p:sp>
      <p:grpSp>
        <p:nvGrpSpPr>
          <p:cNvPr id="25" name="Group 24">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6" name="Oval 25">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300ABDD4-6D96-4F0A-961C-77DA33B9A906}"/>
              </a:ext>
            </a:extLst>
          </p:cNvPr>
          <p:cNvSpPr txBox="1"/>
          <p:nvPr/>
        </p:nvSpPr>
        <p:spPr>
          <a:xfrm>
            <a:off x="4800599" y="6338277"/>
            <a:ext cx="2100386" cy="369332"/>
          </a:xfrm>
          <a:prstGeom prst="rect">
            <a:avLst/>
          </a:prstGeom>
          <a:noFill/>
        </p:spPr>
        <p:txBody>
          <a:bodyPr wrap="square" rtlCol="0">
            <a:spAutoFit/>
          </a:bodyPr>
          <a:lstStyle/>
          <a:p>
            <a:r>
              <a:rPr lang="en-US" dirty="0"/>
              <a:t>B.J. Miller, MD</a:t>
            </a:r>
          </a:p>
        </p:txBody>
      </p:sp>
    </p:spTree>
    <p:extLst>
      <p:ext uri="{BB962C8B-B14F-4D97-AF65-F5344CB8AC3E}">
        <p14:creationId xmlns:p14="http://schemas.microsoft.com/office/powerpoint/2010/main" val="931938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B4D1-12BE-4272-97FA-87FA0A4C35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DC2019-B273-44DE-8249-B580AEEBA9E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77A0F1BA-A9DF-490F-A049-71BF48BCEBF3}"/>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1918B06F-0548-45BF-92D9-E55456494EA2}"/>
              </a:ext>
            </a:extLst>
          </p:cNvPr>
          <p:cNvPicPr>
            <a:picLocks noChangeAspect="1"/>
          </p:cNvPicPr>
          <p:nvPr/>
        </p:nvPicPr>
        <p:blipFill>
          <a:blip r:embed="rId2"/>
          <a:stretch>
            <a:fillRect/>
          </a:stretch>
        </p:blipFill>
        <p:spPr>
          <a:xfrm>
            <a:off x="0" y="0"/>
            <a:ext cx="9144000" cy="6857999"/>
          </a:xfrm>
          <a:prstGeom prst="rect">
            <a:avLst/>
          </a:prstGeom>
        </p:spPr>
      </p:pic>
      <p:sp>
        <p:nvSpPr>
          <p:cNvPr id="6" name="TextBox 5">
            <a:extLst>
              <a:ext uri="{FF2B5EF4-FFF2-40B4-BE49-F238E27FC236}">
                <a16:creationId xmlns:a16="http://schemas.microsoft.com/office/drawing/2014/main" id="{E3B0F577-7344-4A03-A113-B0CF0A946D06}"/>
              </a:ext>
            </a:extLst>
          </p:cNvPr>
          <p:cNvSpPr txBox="1"/>
          <p:nvPr/>
        </p:nvSpPr>
        <p:spPr>
          <a:xfrm>
            <a:off x="400594" y="6487886"/>
            <a:ext cx="7569124" cy="307777"/>
          </a:xfrm>
          <a:prstGeom prst="rect">
            <a:avLst/>
          </a:prstGeom>
          <a:noFill/>
        </p:spPr>
        <p:txBody>
          <a:bodyPr wrap="square" rtlCol="0">
            <a:spAutoFit/>
          </a:bodyPr>
          <a:lstStyle/>
          <a:p>
            <a:r>
              <a:rPr lang="en-US" sz="1400" dirty="0"/>
              <a:t>https://elishagoldstein.com/3-key-practices-for-calm-self-compassion-and-happiness/</a:t>
            </a:r>
          </a:p>
        </p:txBody>
      </p:sp>
    </p:spTree>
    <p:extLst>
      <p:ext uri="{BB962C8B-B14F-4D97-AF65-F5344CB8AC3E}">
        <p14:creationId xmlns:p14="http://schemas.microsoft.com/office/powerpoint/2010/main" val="968461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2" name="Oval 11">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5" name="Rectangle 14">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912709" y="484632"/>
            <a:ext cx="2862580" cy="1609344"/>
          </a:xfrm>
          <a:ln>
            <a:noFill/>
          </a:ln>
        </p:spPr>
        <p:txBody>
          <a:bodyPr vert="horz" lIns="91440" tIns="45720" rIns="91440" bIns="45720" rtlCol="0" anchor="ctr">
            <a:normAutofit/>
          </a:bodyPr>
          <a:lstStyle/>
          <a:p>
            <a:r>
              <a:rPr lang="en-US" sz="2800"/>
              <a:t>Self-Compassion &amp; Resilience…</a:t>
            </a:r>
          </a:p>
        </p:txBody>
      </p:sp>
      <p:pic>
        <p:nvPicPr>
          <p:cNvPr id="6" name="Content Placeholder 5" descr="23dd5cb39650421d3c0f6a706700bbfe.jpg"/>
          <p:cNvPicPr>
            <a:picLocks noGrp="1" noChangeAspect="1"/>
          </p:cNvPicPr>
          <p:nvPr>
            <p:ph sz="half" idx="2"/>
          </p:nvPr>
        </p:nvPicPr>
        <p:blipFill rotWithShape="1">
          <a:blip r:embed="rId7" cstate="print"/>
          <a:srcRect l="19637" r="17413" b="-1"/>
          <a:stretch/>
        </p:blipFill>
        <p:spPr>
          <a:xfrm>
            <a:off x="2507" y="10"/>
            <a:ext cx="5661692" cy="6857990"/>
          </a:xfrm>
          <a:prstGeom prst="rect">
            <a:avLst/>
          </a:prstGeom>
        </p:spPr>
      </p:pic>
      <p:sp>
        <p:nvSpPr>
          <p:cNvPr id="3" name="Content Placeholder 2"/>
          <p:cNvSpPr>
            <a:spLocks noGrp="1"/>
          </p:cNvSpPr>
          <p:nvPr>
            <p:ph sz="half" idx="1"/>
          </p:nvPr>
        </p:nvSpPr>
        <p:spPr>
          <a:xfrm>
            <a:off x="5912708" y="2121408"/>
            <a:ext cx="2862580" cy="4050792"/>
          </a:xfrm>
        </p:spPr>
        <p:txBody>
          <a:bodyPr vert="horz" lIns="91440" tIns="45720" rIns="91440" bIns="45720" rtlCol="0">
            <a:normAutofit/>
          </a:bodyPr>
          <a:lstStyle/>
          <a:p>
            <a:pPr marL="0"/>
            <a:r>
              <a:rPr lang="en-US" sz="1400" dirty="0"/>
              <a:t>“This is why people are relating to my story -- all of us suffer heartache. All of us suffer difficulties in our lives. And if you say to yourself 'find a way,' you'll make it through." </a:t>
            </a:r>
          </a:p>
          <a:p>
            <a:pPr marL="0"/>
            <a:r>
              <a:rPr lang="en-US" sz="1400" dirty="0"/>
              <a:t>Perspective-taking </a:t>
            </a:r>
          </a:p>
          <a:p>
            <a:pPr marL="0"/>
            <a:r>
              <a:rPr lang="en-US" sz="1400" dirty="0"/>
              <a:t>Self-Awareness &amp; problem-solving (respond vs react)</a:t>
            </a:r>
          </a:p>
          <a:p>
            <a:pPr marL="0"/>
            <a:r>
              <a:rPr lang="en-US" sz="1400" dirty="0"/>
              <a:t>E.I.: Manage difficult emotions and difficulties</a:t>
            </a:r>
          </a:p>
          <a:p>
            <a:pPr marL="0"/>
            <a:r>
              <a:rPr lang="en-US" sz="1400" dirty="0"/>
              <a:t>Resource and stay – optimism &amp; grit</a:t>
            </a:r>
          </a:p>
          <a:p>
            <a:pPr marL="0"/>
            <a:r>
              <a:rPr lang="en-US" sz="1400" dirty="0"/>
              <a:t>Social connection; team</a:t>
            </a:r>
          </a:p>
          <a:p>
            <a:pPr marL="0"/>
            <a:endParaRPr lang="en-US" sz="1400" dirty="0"/>
          </a:p>
          <a:p>
            <a:endParaRPr lang="en-US" sz="1400" dirty="0"/>
          </a:p>
        </p:txBody>
      </p:sp>
      <p:grpSp>
        <p:nvGrpSpPr>
          <p:cNvPr id="17" name="Group 16">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8" name="Oval 17">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2C91DEC7-2AE4-48D3-87B0-22DC8F4321D7}"/>
              </a:ext>
            </a:extLst>
          </p:cNvPr>
          <p:cNvSpPr txBox="1"/>
          <p:nvPr/>
        </p:nvSpPr>
        <p:spPr>
          <a:xfrm>
            <a:off x="5838092" y="6463323"/>
            <a:ext cx="1774093" cy="369332"/>
          </a:xfrm>
          <a:prstGeom prst="rect">
            <a:avLst/>
          </a:prstGeom>
          <a:noFill/>
        </p:spPr>
        <p:txBody>
          <a:bodyPr wrap="square" rtlCol="0">
            <a:spAutoFit/>
          </a:bodyPr>
          <a:lstStyle/>
          <a:p>
            <a:r>
              <a:rPr lang="en-US" dirty="0"/>
              <a:t>Diana Nyad</a:t>
            </a:r>
          </a:p>
        </p:txBody>
      </p:sp>
    </p:spTree>
    <p:extLst>
      <p:ext uri="{BB962C8B-B14F-4D97-AF65-F5344CB8AC3E}">
        <p14:creationId xmlns:p14="http://schemas.microsoft.com/office/powerpoint/2010/main" val="240238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2642" y="427763"/>
            <a:ext cx="5829300" cy="875207"/>
          </a:xfrm>
        </p:spPr>
        <p:txBody>
          <a:bodyPr>
            <a:normAutofit/>
          </a:bodyPr>
          <a:lstStyle/>
          <a:p>
            <a:r>
              <a:rPr lang="en-US" sz="4000" dirty="0"/>
              <a:t>The G.R.A.C.E. Model</a:t>
            </a:r>
          </a:p>
        </p:txBody>
      </p:sp>
      <p:sp>
        <p:nvSpPr>
          <p:cNvPr id="4" name="Content Placeholder 3"/>
          <p:cNvSpPr>
            <a:spLocks noGrp="1"/>
          </p:cNvSpPr>
          <p:nvPr>
            <p:ph idx="1"/>
          </p:nvPr>
        </p:nvSpPr>
        <p:spPr>
          <a:xfrm>
            <a:off x="1290027" y="1420201"/>
            <a:ext cx="5829300" cy="3552648"/>
          </a:xfrm>
        </p:spPr>
        <p:txBody>
          <a:bodyPr>
            <a:normAutofit fontScale="70000" lnSpcReduction="20000"/>
          </a:bodyPr>
          <a:lstStyle/>
          <a:p>
            <a:pPr marL="0" indent="0">
              <a:buNone/>
            </a:pPr>
            <a:br>
              <a:rPr lang="en-US" dirty="0"/>
            </a:br>
            <a:r>
              <a:rPr lang="en-US" sz="2300" b="1" dirty="0"/>
              <a:t>G</a:t>
            </a:r>
            <a:r>
              <a:rPr lang="en-US" sz="2300" dirty="0"/>
              <a:t>athering attention: focus, grounding, breathing, presence </a:t>
            </a:r>
          </a:p>
          <a:p>
            <a:pPr marL="0" indent="0">
              <a:buNone/>
            </a:pPr>
            <a:br>
              <a:rPr lang="en-US" sz="2300" dirty="0"/>
            </a:br>
            <a:r>
              <a:rPr lang="en-US" sz="2300" b="1" dirty="0"/>
              <a:t>R</a:t>
            </a:r>
            <a:r>
              <a:rPr lang="en-US" sz="2300" dirty="0"/>
              <a:t>ecalling intention: connection to vision and values; the 	resource of motivation </a:t>
            </a:r>
          </a:p>
          <a:p>
            <a:pPr marL="0" indent="0">
              <a:buNone/>
            </a:pPr>
            <a:br>
              <a:rPr lang="en-US" sz="2300" dirty="0"/>
            </a:br>
            <a:r>
              <a:rPr lang="en-US" sz="2300" b="1" dirty="0"/>
              <a:t>A</a:t>
            </a:r>
            <a:r>
              <a:rPr lang="en-US" sz="2300" dirty="0"/>
              <a:t>ttuning to self /other: affective resonance [check-in], </a:t>
            </a:r>
          </a:p>
          <a:p>
            <a:pPr marL="0" indent="0">
              <a:buNone/>
            </a:pPr>
            <a:r>
              <a:rPr lang="en-US" sz="2300" dirty="0"/>
              <a:t>	self-compassion, awareness of our edges</a:t>
            </a:r>
          </a:p>
          <a:p>
            <a:pPr marL="0" indent="0">
              <a:buNone/>
            </a:pPr>
            <a:br>
              <a:rPr lang="en-US" sz="2300" dirty="0"/>
            </a:br>
            <a:r>
              <a:rPr lang="en-US" sz="2300" b="1" dirty="0"/>
              <a:t>C</a:t>
            </a:r>
            <a:r>
              <a:rPr lang="en-US" sz="2300" dirty="0"/>
              <a:t>onsidering: what is helpful for the person, both expertise 	and perspective taking</a:t>
            </a:r>
          </a:p>
          <a:p>
            <a:pPr marL="0" indent="0">
              <a:buNone/>
            </a:pPr>
            <a:br>
              <a:rPr lang="en-US" sz="2300" dirty="0"/>
            </a:br>
            <a:r>
              <a:rPr lang="en-US" sz="2300" b="1" dirty="0"/>
              <a:t>E</a:t>
            </a:r>
            <a:r>
              <a:rPr lang="en-US" sz="2300" dirty="0"/>
              <a:t>ngaging, then </a:t>
            </a:r>
            <a:r>
              <a:rPr lang="en-US" sz="2300" b="1" dirty="0"/>
              <a:t>E</a:t>
            </a:r>
            <a:r>
              <a:rPr lang="en-US" sz="2300" dirty="0"/>
              <a:t>nding, closure for yourself and patient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2" name="Rectangle 1"/>
          <p:cNvSpPr/>
          <p:nvPr/>
        </p:nvSpPr>
        <p:spPr>
          <a:xfrm>
            <a:off x="1657350" y="5314951"/>
            <a:ext cx="5314950" cy="461665"/>
          </a:xfrm>
          <a:prstGeom prst="rect">
            <a:avLst/>
          </a:prstGeom>
        </p:spPr>
        <p:txBody>
          <a:bodyPr wrap="square">
            <a:spAutoFit/>
          </a:bodyPr>
          <a:lstStyle/>
          <a:p>
            <a:r>
              <a:rPr lang="en-US" sz="1200" dirty="0">
                <a:solidFill>
                  <a:prstClr val="black"/>
                </a:solidFill>
                <a:latin typeface="Rockwell" panose="02060603020205020403"/>
              </a:rPr>
              <a:t>JOURNAL OF PALLIATIVE MEDICINE, Volume 16, Number 9, 2013, ª DOI: 10.1089/jpm.2013.0105   </a:t>
            </a:r>
            <a:r>
              <a:rPr lang="en-US" sz="1200" dirty="0" err="1">
                <a:solidFill>
                  <a:prstClr val="black"/>
                </a:solidFill>
                <a:latin typeface="Rockwell" panose="02060603020205020403"/>
              </a:rPr>
              <a:t>Rushton,C.H</a:t>
            </a:r>
            <a:r>
              <a:rPr lang="en-US" sz="1200" dirty="0">
                <a:solidFill>
                  <a:prstClr val="black"/>
                </a:solidFill>
                <a:latin typeface="Rockwell" panose="02060603020205020403"/>
              </a:rPr>
              <a:t>., </a:t>
            </a:r>
            <a:r>
              <a:rPr lang="en-US" sz="1200" dirty="0" err="1">
                <a:solidFill>
                  <a:prstClr val="black"/>
                </a:solidFill>
                <a:latin typeface="Rockwell" panose="02060603020205020403"/>
              </a:rPr>
              <a:t>Kaszniak</a:t>
            </a:r>
            <a:r>
              <a:rPr lang="en-US" sz="1200" dirty="0">
                <a:solidFill>
                  <a:prstClr val="black"/>
                </a:solidFill>
                <a:latin typeface="Rockwell" panose="02060603020205020403"/>
              </a:rPr>
              <a:t>, A. W., Halifax, J.S.</a:t>
            </a:r>
          </a:p>
        </p:txBody>
      </p:sp>
    </p:spTree>
    <p:extLst>
      <p:ext uri="{BB962C8B-B14F-4D97-AF65-F5344CB8AC3E}">
        <p14:creationId xmlns:p14="http://schemas.microsoft.com/office/powerpoint/2010/main" val="4271414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4A2B54-5AC3-4AE9-B711-56E9DA6F5175}"/>
              </a:ext>
            </a:extLst>
          </p:cNvPr>
          <p:cNvPicPr>
            <a:picLocks noChangeAspect="1"/>
          </p:cNvPicPr>
          <p:nvPr/>
        </p:nvPicPr>
        <p:blipFill rotWithShape="1">
          <a:blip r:embed="rId2"/>
          <a:srcRect l="16841" r="36492" b="1"/>
          <a:stretch/>
        </p:blipFill>
        <p:spPr>
          <a:xfrm>
            <a:off x="20" y="10"/>
            <a:ext cx="9143980" cy="6857989"/>
          </a:xfrm>
          <a:prstGeom prst="rect">
            <a:avLst/>
          </a:prstGeom>
        </p:spPr>
      </p:pic>
      <p:sp>
        <p:nvSpPr>
          <p:cNvPr id="9" name="Rectangle 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8B62D-2667-4CE7-B13D-23DDE824367F}"/>
              </a:ext>
            </a:extLst>
          </p:cNvPr>
          <p:cNvSpPr>
            <a:spLocks noGrp="1"/>
          </p:cNvSpPr>
          <p:nvPr>
            <p:ph type="title"/>
          </p:nvPr>
        </p:nvSpPr>
        <p:spPr>
          <a:xfrm>
            <a:off x="802386" y="484632"/>
            <a:ext cx="7543800" cy="1609344"/>
          </a:xfrm>
        </p:spPr>
        <p:txBody>
          <a:bodyPr anchor="ctr">
            <a:normAutofit/>
          </a:bodyPr>
          <a:lstStyle/>
          <a:p>
            <a:r>
              <a:rPr lang="en-US">
                <a:solidFill>
                  <a:schemeClr val="tx1"/>
                </a:solidFill>
              </a:rPr>
              <a:t>Gather Attention</a:t>
            </a:r>
          </a:p>
        </p:txBody>
      </p:sp>
      <p:sp>
        <p:nvSpPr>
          <p:cNvPr id="3" name="Content Placeholder 2">
            <a:extLst>
              <a:ext uri="{FF2B5EF4-FFF2-40B4-BE49-F238E27FC236}">
                <a16:creationId xmlns:a16="http://schemas.microsoft.com/office/drawing/2014/main" id="{F4F02D3D-5B50-437B-AD1D-AEA10A949E3A}"/>
              </a:ext>
            </a:extLst>
          </p:cNvPr>
          <p:cNvSpPr>
            <a:spLocks noGrp="1"/>
          </p:cNvSpPr>
          <p:nvPr>
            <p:ph idx="1"/>
          </p:nvPr>
        </p:nvSpPr>
        <p:spPr>
          <a:xfrm>
            <a:off x="802386" y="2121408"/>
            <a:ext cx="7543800" cy="4050792"/>
          </a:xfrm>
        </p:spPr>
        <p:txBody>
          <a:bodyPr>
            <a:normAutofit/>
          </a:bodyPr>
          <a:lstStyle/>
          <a:p>
            <a:r>
              <a:rPr lang="en-US" dirty="0"/>
              <a:t>Create the space between stimulus and response</a:t>
            </a:r>
          </a:p>
          <a:p>
            <a:r>
              <a:rPr lang="en-US" dirty="0"/>
              <a:t>Shift from autopilot or distraction to presence</a:t>
            </a:r>
          </a:p>
          <a:p>
            <a:r>
              <a:rPr lang="en-US" dirty="0"/>
              <a:t>Breath</a:t>
            </a:r>
          </a:p>
          <a:p>
            <a:r>
              <a:rPr lang="en-US" dirty="0"/>
              <a:t>Grounding</a:t>
            </a:r>
          </a:p>
          <a:p>
            <a:r>
              <a:rPr lang="en-US" sz="3200" dirty="0"/>
              <a:t>Use senses</a:t>
            </a:r>
          </a:p>
          <a:p>
            <a:r>
              <a:rPr lang="en-US" dirty="0"/>
              <a:t>How do you come back to presence?</a:t>
            </a:r>
          </a:p>
        </p:txBody>
      </p:sp>
      <p:grpSp>
        <p:nvGrpSpPr>
          <p:cNvPr id="13" name="Group 1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4" name="Oval 1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3853458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37" name="Oval 36">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7" name="Title 16">
            <a:extLst>
              <a:ext uri="{FF2B5EF4-FFF2-40B4-BE49-F238E27FC236}">
                <a16:creationId xmlns:a16="http://schemas.microsoft.com/office/drawing/2014/main" id="{410B1045-BD83-4B49-8AB0-613843117986}"/>
              </a:ext>
            </a:extLst>
          </p:cNvPr>
          <p:cNvSpPr>
            <a:spLocks noGrp="1"/>
          </p:cNvSpPr>
          <p:nvPr>
            <p:ph type="title"/>
          </p:nvPr>
        </p:nvSpPr>
        <p:spPr>
          <a:xfrm>
            <a:off x="802386" y="484632"/>
            <a:ext cx="7543800" cy="1609344"/>
          </a:xfrm>
        </p:spPr>
        <p:txBody>
          <a:bodyPr vert="horz" lIns="91440" tIns="45720" rIns="91440" bIns="45720" rtlCol="0" anchor="ctr">
            <a:normAutofit/>
          </a:bodyPr>
          <a:lstStyle/>
          <a:p>
            <a:r>
              <a:rPr lang="en-US" sz="5400" dirty="0"/>
              <a:t>Recall Intention: </a:t>
            </a:r>
            <a:br>
              <a:rPr lang="en-US" sz="5400" dirty="0"/>
            </a:br>
            <a:r>
              <a:rPr lang="en-US" sz="5400" dirty="0"/>
              <a:t>Kindness &amp; compassion</a:t>
            </a:r>
          </a:p>
        </p:txBody>
      </p:sp>
      <p:pic>
        <p:nvPicPr>
          <p:cNvPr id="14" name="Content Placeholder 13">
            <a:extLst>
              <a:ext uri="{FF2B5EF4-FFF2-40B4-BE49-F238E27FC236}">
                <a16:creationId xmlns:a16="http://schemas.microsoft.com/office/drawing/2014/main" id="{91A9DD04-EAE1-4705-85A0-8706F032119C}"/>
              </a:ext>
            </a:extLst>
          </p:cNvPr>
          <p:cNvPicPr>
            <a:picLocks noGrp="1" noChangeAspect="1"/>
          </p:cNvPicPr>
          <p:nvPr>
            <p:ph sz="half" idx="2"/>
          </p:nvPr>
        </p:nvPicPr>
        <p:blipFill rotWithShape="1">
          <a:blip r:embed="rId5"/>
          <a:srcRect l="30515" r="19124"/>
          <a:stretch/>
        </p:blipFill>
        <p:spPr>
          <a:xfrm>
            <a:off x="797956" y="2193036"/>
            <a:ext cx="3579876" cy="3980688"/>
          </a:xfrm>
          <a:prstGeom prst="rect">
            <a:avLst/>
          </a:prstGeom>
        </p:spPr>
      </p:pic>
      <p:sp>
        <p:nvSpPr>
          <p:cNvPr id="18" name="Text Placeholder 17">
            <a:extLst>
              <a:ext uri="{FF2B5EF4-FFF2-40B4-BE49-F238E27FC236}">
                <a16:creationId xmlns:a16="http://schemas.microsoft.com/office/drawing/2014/main" id="{64DD7C06-2DBD-4FCD-9FC9-0F6AC2C37287}"/>
              </a:ext>
            </a:extLst>
          </p:cNvPr>
          <p:cNvSpPr>
            <a:spLocks noGrp="1"/>
          </p:cNvSpPr>
          <p:nvPr>
            <p:ph sz="half" idx="1"/>
          </p:nvPr>
        </p:nvSpPr>
        <p:spPr>
          <a:xfrm>
            <a:off x="4766310" y="2121408"/>
            <a:ext cx="3579876" cy="4050792"/>
          </a:xfrm>
        </p:spPr>
        <p:txBody>
          <a:bodyPr vert="horz" lIns="91440" tIns="45720" rIns="91440" bIns="45720" rtlCol="0">
            <a:normAutofit/>
          </a:bodyPr>
          <a:lstStyle/>
          <a:p>
            <a:pPr>
              <a:spcAft>
                <a:spcPts val="450"/>
              </a:spcAft>
            </a:pPr>
            <a:r>
              <a:rPr lang="en-US" sz="1400" dirty="0"/>
              <a:t>The heartfelt wish that others be free of suffering</a:t>
            </a:r>
          </a:p>
          <a:p>
            <a:pPr>
              <a:spcAft>
                <a:spcPts val="450"/>
              </a:spcAft>
            </a:pPr>
            <a:r>
              <a:rPr lang="en-US" sz="1400" dirty="0"/>
              <a:t>Practice – the intentional generation of well-wishes</a:t>
            </a:r>
          </a:p>
          <a:p>
            <a:pPr marL="0" indent="0">
              <a:spcAft>
                <a:spcPts val="450"/>
              </a:spcAft>
              <a:buNone/>
            </a:pPr>
            <a:r>
              <a:rPr lang="en-US" sz="1400" dirty="0"/>
              <a:t> </a:t>
            </a:r>
          </a:p>
          <a:p>
            <a:pPr marL="0" indent="0">
              <a:spcAft>
                <a:spcPts val="450"/>
              </a:spcAft>
              <a:buNone/>
            </a:pPr>
            <a:r>
              <a:rPr lang="en-US" sz="1400" dirty="0"/>
              <a:t>Wishing a mentor,</a:t>
            </a:r>
          </a:p>
          <a:p>
            <a:pPr marL="0" indent="0">
              <a:spcAft>
                <a:spcPts val="450"/>
              </a:spcAft>
              <a:buNone/>
            </a:pPr>
            <a:r>
              <a:rPr lang="en-US" sz="1400" dirty="0"/>
              <a:t>those dear to us, ourselves,</a:t>
            </a:r>
          </a:p>
          <a:p>
            <a:pPr marL="0" indent="0">
              <a:spcAft>
                <a:spcPts val="450"/>
              </a:spcAft>
              <a:buNone/>
            </a:pPr>
            <a:r>
              <a:rPr lang="en-US" sz="1400" dirty="0"/>
              <a:t>those with whom we have difficulty,</a:t>
            </a:r>
          </a:p>
          <a:p>
            <a:pPr marL="0" indent="0">
              <a:spcAft>
                <a:spcPts val="450"/>
              </a:spcAft>
              <a:buNone/>
            </a:pPr>
            <a:r>
              <a:rPr lang="en-US" sz="1400" dirty="0"/>
              <a:t>all persons</a:t>
            </a:r>
          </a:p>
          <a:p>
            <a:pPr marL="0" indent="0">
              <a:spcAft>
                <a:spcPts val="450"/>
              </a:spcAft>
              <a:buNone/>
            </a:pPr>
            <a:r>
              <a:rPr lang="en-US" sz="1400" dirty="0"/>
              <a:t>safety, health, happiness, ease,</a:t>
            </a:r>
          </a:p>
          <a:p>
            <a:pPr marL="0" indent="0">
              <a:spcAft>
                <a:spcPts val="450"/>
              </a:spcAft>
              <a:buNone/>
            </a:pPr>
            <a:r>
              <a:rPr lang="en-US" sz="1400" dirty="0"/>
              <a:t>freedom from suffering.</a:t>
            </a:r>
          </a:p>
          <a:p>
            <a:endParaRPr lang="en-US" sz="1400" dirty="0"/>
          </a:p>
        </p:txBody>
      </p:sp>
      <p:sp>
        <p:nvSpPr>
          <p:cNvPr id="5" name="TextBox 4"/>
          <p:cNvSpPr txBox="1"/>
          <p:nvPr/>
        </p:nvSpPr>
        <p:spPr>
          <a:xfrm>
            <a:off x="1358034" y="1220724"/>
            <a:ext cx="3793412" cy="1207008"/>
          </a:xfrm>
          <a:prstGeom prst="rect">
            <a:avLst/>
          </a:prstGeom>
        </p:spPr>
        <p:txBody>
          <a:bodyPr vert="horz" lIns="68580" tIns="34290" rIns="68580" bIns="34290" rtlCol="0" anchor="ctr">
            <a:normAutofit/>
          </a:bodyPr>
          <a:lstStyle/>
          <a:p>
            <a:pPr>
              <a:lnSpc>
                <a:spcPct val="90000"/>
              </a:lnSpc>
              <a:spcBef>
                <a:spcPct val="0"/>
              </a:spcBef>
              <a:spcAft>
                <a:spcPts val="450"/>
              </a:spcAft>
            </a:pPr>
            <a:endParaRPr lang="en-US" sz="3150" b="1" cap="all" dirty="0">
              <a:blipFill>
                <a:blip r:embed="rId6">
                  <a:extLst>
                    <a:ext uri="{28A0092B-C50C-407E-A947-70E740481C1C}">
                      <a14:useLocalDpi xmlns:a14="http://schemas.microsoft.com/office/drawing/2010/main" val="0"/>
                    </a:ext>
                  </a:extLst>
                </a:blip>
                <a:tile tx="6350" ty="-127000" sx="65000" sy="64000" flip="none" algn="tl"/>
              </a:blipFill>
              <a:latin typeface="Rockwell Condensed" panose="02060603050405020104"/>
            </a:endParaRPr>
          </a:p>
        </p:txBody>
      </p:sp>
    </p:spTree>
    <p:extLst>
      <p:ext uri="{BB962C8B-B14F-4D97-AF65-F5344CB8AC3E}">
        <p14:creationId xmlns:p14="http://schemas.microsoft.com/office/powerpoint/2010/main" val="555563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3F9269-B51E-4556-9221-44C750789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5" name="Oval 24">
              <a:extLst>
                <a:ext uri="{FF2B5EF4-FFF2-40B4-BE49-F238E27FC236}">
                  <a16:creationId xmlns:a16="http://schemas.microsoft.com/office/drawing/2014/main" id="{FC6015A4-B230-407A-A119-C7CEF83D1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5">
              <a:extLst>
                <a:ext uri="{FF2B5EF4-FFF2-40B4-BE49-F238E27FC236}">
                  <a16:creationId xmlns:a16="http://schemas.microsoft.com/office/drawing/2014/main" id="{DFD343FD-1A4D-4EB5-A19C-877ECC71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A5C3A611-3163-4300-8B15-59F16D7FFA55}"/>
              </a:ext>
            </a:extLst>
          </p:cNvPr>
          <p:cNvSpPr>
            <a:spLocks noGrp="1"/>
          </p:cNvSpPr>
          <p:nvPr>
            <p:ph type="title"/>
          </p:nvPr>
        </p:nvSpPr>
        <p:spPr>
          <a:xfrm>
            <a:off x="802386" y="484632"/>
            <a:ext cx="7543800" cy="1609344"/>
          </a:xfrm>
        </p:spPr>
        <p:txBody>
          <a:bodyPr vert="horz" lIns="91440" tIns="45720" rIns="91440" bIns="45720" rtlCol="0" anchor="ctr">
            <a:normAutofit/>
          </a:bodyPr>
          <a:lstStyle/>
          <a:p>
            <a:r>
              <a:rPr lang="en-US" sz="5400"/>
              <a:t>ATTUNE TO SELF/OTHERS: </a:t>
            </a:r>
            <a:br>
              <a:rPr lang="en-US" sz="5400"/>
            </a:br>
            <a:r>
              <a:rPr lang="en-US" sz="5400"/>
              <a:t>Mindful Check-In: Body Scan</a:t>
            </a:r>
          </a:p>
        </p:txBody>
      </p:sp>
      <p:sp>
        <p:nvSpPr>
          <p:cNvPr id="3" name="Content Placeholder 2">
            <a:extLst>
              <a:ext uri="{FF2B5EF4-FFF2-40B4-BE49-F238E27FC236}">
                <a16:creationId xmlns:a16="http://schemas.microsoft.com/office/drawing/2014/main" id="{45E03E1B-10D6-4E12-9DDB-AFE86169B189}"/>
              </a:ext>
            </a:extLst>
          </p:cNvPr>
          <p:cNvSpPr>
            <a:spLocks noGrp="1"/>
          </p:cNvSpPr>
          <p:nvPr>
            <p:ph sz="half" idx="1"/>
          </p:nvPr>
        </p:nvSpPr>
        <p:spPr>
          <a:xfrm>
            <a:off x="802386" y="2121408"/>
            <a:ext cx="3569589" cy="4050792"/>
          </a:xfrm>
        </p:spPr>
        <p:txBody>
          <a:bodyPr vert="horz" lIns="91440" tIns="45720" rIns="91440" bIns="45720" rtlCol="0">
            <a:normAutofit/>
          </a:bodyPr>
          <a:lstStyle/>
          <a:p>
            <a:r>
              <a:rPr lang="en-US" sz="1100"/>
              <a:t>Sense into the body and notice what’s present:</a:t>
            </a:r>
          </a:p>
          <a:p>
            <a:r>
              <a:rPr lang="en-US" sz="1100"/>
              <a:t>Breath – is it slow, fast, deep, shallow?</a:t>
            </a:r>
          </a:p>
          <a:p>
            <a:r>
              <a:rPr lang="en-US" sz="1100"/>
              <a:t>Warm or cold? Alert or sleepy?  </a:t>
            </a:r>
          </a:p>
          <a:p>
            <a:r>
              <a:rPr lang="en-US" sz="1100"/>
              <a:t>Hungry or thirsty or satisfied?</a:t>
            </a:r>
          </a:p>
          <a:p>
            <a:r>
              <a:rPr lang="en-US" sz="1100"/>
              <a:t>Hands clenched or open?</a:t>
            </a:r>
          </a:p>
          <a:p>
            <a:r>
              <a:rPr lang="en-US" sz="1100"/>
              <a:t>Shoulders, neck tight or relaxed?</a:t>
            </a:r>
          </a:p>
          <a:p>
            <a:r>
              <a:rPr lang="en-US" sz="1100"/>
              <a:t>Chest open or contracted?</a:t>
            </a:r>
          </a:p>
          <a:p>
            <a:r>
              <a:rPr lang="en-US" sz="1100"/>
              <a:t>Facial muscles tight or soft?</a:t>
            </a:r>
          </a:p>
          <a:p>
            <a:r>
              <a:rPr lang="en-US" sz="1100"/>
              <a:t>Notice other sensations in the body – restlessness, heaviness, relaxation, numbness</a:t>
            </a:r>
          </a:p>
          <a:p>
            <a:r>
              <a:rPr lang="en-US" sz="1100"/>
              <a:t>Allow the attention to sweep the body, gathering a sense of the body as a whole</a:t>
            </a:r>
          </a:p>
          <a:p>
            <a:r>
              <a:rPr lang="en-US" sz="1100"/>
              <a:t>The body breathing</a:t>
            </a:r>
          </a:p>
          <a:p>
            <a:r>
              <a:rPr lang="en-US" sz="1100"/>
              <a:t>Ground by shifting awareness to contact of feet with floor, body with seat, wall</a:t>
            </a:r>
          </a:p>
          <a:p>
            <a:endParaRPr lang="en-US" sz="1100"/>
          </a:p>
          <a:p>
            <a:endParaRPr lang="en-US" sz="1100"/>
          </a:p>
        </p:txBody>
      </p:sp>
      <p:pic>
        <p:nvPicPr>
          <p:cNvPr id="14" name="Content Placeholder 13">
            <a:extLst>
              <a:ext uri="{FF2B5EF4-FFF2-40B4-BE49-F238E27FC236}">
                <a16:creationId xmlns:a16="http://schemas.microsoft.com/office/drawing/2014/main" id="{8B2F6920-4241-4A0E-A853-21F13BB8D77C}"/>
              </a:ext>
            </a:extLst>
          </p:cNvPr>
          <p:cNvPicPr>
            <a:picLocks noGrp="1" noChangeAspect="1"/>
          </p:cNvPicPr>
          <p:nvPr>
            <p:ph sz="half" idx="2"/>
          </p:nvPr>
        </p:nvPicPr>
        <p:blipFill rotWithShape="1">
          <a:blip r:embed="rId5"/>
          <a:srcRect l="5661" r="34535"/>
          <a:stretch/>
        </p:blipFill>
        <p:spPr>
          <a:xfrm>
            <a:off x="4770834" y="2193036"/>
            <a:ext cx="3579876" cy="3980688"/>
          </a:xfrm>
          <a:prstGeom prst="rect">
            <a:avLst/>
          </a:prstGeom>
        </p:spPr>
      </p:pic>
    </p:spTree>
    <p:extLst>
      <p:ext uri="{BB962C8B-B14F-4D97-AF65-F5344CB8AC3E}">
        <p14:creationId xmlns:p14="http://schemas.microsoft.com/office/powerpoint/2010/main" val="2874594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B590-93C0-4CA6-90BD-E5DDFEDAEEA6}"/>
              </a:ext>
            </a:extLst>
          </p:cNvPr>
          <p:cNvSpPr>
            <a:spLocks noGrp="1"/>
          </p:cNvSpPr>
          <p:nvPr>
            <p:ph type="title"/>
          </p:nvPr>
        </p:nvSpPr>
        <p:spPr/>
        <p:txBody>
          <a:bodyPr/>
          <a:lstStyle/>
          <a:p>
            <a:r>
              <a:rPr lang="en-US" dirty="0">
                <a:solidFill>
                  <a:schemeClr val="accent2"/>
                </a:solidFill>
              </a:rPr>
              <a:t>CE</a:t>
            </a:r>
            <a:r>
              <a:rPr lang="en-US" dirty="0"/>
              <a:t>: Consider, Engage, End</a:t>
            </a:r>
          </a:p>
        </p:txBody>
      </p:sp>
      <p:pic>
        <p:nvPicPr>
          <p:cNvPr id="7" name="Content Placeholder 6">
            <a:extLst>
              <a:ext uri="{FF2B5EF4-FFF2-40B4-BE49-F238E27FC236}">
                <a16:creationId xmlns:a16="http://schemas.microsoft.com/office/drawing/2014/main" id="{90363F03-1099-4B9F-950F-6D1A938C5FB2}"/>
              </a:ext>
            </a:extLst>
          </p:cNvPr>
          <p:cNvPicPr>
            <a:picLocks noGrp="1" noChangeAspect="1"/>
          </p:cNvPicPr>
          <p:nvPr>
            <p:ph idx="1"/>
          </p:nvPr>
        </p:nvPicPr>
        <p:blipFill rotWithShape="1">
          <a:blip r:embed="rId2"/>
          <a:srcRect l="33208" t="8476" r="51099" b="45484"/>
          <a:stretch/>
        </p:blipFill>
        <p:spPr>
          <a:xfrm>
            <a:off x="914400" y="1844431"/>
            <a:ext cx="6252308" cy="4079631"/>
          </a:xfrm>
          <a:prstGeom prst="rect">
            <a:avLst/>
          </a:prstGeom>
        </p:spPr>
      </p:pic>
    </p:spTree>
    <p:extLst>
      <p:ext uri="{BB962C8B-B14F-4D97-AF65-F5344CB8AC3E}">
        <p14:creationId xmlns:p14="http://schemas.microsoft.com/office/powerpoint/2010/main" val="403718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5" name="Oval 14">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CFB57ED5-941D-44E2-9320-56A0A026F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7A1BE9A9-6FBF-4CF1-8F0C-BFCFF1FD9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AE8163-578C-46A4-BF65-BD3AEEF2A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0" y="822325"/>
            <a:ext cx="3862197" cy="4846228"/>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34915" y="1054100"/>
            <a:ext cx="3461385" cy="3736099"/>
          </a:xfrm>
        </p:spPr>
        <p:txBody>
          <a:bodyPr vert="horz" lIns="91440" tIns="45720" rIns="91440" bIns="45720" rtlCol="0" anchor="ctr">
            <a:normAutofit/>
          </a:bodyPr>
          <a:lstStyle/>
          <a:p>
            <a:r>
              <a:rPr lang="en-US" sz="5400" kern="1200" cap="all" baseline="0">
                <a:blipFill dpi="0" rotWithShape="1">
                  <a:blip r:embed="rId4">
                    <a:extLst/>
                  </a:blip>
                  <a:srcRect/>
                  <a:tile tx="6350" ty="-127000" sx="65000" sy="64000" flip="none" algn="tl"/>
                </a:blipFill>
                <a:latin typeface="+mj-lt"/>
                <a:ea typeface="+mj-ea"/>
                <a:cs typeface="+mj-cs"/>
              </a:rPr>
              <a:t>What is Well-Being?</a:t>
            </a:r>
            <a:br>
              <a:rPr lang="en-US" sz="5400" kern="1200" cap="all" baseline="0">
                <a:blipFill dpi="0" rotWithShape="1">
                  <a:blip r:embed="rId4">
                    <a:extLst/>
                  </a:blip>
                  <a:srcRect/>
                  <a:tile tx="6350" ty="-127000" sx="65000" sy="64000" flip="none" algn="tl"/>
                </a:blipFill>
                <a:latin typeface="+mj-lt"/>
                <a:ea typeface="+mj-ea"/>
                <a:cs typeface="+mj-cs"/>
              </a:rPr>
            </a:br>
            <a:br>
              <a:rPr lang="en-US" sz="5400" kern="1200" cap="all" baseline="0">
                <a:blipFill dpi="0" rotWithShape="1">
                  <a:blip r:embed="rId4">
                    <a:extLst/>
                  </a:blip>
                  <a:srcRect/>
                  <a:tile tx="6350" ty="-127000" sx="65000" sy="64000" flip="none" algn="tl"/>
                </a:blipFill>
                <a:latin typeface="+mj-lt"/>
                <a:ea typeface="+mj-ea"/>
                <a:cs typeface="+mj-cs"/>
              </a:rPr>
            </a:br>
            <a:r>
              <a:rPr lang="en-US" sz="5400" kern="1200" cap="all" baseline="0">
                <a:blipFill dpi="0" rotWithShape="1">
                  <a:blip r:embed="rId4">
                    <a:extLst/>
                  </a:blip>
                  <a:srcRect/>
                  <a:tile tx="6350" ty="-127000" sx="65000" sy="64000" flip="none" algn="tl"/>
                </a:blipFill>
                <a:latin typeface="+mj-lt"/>
                <a:ea typeface="+mj-ea"/>
                <a:cs typeface="+mj-cs"/>
              </a:rPr>
              <a:t>Well-Being is a skill!</a:t>
            </a:r>
          </a:p>
        </p:txBody>
      </p:sp>
      <p:pic>
        <p:nvPicPr>
          <p:cNvPr id="3" name="Picture 2" descr="A group of people posing for the camera&#10;&#10;Description generated with very high confidence">
            <a:extLst>
              <a:ext uri="{FF2B5EF4-FFF2-40B4-BE49-F238E27FC236}">
                <a16:creationId xmlns:a16="http://schemas.microsoft.com/office/drawing/2014/main" id="{C617A7B9-3663-481D-A95E-B69A8BAC1F12}"/>
              </a:ext>
            </a:extLst>
          </p:cNvPr>
          <p:cNvPicPr>
            <a:picLocks noChangeAspect="1"/>
          </p:cNvPicPr>
          <p:nvPr/>
        </p:nvPicPr>
        <p:blipFill rotWithShape="1">
          <a:blip r:embed="rId6"/>
          <a:srcRect l="8164" r="233" b="-3"/>
          <a:stretch/>
        </p:blipFill>
        <p:spPr>
          <a:xfrm>
            <a:off x="475499" y="1054100"/>
            <a:ext cx="4096501" cy="4382677"/>
          </a:xfrm>
          <a:prstGeom prst="rect">
            <a:avLst/>
          </a:prstGeom>
        </p:spPr>
      </p:pic>
      <p:sp>
        <p:nvSpPr>
          <p:cNvPr id="24" name="Rectangle 23">
            <a:extLst>
              <a:ext uri="{FF2B5EF4-FFF2-40B4-BE49-F238E27FC236}">
                <a16:creationId xmlns:a16="http://schemas.microsoft.com/office/drawing/2014/main" id="{346F56CC-F97A-40DF-9A88-6D8BF7A6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5756954"/>
            <a:ext cx="8181594"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25">
            <a:extLst>
              <a:ext uri="{FF2B5EF4-FFF2-40B4-BE49-F238E27FC236}">
                <a16:creationId xmlns:a16="http://schemas.microsoft.com/office/drawing/2014/main" id="{694818F1-2ACF-4181-B8B6-7637EB92B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34" name="Oval 26">
              <a:extLst>
                <a:ext uri="{FF2B5EF4-FFF2-40B4-BE49-F238E27FC236}">
                  <a16:creationId xmlns:a16="http://schemas.microsoft.com/office/drawing/2014/main" id="{31BF4AB6-91C5-40DA-AFC8-BBDA46BB2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27">
              <a:extLst>
                <a:ext uri="{FF2B5EF4-FFF2-40B4-BE49-F238E27FC236}">
                  <a16:creationId xmlns:a16="http://schemas.microsoft.com/office/drawing/2014/main" id="{CA6D6306-ED75-4DC2-9BEF-160516C2F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2DF29EAB-B45C-46DB-BC94-8D05B2C33B69}"/>
              </a:ext>
            </a:extLst>
          </p:cNvPr>
          <p:cNvSpPr txBox="1"/>
          <p:nvPr/>
        </p:nvSpPr>
        <p:spPr>
          <a:xfrm>
            <a:off x="475499" y="6004193"/>
            <a:ext cx="4325101" cy="369332"/>
          </a:xfrm>
          <a:prstGeom prst="rect">
            <a:avLst/>
          </a:prstGeom>
          <a:noFill/>
        </p:spPr>
        <p:txBody>
          <a:bodyPr wrap="square" rtlCol="0">
            <a:spAutoFit/>
          </a:bodyPr>
          <a:lstStyle/>
          <a:p>
            <a:r>
              <a:rPr lang="en-US" dirty="0"/>
              <a:t>Wear Red Day  2/1/2019</a:t>
            </a:r>
          </a:p>
        </p:txBody>
      </p:sp>
    </p:spTree>
    <p:extLst>
      <p:ext uri="{BB962C8B-B14F-4D97-AF65-F5344CB8AC3E}">
        <p14:creationId xmlns:p14="http://schemas.microsoft.com/office/powerpoint/2010/main" val="1668234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FEFA9F-F54A-48B1-9130-C40A51298EFD}"/>
              </a:ext>
            </a:extLst>
          </p:cNvPr>
          <p:cNvSpPr>
            <a:spLocks noGrp="1"/>
          </p:cNvSpPr>
          <p:nvPr>
            <p:ph type="title"/>
          </p:nvPr>
        </p:nvSpPr>
        <p:spPr>
          <a:xfrm>
            <a:off x="1344735" y="290693"/>
            <a:ext cx="5829300" cy="436626"/>
          </a:xfrm>
        </p:spPr>
        <p:txBody>
          <a:bodyPr>
            <a:normAutofit fontScale="90000"/>
          </a:bodyPr>
          <a:lstStyle/>
          <a:p>
            <a:r>
              <a:rPr lang="en-US" dirty="0"/>
              <a:t>Mindfulness Resources</a:t>
            </a:r>
          </a:p>
        </p:txBody>
      </p:sp>
      <p:sp>
        <p:nvSpPr>
          <p:cNvPr id="5" name="Content Placeholder 4">
            <a:extLst>
              <a:ext uri="{FF2B5EF4-FFF2-40B4-BE49-F238E27FC236}">
                <a16:creationId xmlns:a16="http://schemas.microsoft.com/office/drawing/2014/main" id="{8A4164B1-D9CE-4549-8282-FB7D1B7016DC}"/>
              </a:ext>
            </a:extLst>
          </p:cNvPr>
          <p:cNvSpPr>
            <a:spLocks noGrp="1"/>
          </p:cNvSpPr>
          <p:nvPr>
            <p:ph idx="1"/>
          </p:nvPr>
        </p:nvSpPr>
        <p:spPr>
          <a:xfrm>
            <a:off x="398584" y="1013557"/>
            <a:ext cx="7854462" cy="3714750"/>
          </a:xfrm>
        </p:spPr>
        <p:txBody>
          <a:bodyPr>
            <a:normAutofit fontScale="25000" lnSpcReduction="20000"/>
          </a:bodyPr>
          <a:lstStyle/>
          <a:p>
            <a:pPr marL="0" indent="0">
              <a:buNone/>
            </a:pPr>
            <a:r>
              <a:rPr lang="en-US" sz="4800" dirty="0"/>
              <a:t>Brantley, J. (2007).  </a:t>
            </a:r>
            <a:r>
              <a:rPr lang="en-US" sz="4800" i="1" dirty="0"/>
              <a:t>Calming your anxious mind</a:t>
            </a:r>
            <a:r>
              <a:rPr lang="en-US" sz="4800" dirty="0"/>
              <a:t>. 2</a:t>
            </a:r>
            <a:r>
              <a:rPr lang="en-US" sz="4800" baseline="30000" dirty="0"/>
              <a:t>nd</a:t>
            </a:r>
            <a:r>
              <a:rPr lang="en-US" sz="4800" dirty="0"/>
              <a:t> ed.  Oakland:  New Harbinger Publications.</a:t>
            </a:r>
          </a:p>
          <a:p>
            <a:pPr marL="0" indent="0">
              <a:buNone/>
            </a:pPr>
            <a:r>
              <a:rPr lang="en-US" sz="4800" dirty="0"/>
              <a:t>Brantley, J. &amp; </a:t>
            </a:r>
            <a:r>
              <a:rPr lang="en-US" sz="4800" dirty="0" err="1"/>
              <a:t>Millstine</a:t>
            </a:r>
            <a:r>
              <a:rPr lang="en-US" sz="4800" dirty="0"/>
              <a:t>, W. (2007).  </a:t>
            </a:r>
            <a:r>
              <a:rPr lang="en-US" sz="4800" i="1" dirty="0"/>
              <a:t>Five good minutes at work.</a:t>
            </a:r>
            <a:r>
              <a:rPr lang="en-US" sz="4800" dirty="0"/>
              <a:t> Oakland:  New Harbinger Publications.</a:t>
            </a:r>
          </a:p>
          <a:p>
            <a:pPr marL="0" indent="0">
              <a:buNone/>
            </a:pPr>
            <a:r>
              <a:rPr lang="en-US" sz="4800" dirty="0"/>
              <a:t>Davidson, R.J. &amp; Goleman, D. (2017). </a:t>
            </a:r>
            <a:r>
              <a:rPr lang="en-US" sz="4800" i="1" dirty="0"/>
              <a:t>Altered Traits:  Science Reveals How Meditation Changes Your Mind, Brain, and Body.</a:t>
            </a:r>
            <a:r>
              <a:rPr lang="en-US" sz="4800" dirty="0"/>
              <a:t> </a:t>
            </a:r>
          </a:p>
          <a:p>
            <a:pPr marL="0" indent="0">
              <a:buNone/>
            </a:pPr>
            <a:r>
              <a:rPr lang="en-US" sz="4800" dirty="0"/>
              <a:t>Epstein, R. (2017).  </a:t>
            </a:r>
            <a:r>
              <a:rPr lang="en-US" sz="4800" i="1" dirty="0"/>
              <a:t>Attending:  Medicine, Mindfulness, and Humanity</a:t>
            </a:r>
            <a:r>
              <a:rPr lang="en-US" sz="4800" dirty="0"/>
              <a:t>.  New York: Scribner.</a:t>
            </a:r>
          </a:p>
          <a:p>
            <a:pPr marL="0" indent="0">
              <a:buNone/>
            </a:pPr>
            <a:r>
              <a:rPr lang="en-US" sz="4800" dirty="0" err="1"/>
              <a:t>Farb</a:t>
            </a:r>
            <a:r>
              <a:rPr lang="en-US" sz="4800" dirty="0"/>
              <a:t>, N.A., Segal, Z.V., </a:t>
            </a:r>
            <a:r>
              <a:rPr lang="en-US" sz="4800" dirty="0" err="1"/>
              <a:t>Mayberg</a:t>
            </a:r>
            <a:r>
              <a:rPr lang="en-US" sz="4800" dirty="0"/>
              <a:t>, H., Bean, J., McKeon, D., Fatima, Z, &amp; Anderson, A.K. (2007). Attending to the present: mindfulness meditation reveals distinct neural modes of self-reference. </a:t>
            </a:r>
            <a:r>
              <a:rPr lang="en-US" sz="4800" dirty="0" err="1"/>
              <a:t>Soc</a:t>
            </a:r>
            <a:r>
              <a:rPr lang="en-US" sz="4800" dirty="0"/>
              <a:t> </a:t>
            </a:r>
            <a:r>
              <a:rPr lang="en-US" sz="4800" dirty="0" err="1"/>
              <a:t>Cogn</a:t>
            </a:r>
            <a:r>
              <a:rPr lang="en-US" sz="4800" dirty="0"/>
              <a:t> Affect </a:t>
            </a:r>
            <a:r>
              <a:rPr lang="en-US" sz="4800" dirty="0" err="1"/>
              <a:t>Neurosci</a:t>
            </a:r>
            <a:r>
              <a:rPr lang="en-US" sz="4800" dirty="0"/>
              <a:t> (2007) 2 (4): 313-322 first published online August 13, 2007 doi:10.1093/scan/nsm030 </a:t>
            </a:r>
          </a:p>
          <a:p>
            <a:pPr marL="0" indent="0">
              <a:buNone/>
            </a:pPr>
            <a:r>
              <a:rPr lang="en-US" sz="4800" dirty="0"/>
              <a:t>Halifax, J. (2018).  </a:t>
            </a:r>
            <a:r>
              <a:rPr lang="en-US" sz="4800" i="1" dirty="0"/>
              <a:t>Standing at the Edge:  Finding Freedom Where Fear and Courage Meet</a:t>
            </a:r>
            <a:r>
              <a:rPr lang="en-US" sz="4800" dirty="0"/>
              <a:t>. New York: Flatiron Books.</a:t>
            </a:r>
          </a:p>
          <a:p>
            <a:pPr marL="0" indent="0">
              <a:buNone/>
            </a:pPr>
            <a:r>
              <a:rPr lang="en-US" sz="4800" dirty="0"/>
              <a:t>Hayes, S. C. (2004). </a:t>
            </a:r>
            <a:r>
              <a:rPr lang="en-US" sz="4800" i="1" dirty="0"/>
              <a:t>Acceptance and commitment therapy and the new behavior therapies: mindfulness, acceptance, and relationship.</a:t>
            </a:r>
            <a:r>
              <a:rPr lang="en-US" sz="4800" dirty="0"/>
              <a:t>  New York:  Guilford Press.</a:t>
            </a:r>
          </a:p>
          <a:p>
            <a:pPr marL="0" indent="0">
              <a:buNone/>
            </a:pPr>
            <a:r>
              <a:rPr lang="en-US" sz="4800" dirty="0"/>
              <a:t>Kabat-Zinn, J. (2013). </a:t>
            </a:r>
            <a:r>
              <a:rPr lang="en-US" sz="4800" i="1" dirty="0"/>
              <a:t>Full catastrophe living</a:t>
            </a:r>
            <a:r>
              <a:rPr lang="en-US" sz="4800" dirty="0"/>
              <a:t>. Rev. and updated. New York: Bantam Books.</a:t>
            </a:r>
          </a:p>
          <a:p>
            <a:pPr marL="0" indent="0">
              <a:buNone/>
            </a:pPr>
            <a:r>
              <a:rPr lang="en-US" sz="4800" dirty="0"/>
              <a:t>Kabat‐Zinn, J. (2003). Mindfulness‐based interventions in context: past, present, and future. Clinical psychology: science and practice, 10(2), 144-156.</a:t>
            </a:r>
          </a:p>
          <a:p>
            <a:pPr marL="0" indent="0">
              <a:buNone/>
            </a:pPr>
            <a:r>
              <a:rPr lang="en-US" sz="4800" dirty="0"/>
              <a:t>Ludwig, D. S. and J. Kabat-Zinn (2008). Mindfulness in medicine. JAMA 300(11): 1350-1352.</a:t>
            </a:r>
          </a:p>
          <a:p>
            <a:pPr marL="0" indent="0">
              <a:buNone/>
            </a:pPr>
            <a:r>
              <a:rPr lang="en-US" sz="4800" dirty="0"/>
              <a:t>Neff, K. (2011</a:t>
            </a:r>
            <a:r>
              <a:rPr lang="en-US" sz="4800" i="1" dirty="0"/>
              <a:t>).  Self-Compassion: The proven power of being kind to yourself</a:t>
            </a:r>
            <a:r>
              <a:rPr lang="en-US" sz="4800" dirty="0"/>
              <a:t>. </a:t>
            </a:r>
          </a:p>
          <a:p>
            <a:pPr marL="0" indent="0">
              <a:buNone/>
            </a:pPr>
            <a:r>
              <a:rPr lang="en-US" sz="4800" dirty="0" err="1"/>
              <a:t>Salzberg</a:t>
            </a:r>
            <a:r>
              <a:rPr lang="en-US" sz="4800" dirty="0"/>
              <a:t>, S. (1995</a:t>
            </a:r>
            <a:r>
              <a:rPr lang="en-US" sz="4800" i="1" dirty="0"/>
              <a:t>).  Loving-kindness:  the revolutionary art of happiness</a:t>
            </a:r>
            <a:r>
              <a:rPr lang="en-US" sz="4800" dirty="0"/>
              <a:t>.  Boston:  Shambhala.</a:t>
            </a:r>
          </a:p>
          <a:p>
            <a:pPr marL="0" indent="0">
              <a:buNone/>
            </a:pPr>
            <a:r>
              <a:rPr lang="en-US" sz="4800" dirty="0"/>
              <a:t>Sheridan, C. (2016). </a:t>
            </a:r>
            <a:r>
              <a:rPr lang="en-US" sz="4800" i="1" dirty="0"/>
              <a:t>The Mindful Nurse: Using the Power of Mindfulness and Compassion to Help you Thrive in Your Work.  </a:t>
            </a:r>
            <a:r>
              <a:rPr lang="en-US" sz="4800" dirty="0" err="1"/>
              <a:t>Rivertime</a:t>
            </a:r>
            <a:r>
              <a:rPr lang="en-US" sz="4800" dirty="0"/>
              <a:t> Press</a:t>
            </a:r>
            <a:r>
              <a:rPr lang="en-US" sz="4800" i="1" dirty="0"/>
              <a:t>.</a:t>
            </a:r>
          </a:p>
          <a:p>
            <a:pPr marL="0" indent="0">
              <a:buNone/>
            </a:pPr>
            <a:r>
              <a:rPr lang="en-US" sz="4800" dirty="0"/>
              <a:t>Siegel, D. J. (2007). Mindfulness training and neural integration: differentiation of distinct streams of awareness and the cultivation of well-being. Social Cognitive and Affective Neuroscience, 2(4), 259-263.</a:t>
            </a:r>
          </a:p>
          <a:p>
            <a:pPr marL="0" indent="0">
              <a:buNone/>
            </a:pPr>
            <a:r>
              <a:rPr lang="en-US" sz="4800" dirty="0"/>
              <a:t>Siegel, D. J. (2010). </a:t>
            </a:r>
            <a:r>
              <a:rPr lang="en-US" sz="4800" i="1" dirty="0"/>
              <a:t>Mindsight: The new science of personal transformation</a:t>
            </a:r>
            <a:r>
              <a:rPr lang="en-US" sz="4800" dirty="0"/>
              <a:t>.  NY: Bantam Books</a:t>
            </a:r>
            <a:r>
              <a:rPr lang="en-US" dirty="0"/>
              <a:t>.</a:t>
            </a:r>
          </a:p>
          <a:p>
            <a:pPr marL="0" indent="0">
              <a:buNone/>
            </a:pPr>
            <a:endParaRPr lang="en-US" dirty="0"/>
          </a:p>
        </p:txBody>
      </p:sp>
    </p:spTree>
    <p:extLst>
      <p:ext uri="{BB962C8B-B14F-4D97-AF65-F5344CB8AC3E}">
        <p14:creationId xmlns:p14="http://schemas.microsoft.com/office/powerpoint/2010/main" val="1459644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BF19-51EF-480D-9067-DD686F20DF19}"/>
              </a:ext>
            </a:extLst>
          </p:cNvPr>
          <p:cNvSpPr>
            <a:spLocks noGrp="1"/>
          </p:cNvSpPr>
          <p:nvPr>
            <p:ph type="title"/>
          </p:nvPr>
        </p:nvSpPr>
        <p:spPr>
          <a:xfrm>
            <a:off x="1657350" y="1220724"/>
            <a:ext cx="5829300" cy="436626"/>
          </a:xfrm>
        </p:spPr>
        <p:txBody>
          <a:bodyPr>
            <a:normAutofit fontScale="90000"/>
          </a:bodyPr>
          <a:lstStyle/>
          <a:p>
            <a:r>
              <a:rPr lang="en-US" dirty="0"/>
              <a:t>Mindfulness Resources</a:t>
            </a:r>
          </a:p>
        </p:txBody>
      </p:sp>
      <p:sp>
        <p:nvSpPr>
          <p:cNvPr id="3" name="Content Placeholder 2">
            <a:extLst>
              <a:ext uri="{FF2B5EF4-FFF2-40B4-BE49-F238E27FC236}">
                <a16:creationId xmlns:a16="http://schemas.microsoft.com/office/drawing/2014/main" id="{DD7ACD28-3E08-45DF-8762-889629178FF2}"/>
              </a:ext>
            </a:extLst>
          </p:cNvPr>
          <p:cNvSpPr>
            <a:spLocks noGrp="1"/>
          </p:cNvSpPr>
          <p:nvPr>
            <p:ph idx="1"/>
          </p:nvPr>
        </p:nvSpPr>
        <p:spPr>
          <a:xfrm>
            <a:off x="1657350" y="1828800"/>
            <a:ext cx="5829300" cy="3657600"/>
          </a:xfrm>
        </p:spPr>
        <p:txBody>
          <a:bodyPr>
            <a:normAutofit fontScale="77500" lnSpcReduction="20000"/>
          </a:bodyPr>
          <a:lstStyle/>
          <a:p>
            <a:r>
              <a:rPr lang="en-US" dirty="0"/>
              <a:t>Center for Mindfulness in Medicine, Health Care, and Society. Department of Medicine, UMASS Medical School. </a:t>
            </a:r>
            <a:r>
              <a:rPr lang="en-US" dirty="0">
                <a:hlinkClick r:id="rId2"/>
              </a:rPr>
              <a:t>https://www.umassmed.edu/cfm/</a:t>
            </a:r>
            <a:r>
              <a:rPr lang="en-US" dirty="0"/>
              <a:t> </a:t>
            </a:r>
          </a:p>
          <a:p>
            <a:r>
              <a:rPr lang="en-US" dirty="0"/>
              <a:t>Center for Mindfulness.  UC San Diego School of Medicine. Department of Family Medicine and Public Health. </a:t>
            </a:r>
            <a:r>
              <a:rPr lang="en-US" dirty="0">
                <a:hlinkClick r:id="rId3"/>
              </a:rPr>
              <a:t>https://health.ucsd.edu/specialties/mindfulness/Pages/default.aspx</a:t>
            </a:r>
            <a:endParaRPr lang="en-US" dirty="0"/>
          </a:p>
          <a:p>
            <a:r>
              <a:rPr lang="en-US" dirty="0"/>
              <a:t>Cognitively Based Compassion Training.  Emory-Tibet Partnership and Science Initiative. </a:t>
            </a:r>
            <a:r>
              <a:rPr lang="en-US" dirty="0">
                <a:hlinkClick r:id="rId4"/>
              </a:rPr>
              <a:t>https://tibet.emory.edu/cognitively-based-compassion-training/</a:t>
            </a:r>
            <a:r>
              <a:rPr lang="en-US" dirty="0"/>
              <a:t> </a:t>
            </a:r>
          </a:p>
          <a:p>
            <a:r>
              <a:rPr lang="en-US" dirty="0"/>
              <a:t>Center for Compassion and Altruism Research and Education. Stanford Medicine. </a:t>
            </a:r>
            <a:r>
              <a:rPr lang="en-US" dirty="0">
                <a:hlinkClick r:id="rId5"/>
              </a:rPr>
              <a:t>http://ccare.stanford.edu/</a:t>
            </a:r>
            <a:endParaRPr lang="en-US" dirty="0"/>
          </a:p>
          <a:p>
            <a:r>
              <a:rPr lang="en-US" dirty="0">
                <a:hlinkClick r:id="rId6"/>
              </a:rPr>
              <a:t>http://elishagoldstein.com/videos/the-stop-practice/</a:t>
            </a:r>
            <a:r>
              <a:rPr lang="en-US" dirty="0"/>
              <a:t> </a:t>
            </a:r>
          </a:p>
          <a:p>
            <a:r>
              <a:rPr lang="en-US" dirty="0">
                <a:hlinkClick r:id="rId7"/>
              </a:rPr>
              <a:t>https://www.tarabrach.com/meditation-the-rain-of-self-compassion/</a:t>
            </a:r>
            <a:r>
              <a:rPr lang="en-US" dirty="0"/>
              <a:t> </a:t>
            </a:r>
          </a:p>
        </p:txBody>
      </p:sp>
    </p:spTree>
    <p:extLst>
      <p:ext uri="{BB962C8B-B14F-4D97-AF65-F5344CB8AC3E}">
        <p14:creationId xmlns:p14="http://schemas.microsoft.com/office/powerpoint/2010/main" val="148609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6696-B814-4A08-9E3F-0A63E79EF974}"/>
              </a:ext>
            </a:extLst>
          </p:cNvPr>
          <p:cNvSpPr>
            <a:spLocks noGrp="1"/>
          </p:cNvSpPr>
          <p:nvPr>
            <p:ph type="title"/>
          </p:nvPr>
        </p:nvSpPr>
        <p:spPr>
          <a:xfrm>
            <a:off x="802386" y="484632"/>
            <a:ext cx="7543800" cy="1609344"/>
          </a:xfrm>
        </p:spPr>
        <p:txBody>
          <a:bodyPr>
            <a:normAutofit/>
          </a:bodyPr>
          <a:lstStyle/>
          <a:p>
            <a:r>
              <a:rPr lang="en-US" dirty="0"/>
              <a:t>Objectives</a:t>
            </a:r>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6F04644-B50C-4234-B07A-1C7397758D98}"/>
              </a:ext>
            </a:extLst>
          </p:cNvPr>
          <p:cNvGraphicFramePr>
            <a:graphicFrameLocks noGrp="1"/>
          </p:cNvGraphicFramePr>
          <p:nvPr>
            <p:ph idx="1"/>
            <p:extLst>
              <p:ext uri="{D42A27DB-BD31-4B8C-83A1-F6EECF244321}">
                <p14:modId xmlns:p14="http://schemas.microsoft.com/office/powerpoint/2010/main" val="2296590872"/>
              </p:ext>
            </p:extLst>
          </p:nvPr>
        </p:nvGraphicFramePr>
        <p:xfrm>
          <a:off x="802481" y="2385390"/>
          <a:ext cx="75438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66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67" name="Oval 66">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8" name="Oval 67">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0" name="Rectangle 69">
            <a:extLst>
              <a:ext uri="{FF2B5EF4-FFF2-40B4-BE49-F238E27FC236}">
                <a16:creationId xmlns:a16="http://schemas.microsoft.com/office/drawing/2014/main" id="{CFB57ED5-941D-44E2-9320-56A0A026F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Rectangle 71">
            <a:extLst>
              <a:ext uri="{FF2B5EF4-FFF2-40B4-BE49-F238E27FC236}">
                <a16:creationId xmlns:a16="http://schemas.microsoft.com/office/drawing/2014/main" id="{7A1BE9A9-6FBF-4CF1-8F0C-BFCFF1FD9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4AE8163-578C-46A4-BF65-BD3AEEF2A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0" y="822325"/>
            <a:ext cx="3862197" cy="4846228"/>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278FE-FAD3-4F6B-B51B-C6A16EF63ED2}"/>
              </a:ext>
            </a:extLst>
          </p:cNvPr>
          <p:cNvSpPr>
            <a:spLocks noGrp="1"/>
          </p:cNvSpPr>
          <p:nvPr>
            <p:ph type="title"/>
          </p:nvPr>
        </p:nvSpPr>
        <p:spPr>
          <a:xfrm>
            <a:off x="4800601" y="1054100"/>
            <a:ext cx="3695700" cy="3736099"/>
          </a:xfrm>
        </p:spPr>
        <p:txBody>
          <a:bodyPr vert="horz" lIns="91440" tIns="45720" rIns="91440" bIns="45720" rtlCol="0" anchor="ctr">
            <a:normAutofit/>
          </a:bodyPr>
          <a:lstStyle/>
          <a:p>
            <a:pPr>
              <a:lnSpc>
                <a:spcPct val="80000"/>
              </a:lnSpc>
            </a:pPr>
            <a:r>
              <a:rPr lang="en-US" sz="5400" kern="1200" cap="all" baseline="0" dirty="0">
                <a:blipFill dpi="0" rotWithShape="1">
                  <a:blip r:embed="rId4">
                    <a:extLst/>
                  </a:blip>
                  <a:srcRect/>
                  <a:tile tx="6350" ty="-127000" sx="65000" sy="64000" flip="none" algn="tl"/>
                </a:blipFill>
                <a:latin typeface="+mj-lt"/>
                <a:ea typeface="+mj-ea"/>
                <a:cs typeface="+mj-cs"/>
              </a:rPr>
              <a:t>What is mindfulness?</a:t>
            </a:r>
          </a:p>
        </p:txBody>
      </p:sp>
      <p:pic>
        <p:nvPicPr>
          <p:cNvPr id="8" name="Content Placeholder 4">
            <a:extLst>
              <a:ext uri="{FF2B5EF4-FFF2-40B4-BE49-F238E27FC236}">
                <a16:creationId xmlns:a16="http://schemas.microsoft.com/office/drawing/2014/main" id="{1CBED15A-594E-43D0-99D9-BD9F36BE9C56}"/>
              </a:ext>
            </a:extLst>
          </p:cNvPr>
          <p:cNvPicPr>
            <a:picLocks noChangeAspect="1"/>
          </p:cNvPicPr>
          <p:nvPr/>
        </p:nvPicPr>
        <p:blipFill rotWithShape="1">
          <a:blip r:embed="rId6">
            <a:extLst>
              <a:ext uri="{28A0092B-C50C-407E-A947-70E740481C1C}">
                <a14:useLocalDpi xmlns:a14="http://schemas.microsoft.com/office/drawing/2010/main" val="0"/>
              </a:ext>
            </a:extLst>
          </a:blip>
          <a:srcRect l="1351" r="3" b="3"/>
          <a:stretch/>
        </p:blipFill>
        <p:spPr>
          <a:xfrm>
            <a:off x="475499" y="1054100"/>
            <a:ext cx="4096501" cy="4382677"/>
          </a:xfrm>
          <a:prstGeom prst="rect">
            <a:avLst/>
          </a:prstGeom>
        </p:spPr>
      </p:pic>
      <p:sp>
        <p:nvSpPr>
          <p:cNvPr id="76" name="Rectangle 75">
            <a:extLst>
              <a:ext uri="{FF2B5EF4-FFF2-40B4-BE49-F238E27FC236}">
                <a16:creationId xmlns:a16="http://schemas.microsoft.com/office/drawing/2014/main" id="{346F56CC-F97A-40DF-9A88-6D8BF7A6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5756954"/>
            <a:ext cx="8181594"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694818F1-2ACF-4181-B8B6-7637EB92BD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79" name="Oval 78">
              <a:extLst>
                <a:ext uri="{FF2B5EF4-FFF2-40B4-BE49-F238E27FC236}">
                  <a16:creationId xmlns:a16="http://schemas.microsoft.com/office/drawing/2014/main" id="{31BF4AB6-91C5-40DA-AFC8-BBDA46BB2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0" name="Oval 79">
              <a:extLst>
                <a:ext uri="{FF2B5EF4-FFF2-40B4-BE49-F238E27FC236}">
                  <a16:creationId xmlns:a16="http://schemas.microsoft.com/office/drawing/2014/main" id="{CA6D6306-ED75-4DC2-9BEF-160516C2F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4444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802386" y="4590661"/>
            <a:ext cx="7658146" cy="1065690"/>
          </a:xfrm>
        </p:spPr>
        <p:txBody>
          <a:bodyPr vert="horz" lIns="91440" tIns="45720" rIns="91440" bIns="45720" rtlCol="0" anchor="b">
            <a:normAutofit/>
          </a:bodyPr>
          <a:lstStyle/>
          <a:p>
            <a:r>
              <a:rPr lang="en-US" sz="5900" spc="-100"/>
              <a:t>Attentional Stability</a:t>
            </a:r>
          </a:p>
        </p:txBody>
      </p:sp>
      <p:sp>
        <p:nvSpPr>
          <p:cNvPr id="16" name="Text Placeholder 15"/>
          <p:cNvSpPr>
            <a:spLocks noGrp="1"/>
          </p:cNvSpPr>
          <p:nvPr>
            <p:ph type="body" sz="half" idx="2"/>
          </p:nvPr>
        </p:nvSpPr>
        <p:spPr>
          <a:xfrm>
            <a:off x="825010" y="5666792"/>
            <a:ext cx="7635522" cy="542592"/>
          </a:xfrm>
        </p:spPr>
        <p:txBody>
          <a:bodyPr vert="horz" lIns="91440" tIns="45720" rIns="91440" bIns="45720" rtlCol="0" anchor="t">
            <a:normAutofit fontScale="92500"/>
          </a:bodyPr>
          <a:lstStyle/>
          <a:p>
            <a:pPr>
              <a:lnSpc>
                <a:spcPct val="90000"/>
              </a:lnSpc>
              <a:spcBef>
                <a:spcPts val="1200"/>
              </a:spcBef>
            </a:pPr>
            <a:r>
              <a:rPr lang="en-US" sz="2200" dirty="0">
                <a:solidFill>
                  <a:schemeClr val="tx1"/>
                </a:solidFill>
              </a:rPr>
              <a:t>The stability of the body supports the stability of the mind.</a:t>
            </a:r>
          </a:p>
        </p:txBody>
      </p:sp>
      <p:pic>
        <p:nvPicPr>
          <p:cNvPr id="11" name="Picture 10"/>
          <p:cNvPicPr>
            <a:picLocks noChangeAspect="1"/>
          </p:cNvPicPr>
          <p:nvPr/>
        </p:nvPicPr>
        <p:blipFill rotWithShape="1">
          <a:blip r:embed="rId3"/>
          <a:srcRect l="3534" r="19905" b="5"/>
          <a:stretch/>
        </p:blipFill>
        <p:spPr>
          <a:xfrm>
            <a:off x="20" y="470170"/>
            <a:ext cx="2103823" cy="3557016"/>
          </a:xfrm>
          <a:prstGeom prst="rect">
            <a:avLst/>
          </a:prstGeom>
        </p:spPr>
      </p:pic>
      <p:pic>
        <p:nvPicPr>
          <p:cNvPr id="9" name="Picture 8"/>
          <p:cNvPicPr>
            <a:picLocks noChangeAspect="1"/>
          </p:cNvPicPr>
          <p:nvPr/>
        </p:nvPicPr>
        <p:blipFill rotWithShape="1">
          <a:blip r:embed="rId4"/>
          <a:srcRect l="33084" r="33751" b="-2"/>
          <a:stretch/>
        </p:blipFill>
        <p:spPr>
          <a:xfrm>
            <a:off x="2224494" y="474456"/>
            <a:ext cx="2103843" cy="3552470"/>
          </a:xfrm>
          <a:prstGeom prst="rect">
            <a:avLst/>
          </a:prstGeom>
          <a:solidFill>
            <a:srgbClr val="FFFFFF">
              <a:shade val="85000"/>
            </a:srgbClr>
          </a:solidFill>
        </p:spPr>
      </p:pic>
      <p:pic>
        <p:nvPicPr>
          <p:cNvPr id="8" name="Picture 7"/>
          <p:cNvPicPr>
            <a:picLocks noChangeAspect="1"/>
          </p:cNvPicPr>
          <p:nvPr/>
        </p:nvPicPr>
        <p:blipFill rotWithShape="1">
          <a:blip r:embed="rId5"/>
          <a:srcRect l="12897" r="51316" b="-2"/>
          <a:stretch/>
        </p:blipFill>
        <p:spPr>
          <a:xfrm>
            <a:off x="4448987" y="474457"/>
            <a:ext cx="2103845" cy="3556755"/>
          </a:xfrm>
          <a:prstGeom prst="rect">
            <a:avLst/>
          </a:prstGeom>
        </p:spPr>
      </p:pic>
      <p:pic>
        <p:nvPicPr>
          <p:cNvPr id="5" name="Content Placeholder 4"/>
          <p:cNvPicPr>
            <a:picLocks noGrp="1" noChangeAspect="1"/>
          </p:cNvPicPr>
          <p:nvPr>
            <p:ph type="pic" idx="1"/>
          </p:nvPr>
        </p:nvPicPr>
        <p:blipFill rotWithShape="1">
          <a:blip r:embed="rId6"/>
          <a:srcRect r="40850" b="1"/>
          <a:stretch/>
        </p:blipFill>
        <p:spPr>
          <a:xfrm>
            <a:off x="6673482" y="470171"/>
            <a:ext cx="2103844" cy="3556755"/>
          </a:xfrm>
          <a:prstGeom prst="rect">
            <a:avLst/>
          </a:prstGeom>
        </p:spPr>
      </p:pic>
    </p:spTree>
    <p:extLst>
      <p:ext uri="{BB962C8B-B14F-4D97-AF65-F5344CB8AC3E}">
        <p14:creationId xmlns:p14="http://schemas.microsoft.com/office/powerpoint/2010/main" val="296604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3000"/>
            <a:ext cx="2125663" cy="2193925"/>
          </a:xfrm>
        </p:spPr>
        <p:txBody>
          <a:bodyPr>
            <a:normAutofit/>
          </a:bodyPr>
          <a:lstStyle/>
          <a:p>
            <a:br>
              <a:rPr lang="en-US" dirty="0"/>
            </a:br>
            <a:endParaRPr lang="en-US" dirty="0"/>
          </a:p>
        </p:txBody>
      </p:sp>
      <p:sp>
        <p:nvSpPr>
          <p:cNvPr id="4" name="Content Placeholder 3"/>
          <p:cNvSpPr>
            <a:spLocks noGrp="1"/>
          </p:cNvSpPr>
          <p:nvPr>
            <p:ph idx="4294967295"/>
          </p:nvPr>
        </p:nvSpPr>
        <p:spPr>
          <a:xfrm>
            <a:off x="4572000" y="838200"/>
            <a:ext cx="4572000" cy="5287963"/>
          </a:xfrm>
        </p:spPr>
        <p:txBody>
          <a:bodyPr>
            <a:normAutofit/>
          </a:bodyPr>
          <a:lstStyle/>
          <a:p>
            <a:pPr marL="400050" lvl="1" indent="0">
              <a:buNone/>
            </a:pPr>
            <a:endParaRPr lang="en-US" dirty="0"/>
          </a:p>
          <a:p>
            <a:pPr marL="400050" lvl="1" indent="0">
              <a:buNone/>
            </a:pPr>
            <a:endParaRPr lang="en-US" dirty="0"/>
          </a:p>
          <a:p>
            <a:endParaRPr lang="en-US" sz="2400" dirty="0"/>
          </a:p>
          <a:p>
            <a:endParaRPr lang="en-US" dirty="0"/>
          </a:p>
        </p:txBody>
      </p:sp>
      <p:sp>
        <p:nvSpPr>
          <p:cNvPr id="5" name="Text Placeholder 4"/>
          <p:cNvSpPr>
            <a:spLocks noGrp="1"/>
          </p:cNvSpPr>
          <p:nvPr>
            <p:ph type="body" sz="half" idx="4294967295"/>
          </p:nvPr>
        </p:nvSpPr>
        <p:spPr>
          <a:xfrm>
            <a:off x="451338" y="1380307"/>
            <a:ext cx="4092575" cy="4691062"/>
          </a:xfrm>
        </p:spPr>
        <p:txBody>
          <a:bodyPr>
            <a:noAutofit/>
          </a:bodyPr>
          <a:lstStyle/>
          <a:p>
            <a:pPr marL="0" indent="0" algn="l">
              <a:buNone/>
            </a:pPr>
            <a:r>
              <a:rPr lang="en-US" sz="2800" dirty="0">
                <a:solidFill>
                  <a:schemeClr val="tx1"/>
                </a:solidFill>
                <a:cs typeface="Times New Roman" panose="02020603050405020304" pitchFamily="18" charset="0"/>
              </a:rPr>
              <a:t>And, like this morning, here the sun is shining, the air smells good, there’s just a gentle breeze, and the fall colors are brilliant, and the dog’s happy and he’s prancing along, and as I am walking I am </a:t>
            </a:r>
            <a:r>
              <a:rPr lang="en-US" sz="2800" b="1" dirty="0">
                <a:solidFill>
                  <a:schemeClr val="tx1"/>
                </a:solidFill>
                <a:cs typeface="Times New Roman" panose="02020603050405020304" pitchFamily="18" charset="0"/>
              </a:rPr>
              <a:t>aware</a:t>
            </a:r>
            <a:r>
              <a:rPr lang="en-US" sz="2800" dirty="0">
                <a:solidFill>
                  <a:schemeClr val="tx1"/>
                </a:solidFill>
                <a:cs typeface="Times New Roman" panose="02020603050405020304" pitchFamily="18" charset="0"/>
              </a:rPr>
              <a:t> of every, I am </a:t>
            </a:r>
            <a:r>
              <a:rPr lang="en-US" sz="2800" b="1" dirty="0">
                <a:solidFill>
                  <a:schemeClr val="tx1"/>
                </a:solidFill>
                <a:cs typeface="Times New Roman" panose="02020603050405020304" pitchFamily="18" charset="0"/>
              </a:rPr>
              <a:t>aware</a:t>
            </a:r>
            <a:r>
              <a:rPr lang="en-US" sz="2800" dirty="0">
                <a:solidFill>
                  <a:schemeClr val="tx1"/>
                </a:solidFill>
                <a:cs typeface="Times New Roman" panose="02020603050405020304" pitchFamily="18" charset="0"/>
              </a:rPr>
              <a:t> of all of my five senses </a:t>
            </a:r>
            <a:r>
              <a:rPr lang="en-US" sz="1600" dirty="0">
                <a:solidFill>
                  <a:schemeClr val="tx1"/>
                </a:solidFill>
                <a:cs typeface="Times New Roman" panose="02020603050405020304" pitchFamily="18" charset="0"/>
              </a:rPr>
              <a:t>(</a:t>
            </a:r>
            <a:r>
              <a:rPr lang="en-US" sz="1600" dirty="0">
                <a:cs typeface="Times New Roman" panose="02020603050405020304" pitchFamily="18" charset="0"/>
              </a:rPr>
              <a:t>Goble et al, 2016</a:t>
            </a:r>
            <a:r>
              <a:rPr lang="en-US" sz="1600" dirty="0">
                <a:solidFill>
                  <a:schemeClr val="tx1"/>
                </a:solidFill>
                <a:cs typeface="Times New Roman" panose="02020603050405020304" pitchFamily="18" charset="0"/>
              </a:rPr>
              <a:t>)</a:t>
            </a:r>
            <a:r>
              <a:rPr lang="en-US" sz="2800" dirty="0">
                <a:solidFill>
                  <a:schemeClr val="tx1"/>
                </a:solidFill>
                <a:cs typeface="Times New Roman" panose="02020603050405020304" pitchFamily="18" charset="0"/>
              </a:rPr>
              <a:t>.</a:t>
            </a:r>
            <a:endParaRPr lang="en-US" sz="2800" b="1" dirty="0">
              <a:solidFill>
                <a:schemeClr val="tx1"/>
              </a:solidFill>
              <a:cs typeface="Times New Roman" panose="02020603050405020304" pitchFamily="18" charset="0"/>
            </a:endParaRPr>
          </a:p>
        </p:txBody>
      </p:sp>
      <p:sp>
        <p:nvSpPr>
          <p:cNvPr id="6" name="TextBox 5"/>
          <p:cNvSpPr txBox="1"/>
          <p:nvPr/>
        </p:nvSpPr>
        <p:spPr>
          <a:xfrm>
            <a:off x="5638800" y="381006"/>
            <a:ext cx="2514600" cy="646331"/>
          </a:xfrm>
          <a:prstGeom prst="rect">
            <a:avLst/>
          </a:prstGeom>
          <a:noFill/>
        </p:spPr>
        <p:txBody>
          <a:bodyPr wrap="square" rtlCol="0">
            <a:spAutoFit/>
          </a:bodyPr>
          <a:lstStyle/>
          <a:p>
            <a:r>
              <a:rPr lang="en-US" sz="3600" dirty="0">
                <a:solidFill>
                  <a:srgbClr val="FFFFFF"/>
                </a:solidFill>
                <a:cs typeface="Times New Roman" panose="02020603050405020304" pitchFamily="18" charset="0"/>
              </a:rPr>
              <a:t>Attention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2"/>
            <a:ext cx="3892062" cy="4757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5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7"/>
            <a:ext cx="2210611" cy="4601183"/>
          </a:xfrm>
        </p:spPr>
        <p:txBody>
          <a:bodyPr vert="horz" lIns="91440" tIns="45720" rIns="91440" bIns="45720" rtlCol="0" anchor="ctr">
            <a:normAutofit/>
          </a:bodyPr>
          <a:lstStyle/>
          <a:p>
            <a:r>
              <a:rPr lang="en-US" sz="3300"/>
              <a:t>Mindfulness in Medicine</a:t>
            </a:r>
          </a:p>
        </p:txBody>
      </p:sp>
      <p:sp>
        <p:nvSpPr>
          <p:cNvPr id="4" name="Content Placeholder 3"/>
          <p:cNvSpPr>
            <a:spLocks noGrp="1"/>
          </p:cNvSpPr>
          <p:nvPr>
            <p:ph sz="half" idx="1"/>
          </p:nvPr>
        </p:nvSpPr>
        <p:spPr>
          <a:xfrm>
            <a:off x="2901950" y="864108"/>
            <a:ext cx="2689418" cy="5120640"/>
          </a:xfrm>
        </p:spPr>
        <p:txBody>
          <a:bodyPr vert="horz" lIns="91440" tIns="45720" rIns="91440" bIns="45720" rtlCol="0" anchor="ctr">
            <a:normAutofit/>
          </a:bodyPr>
          <a:lstStyle/>
          <a:p>
            <a:r>
              <a:rPr lang="en-US" dirty="0"/>
              <a:t>Mindfulness Based Stress Reduction (MBSR) (1979)</a:t>
            </a:r>
          </a:p>
          <a:p>
            <a:r>
              <a:rPr lang="en-US" dirty="0"/>
              <a:t>Jon </a:t>
            </a:r>
            <a:r>
              <a:rPr lang="en-US"/>
              <a:t>Kabat-Zinn</a:t>
            </a:r>
            <a:r>
              <a:rPr lang="en-US" dirty="0"/>
              <a:t>, PhD, University of Mass Medical Center</a:t>
            </a:r>
          </a:p>
          <a:p>
            <a:r>
              <a:rPr lang="en-US" dirty="0"/>
              <a:t>8 weekly sessions; 2.5 hr plus day long retreat</a:t>
            </a:r>
          </a:p>
          <a:p>
            <a:r>
              <a:rPr lang="en-US" dirty="0"/>
              <a:t>Widely studied in medicine and behavioral health</a:t>
            </a:r>
          </a:p>
        </p:txBody>
      </p:sp>
      <p:pic>
        <p:nvPicPr>
          <p:cNvPr id="6" name="Content Placeholder 5" descr="A screenshot of a cell phone&#10;&#10;Description generated with very high confidenc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63590" y="1462177"/>
            <a:ext cx="2606040" cy="3933645"/>
          </a:xfrm>
          <a:prstGeom prst="rect">
            <a:avLst/>
          </a:prstGeom>
        </p:spPr>
      </p:pic>
    </p:spTree>
    <p:extLst>
      <p:ext uri="{BB962C8B-B14F-4D97-AF65-F5344CB8AC3E}">
        <p14:creationId xmlns:p14="http://schemas.microsoft.com/office/powerpoint/2010/main" val="374015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7"/>
            <a:ext cx="2210611" cy="4601183"/>
          </a:xfrm>
        </p:spPr>
        <p:txBody>
          <a:bodyPr vert="horz" lIns="91440" tIns="45720" rIns="91440" bIns="45720" rtlCol="0" anchor="ctr">
            <a:normAutofit/>
          </a:bodyPr>
          <a:lstStyle/>
          <a:p>
            <a:r>
              <a:rPr lang="en-US" sz="3300"/>
              <a:t>Foundation Practices</a:t>
            </a:r>
          </a:p>
        </p:txBody>
      </p:sp>
      <p:graphicFrame>
        <p:nvGraphicFramePr>
          <p:cNvPr id="8" name="Text Placeholder 3">
            <a:extLst>
              <a:ext uri="{FF2B5EF4-FFF2-40B4-BE49-F238E27FC236}">
                <a16:creationId xmlns:a16="http://schemas.microsoft.com/office/drawing/2014/main" id="{99C6C9EE-57E4-48BC-972E-FA02111F661E}"/>
              </a:ext>
            </a:extLst>
          </p:cNvPr>
          <p:cNvGraphicFramePr>
            <a:graphicFrameLocks noGrp="1"/>
          </p:cNvGraphicFramePr>
          <p:nvPr>
            <p:ph idx="1"/>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320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4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2386" y="4846002"/>
            <a:ext cx="7543800" cy="1522993"/>
          </a:xfrm>
        </p:spPr>
        <p:txBody>
          <a:bodyPr>
            <a:normAutofit/>
          </a:bodyPr>
          <a:lstStyle/>
          <a:p>
            <a:r>
              <a:rPr lang="en-US" sz="5200"/>
              <a:t>To cultivate mindfulness:</a:t>
            </a:r>
          </a:p>
        </p:txBody>
      </p:sp>
      <p:grpSp>
        <p:nvGrpSpPr>
          <p:cNvPr id="14" name="Group 13">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5" name="Oval 14">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5" name="Content Placeholder 2">
            <a:extLst>
              <a:ext uri="{FF2B5EF4-FFF2-40B4-BE49-F238E27FC236}">
                <a16:creationId xmlns:a16="http://schemas.microsoft.com/office/drawing/2014/main" id="{21E74C99-AD82-4815-B3C8-77CA9753709F}"/>
              </a:ext>
            </a:extLst>
          </p:cNvPr>
          <p:cNvGraphicFramePr>
            <a:graphicFrameLocks noGrp="1"/>
          </p:cNvGraphicFramePr>
          <p:nvPr>
            <p:ph idx="1"/>
            <p:extLst>
              <p:ext uri="{D42A27DB-BD31-4B8C-83A1-F6EECF244321}">
                <p14:modId xmlns:p14="http://schemas.microsoft.com/office/powerpoint/2010/main" val="1395293215"/>
              </p:ext>
            </p:extLst>
          </p:nvPr>
        </p:nvGraphicFramePr>
        <p:xfrm>
          <a:off x="482599" y="633637"/>
          <a:ext cx="8178800" cy="329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72265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2355</Words>
  <Application>Microsoft Office PowerPoint</Application>
  <PresentationFormat>On-screen Show (4:3)</PresentationFormat>
  <Paragraphs>210</Paragraphs>
  <Slides>28</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Rockwell</vt:lpstr>
      <vt:lpstr>Rockwell Condensed</vt:lpstr>
      <vt:lpstr>Rockwell Extra Bold</vt:lpstr>
      <vt:lpstr>Times New Roman</vt:lpstr>
      <vt:lpstr>Wingdings</vt:lpstr>
      <vt:lpstr>1_Wood Type</vt:lpstr>
      <vt:lpstr>Wood Type</vt:lpstr>
      <vt:lpstr>The Heart of Mindful Living:  An Approach to Resilience</vt:lpstr>
      <vt:lpstr>PowerPoint Presentation</vt:lpstr>
      <vt:lpstr>Objectives</vt:lpstr>
      <vt:lpstr>What is mindfulness?</vt:lpstr>
      <vt:lpstr>Attentional Stability</vt:lpstr>
      <vt:lpstr> </vt:lpstr>
      <vt:lpstr>Mindfulness in Medicine</vt:lpstr>
      <vt:lpstr>Foundation Practices</vt:lpstr>
      <vt:lpstr>To cultivate mindfulness:</vt:lpstr>
      <vt:lpstr>PowerPoint Presentation</vt:lpstr>
      <vt:lpstr>PowerPoint Presentation</vt:lpstr>
      <vt:lpstr>PowerPoint Presentation</vt:lpstr>
      <vt:lpstr>Default Network</vt:lpstr>
      <vt:lpstr>Hannah Elizabeth Gilmer</vt:lpstr>
      <vt:lpstr>What’s it got to do with Well-being and resilience?</vt:lpstr>
      <vt:lpstr>PowerPoint Presentation</vt:lpstr>
      <vt:lpstr>Between stimulus and response there is a space. In that space is our power to choose our response. In our response lies our growth and our freedom.  </vt:lpstr>
      <vt:lpstr>What is Compassion?</vt:lpstr>
      <vt:lpstr>self-compassion</vt:lpstr>
      <vt:lpstr>Self-Compassion &amp; Resilience…</vt:lpstr>
      <vt:lpstr>The G.R.A.C.E. Model</vt:lpstr>
      <vt:lpstr>Gather Attention</vt:lpstr>
      <vt:lpstr>Recall Intention:  Kindness &amp; compassion</vt:lpstr>
      <vt:lpstr>ATTUNE TO SELF/OTHERS:  Mindful Check-In: Body Scan</vt:lpstr>
      <vt:lpstr>CE: Consider, Engage, End</vt:lpstr>
      <vt:lpstr>What is Well-Being?  Well-Being is a skill!</vt:lpstr>
      <vt:lpstr>Mindfulness Resources</vt:lpstr>
      <vt:lpstr>Mindfulness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Goble, Karen Lohr</dc:creator>
  <cp:lastModifiedBy>Goble, Karen Lohr</cp:lastModifiedBy>
  <cp:revision>57</cp:revision>
  <cp:lastPrinted>2018-10-30T13:44:55Z</cp:lastPrinted>
  <dcterms:created xsi:type="dcterms:W3CDTF">2018-09-18T18:43:29Z</dcterms:created>
  <dcterms:modified xsi:type="dcterms:W3CDTF">2018-12-06T15:26:14Z</dcterms:modified>
</cp:coreProperties>
</file>