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6"/>
  </p:notesMasterIdLst>
  <p:sldIdLst>
    <p:sldId id="256" r:id="rId2"/>
    <p:sldId id="280" r:id="rId3"/>
    <p:sldId id="265" r:id="rId4"/>
    <p:sldId id="282" r:id="rId5"/>
    <p:sldId id="283" r:id="rId6"/>
    <p:sldId id="284" r:id="rId7"/>
    <p:sldId id="286" r:id="rId8"/>
    <p:sldId id="287" r:id="rId9"/>
    <p:sldId id="301" r:id="rId10"/>
    <p:sldId id="302" r:id="rId11"/>
    <p:sldId id="308" r:id="rId12"/>
    <p:sldId id="306" r:id="rId13"/>
    <p:sldId id="296" r:id="rId14"/>
    <p:sldId id="300" r:id="rId15"/>
    <p:sldId id="259" r:id="rId16"/>
    <p:sldId id="260" r:id="rId17"/>
    <p:sldId id="262" r:id="rId18"/>
    <p:sldId id="268" r:id="rId19"/>
    <p:sldId id="269" r:id="rId20"/>
    <p:sldId id="273" r:id="rId21"/>
    <p:sldId id="263" r:id="rId22"/>
    <p:sldId id="258" r:id="rId23"/>
    <p:sldId id="257" r:id="rId24"/>
    <p:sldId id="272" r:id="rId25"/>
    <p:sldId id="278" r:id="rId26"/>
    <p:sldId id="274" r:id="rId27"/>
    <p:sldId id="275" r:id="rId28"/>
    <p:sldId id="276" r:id="rId29"/>
    <p:sldId id="271" r:id="rId30"/>
    <p:sldId id="264" r:id="rId31"/>
    <p:sldId id="277" r:id="rId32"/>
    <p:sldId id="270" r:id="rId33"/>
    <p:sldId id="307" r:id="rId34"/>
    <p:sldId id="27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3"/>
    <p:restoredTop sz="97026"/>
  </p:normalViewPr>
  <p:slideViewPr>
    <p:cSldViewPr snapToGrid="0" snapToObjects="1">
      <p:cViewPr varScale="1">
        <p:scale>
          <a:sx n="114" d="100"/>
          <a:sy n="11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CE82-BBB6-B642-8C6B-B06A0A0FC75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C7628-16DC-2D49-8A4A-973E77C4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99AD94-422C-0045-96D5-913756D48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C54CEA1-7F3D-C847-BD23-6D9DE385549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D18FA53-A9C3-634B-9D23-834A3E02D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4FF0404-78BB-6645-945A-A44FB5F88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3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C7628-16DC-2D49-8A4A-973E77C49F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BDB5C3-BFF7-4148-8A72-03F23255D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BEE7-7239-6B48-AD96-8107ECDE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1B2D-AEEC-5040-93A4-C5B00C4A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ED77-455F-0145-AA04-B3D0B64B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E6B6-C5E7-0242-AD70-1B5F69932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0DA12-6DDC-504F-B1A2-92AA11222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8CB9-A77D-7145-B7A5-F181B9017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8CC6-2DA5-4747-978F-2BC196D08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AA3B8-69C0-D94B-B5BB-C4FB6FA0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2928-F363-EC47-8F8F-F13F279E3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6030-237C-FF4C-BBF7-4AB2F571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7246DDB-0545-954A-9234-CEE1F8587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BC87-1232-0447-8AD1-C36F915B3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0" y="551333"/>
            <a:ext cx="8778241" cy="1143000"/>
          </a:xfrm>
        </p:spPr>
        <p:txBody>
          <a:bodyPr/>
          <a:lstStyle/>
          <a:p>
            <a:pPr algn="ctr"/>
            <a:r>
              <a:rPr lang="en-US" dirty="0"/>
              <a:t>Climbing the ladder in high heels: how to keep from slipping off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2A8DE-7A11-DB42-8B21-65177C06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34112"/>
            <a:ext cx="6400800" cy="1752600"/>
          </a:xfrm>
        </p:spPr>
        <p:txBody>
          <a:bodyPr/>
          <a:lstStyle/>
          <a:p>
            <a:pPr algn="l"/>
            <a:r>
              <a:rPr lang="en-US" b="1" dirty="0"/>
              <a:t>Lynn M Schnapp, MD</a:t>
            </a:r>
          </a:p>
          <a:p>
            <a:pPr algn="l">
              <a:lnSpc>
                <a:spcPct val="70000"/>
              </a:lnSpc>
            </a:pPr>
            <a:r>
              <a:rPr lang="en-US" sz="2400" dirty="0"/>
              <a:t>Professor of Medicine</a:t>
            </a:r>
          </a:p>
          <a:p>
            <a:pPr algn="l">
              <a:lnSpc>
                <a:spcPct val="70000"/>
              </a:lnSpc>
            </a:pPr>
            <a:r>
              <a:rPr lang="en-US" sz="2400" dirty="0"/>
              <a:t>Division Chief </a:t>
            </a:r>
          </a:p>
          <a:p>
            <a:pPr algn="l">
              <a:lnSpc>
                <a:spcPct val="70000"/>
              </a:lnSpc>
            </a:pPr>
            <a:r>
              <a:rPr lang="en-US" sz="2400" dirty="0"/>
              <a:t>Pulmonary, Critical Care, Allergy &amp; Sleep Medicine</a:t>
            </a:r>
          </a:p>
          <a:p>
            <a:pPr algn="l">
              <a:lnSpc>
                <a:spcPct val="70000"/>
              </a:lnSpc>
            </a:pPr>
            <a:r>
              <a:rPr lang="en-US" sz="2400" dirty="0"/>
              <a:t>Medical University of South Carolina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F7634-CABD-D840-9941-CBBCD3F498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618" y="1423873"/>
            <a:ext cx="4769457" cy="54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39BF0631-685C-9240-95B9-E1D602D17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Curriculum Vitae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3EB2662-779E-6D46-B8A2-8BADBFB4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01600"/>
            <a:ext cx="81558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Publications</a:t>
            </a:r>
            <a:endParaRPr lang="en-US" dirty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Number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Bold your name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Indicate name change*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Indicate co-first authors</a:t>
            </a:r>
          </a:p>
          <a:p>
            <a:pPr lvl="1">
              <a:lnSpc>
                <a:spcPct val="90000"/>
              </a:lnSpc>
              <a:defRPr/>
            </a:pPr>
            <a:r>
              <a:rPr lang="en-US" u="sng" dirty="0"/>
              <a:t>Underline mentees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Separate sections for submitted, </a:t>
            </a:r>
            <a:r>
              <a:rPr lang="en-US" i="1" dirty="0"/>
              <a:t>in preparation,</a:t>
            </a:r>
            <a:r>
              <a:rPr lang="en-US" dirty="0"/>
              <a:t> reviews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Separate section for abstracts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1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39BF0631-685C-9240-95B9-E1D602D17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Curriculum Vitae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3EB2662-779E-6D46-B8A2-8BADBFB4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01600"/>
            <a:ext cx="81558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ja-JP" dirty="0"/>
              <a:t>Editorial Boards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i="1" dirty="0"/>
              <a:t>Or: Ad hoc reviewer for </a:t>
            </a:r>
            <a:r>
              <a:rPr lang="mr-IN" altLang="ja-JP" dirty="0"/>
              <a:t>…</a:t>
            </a:r>
            <a:endParaRPr lang="en-US" altLang="ja-JP" dirty="0"/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Invited presentations/talks (</a:t>
            </a:r>
            <a:r>
              <a:rPr lang="en-US" i="1" dirty="0">
                <a:cs typeface="+mn-cs"/>
              </a:rPr>
              <a:t>not abstracts</a:t>
            </a:r>
            <a:r>
              <a:rPr lang="en-US" dirty="0"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Local, regional, national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b="1" dirty="0"/>
              <a:t>NO DUPLICATION OF INFORMATION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5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3FCC-0714-6E41-8982-8E0DA4DC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3B9F12-CC44-9D49-985F-F26F18DA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75213"/>
              </p:ext>
            </p:extLst>
          </p:nvPr>
        </p:nvGraphicFramePr>
        <p:xfrm>
          <a:off x="621310" y="2563485"/>
          <a:ext cx="8174857" cy="3080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67">
                  <a:extLst>
                    <a:ext uri="{9D8B030D-6E8A-4147-A177-3AD203B41FA5}">
                      <a16:colId xmlns:a16="http://schemas.microsoft.com/office/drawing/2014/main" val="351987748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5200137"/>
                    </a:ext>
                  </a:extLst>
                </a:gridCol>
                <a:gridCol w="1504843">
                  <a:extLst>
                    <a:ext uri="{9D8B030D-6E8A-4147-A177-3AD203B41FA5}">
                      <a16:colId xmlns:a16="http://schemas.microsoft.com/office/drawing/2014/main" val="2212033545"/>
                    </a:ext>
                  </a:extLst>
                </a:gridCol>
                <a:gridCol w="1962838">
                  <a:extLst>
                    <a:ext uri="{9D8B030D-6E8A-4147-A177-3AD203B41FA5}">
                      <a16:colId xmlns:a16="http://schemas.microsoft.com/office/drawing/2014/main" val="700036514"/>
                    </a:ext>
                  </a:extLst>
                </a:gridCol>
                <a:gridCol w="2265987">
                  <a:extLst>
                    <a:ext uri="{9D8B030D-6E8A-4147-A177-3AD203B41FA5}">
                      <a16:colId xmlns:a16="http://schemas.microsoft.com/office/drawing/2014/main" val="864688398"/>
                    </a:ext>
                  </a:extLst>
                </a:gridCol>
              </a:tblGrid>
              <a:tr h="816038">
                <a:tc>
                  <a:txBody>
                    <a:bodyPr/>
                    <a:lstStyle/>
                    <a:p>
                      <a:pPr marL="43243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Mentee Name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Mentee’s Role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Current Position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Comments 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(i.e. Mentee honors, awards, etc.)                                                                                                                                        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581728"/>
                  </a:ext>
                </a:extLst>
              </a:tr>
              <a:tr h="5440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>
                          <a:effectLst/>
                        </a:rPr>
                        <a:t>2012-13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Sue </a:t>
                      </a:r>
                      <a:r>
                        <a:rPr lang="en-US" sz="1600" dirty="0" err="1">
                          <a:effectLst/>
                        </a:rPr>
                        <a:t>DeMonas</a:t>
                      </a:r>
                      <a:r>
                        <a:rPr lang="en-US" sz="1600" dirty="0">
                          <a:effectLst/>
                        </a:rPr>
                        <a:t>, MD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Fellow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Asst Professor, MUSC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F32 NRSA; Fellow of the Year, DoM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602268"/>
                  </a:ext>
                </a:extLst>
              </a:tr>
              <a:tr h="5440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2013-2015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 Veolus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Graduate Student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Postdoctoral Fellow, Somewhere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Travel Award, ATS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732367"/>
                  </a:ext>
                </a:extLst>
              </a:tr>
              <a:tr h="9891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2014-present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Bran Mouffin, RD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Dietician, MICU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Site PI, International Nutrition Project,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Emerging Dietetics Leader Award, 2016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019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00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Academy of Medical Educators</a:t>
            </a:r>
          </a:p>
          <a:p>
            <a:r>
              <a:rPr lang="en-US" dirty="0"/>
              <a:t>Membership on Society Educational Committee</a:t>
            </a:r>
          </a:p>
          <a:p>
            <a:r>
              <a:rPr lang="en-US" dirty="0"/>
              <a:t>Highlight mentees on publications</a:t>
            </a:r>
          </a:p>
          <a:p>
            <a:r>
              <a:rPr lang="en-US" dirty="0"/>
              <a:t>Submit educational activities as poster or manuscript</a:t>
            </a:r>
          </a:p>
          <a:p>
            <a:r>
              <a:rPr lang="en-US" dirty="0" err="1"/>
              <a:t>MedEd</a:t>
            </a:r>
            <a:r>
              <a:rPr lang="en-US" dirty="0"/>
              <a:t> Portal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2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1D9F0309-F7E9-9A40-92FF-88048D15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723" y="766512"/>
            <a:ext cx="667529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25439E83-F17D-1C4C-A234-13C7CE1C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20" y="6248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/>
              <a:t>© The New Yorker Collection from </a:t>
            </a:r>
            <a:r>
              <a:rPr lang="en-US" altLang="en-US" sz="1200" dirty="0" err="1"/>
              <a:t>cartoonbank.com</a:t>
            </a:r>
            <a:r>
              <a:rPr lang="en-US" altLang="en-US" sz="1200" dirty="0"/>
              <a:t>.</a:t>
            </a:r>
          </a:p>
          <a:p>
            <a:r>
              <a:rPr lang="en-US" altLang="en-US" sz="1200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5844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04BE-DCEC-8143-ADF4-2F4606E2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617538"/>
            <a:ext cx="8168145" cy="1143000"/>
          </a:xfrm>
        </p:spPr>
        <p:txBody>
          <a:bodyPr/>
          <a:lstStyle/>
          <a:p>
            <a:r>
              <a:rPr lang="en-US" dirty="0"/>
              <a:t>Developing a national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D4D7-D9F9-4F45-A5C0-9C6D5E0EB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 for promotion at academic medical centers, regardless of track</a:t>
            </a:r>
          </a:p>
          <a:p>
            <a:r>
              <a:rPr lang="en-US" dirty="0"/>
              <a:t>Promotion to Associate: local/regional reputation</a:t>
            </a:r>
          </a:p>
          <a:p>
            <a:r>
              <a:rPr lang="en-US" dirty="0"/>
              <a:t>Promotion to Professor: national and/or international reputation</a:t>
            </a:r>
          </a:p>
          <a:p>
            <a:r>
              <a:rPr lang="en-US" dirty="0"/>
              <a:t>Parental </a:t>
            </a:r>
            <a:r>
              <a:rPr lang="en-US" dirty="0" err="1"/>
              <a:t>kvelling</a:t>
            </a:r>
            <a:r>
              <a:rPr lang="en-US" dirty="0"/>
              <a:t> rights</a:t>
            </a:r>
          </a:p>
        </p:txBody>
      </p:sp>
    </p:spTree>
    <p:extLst>
      <p:ext uri="{BB962C8B-B14F-4D97-AF65-F5344CB8AC3E}">
        <p14:creationId xmlns:p14="http://schemas.microsoft.com/office/powerpoint/2010/main" val="99019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F7F6-4BDB-0247-B1B3-13963299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national reputation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2952-62F8-1E48-BB72-85488F1EF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Scholarly productivity and its impact</a:t>
            </a:r>
          </a:p>
          <a:p>
            <a:r>
              <a:rPr lang="en-US" dirty="0"/>
              <a:t>Extramural grant funding</a:t>
            </a:r>
          </a:p>
          <a:p>
            <a:r>
              <a:rPr lang="en-US" dirty="0"/>
              <a:t>Invited presentations at national meetings</a:t>
            </a:r>
          </a:p>
          <a:p>
            <a:r>
              <a:rPr lang="en-US" dirty="0"/>
              <a:t>Visiting professorships</a:t>
            </a:r>
          </a:p>
          <a:p>
            <a:r>
              <a:rPr lang="en-US" dirty="0"/>
              <a:t>National awards</a:t>
            </a:r>
          </a:p>
          <a:p>
            <a:r>
              <a:rPr lang="en-US" dirty="0"/>
              <a:t>External Study Sections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9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E804-C8BD-C64E-8BA5-05F0050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national reputation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7660-545E-3C4A-BC88-2E2345C2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in national professional society</a:t>
            </a:r>
          </a:p>
          <a:p>
            <a:r>
              <a:rPr lang="en-US" dirty="0"/>
              <a:t>Author of guideline, policy statements</a:t>
            </a:r>
          </a:p>
          <a:p>
            <a:r>
              <a:rPr lang="en-US" dirty="0"/>
              <a:t>Editorial boards</a:t>
            </a:r>
          </a:p>
          <a:p>
            <a:r>
              <a:rPr lang="en-US" dirty="0"/>
              <a:t>Invited chapters, book editor</a:t>
            </a:r>
          </a:p>
          <a:p>
            <a:r>
              <a:rPr lang="en-US" dirty="0"/>
              <a:t>Regional and national clinical referrals</a:t>
            </a:r>
          </a:p>
          <a:p>
            <a:r>
              <a:rPr lang="en-US" dirty="0"/>
              <a:t>Name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versus Sponsor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19" y="2023746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/>
              <a:t>Mentor</a:t>
            </a:r>
          </a:p>
          <a:p>
            <a:pPr lvl="1"/>
            <a:r>
              <a:rPr lang="en-US" dirty="0"/>
              <a:t>"trusted counselor, guide, tutor or coach”</a:t>
            </a:r>
          </a:p>
          <a:p>
            <a:pPr lvl="1"/>
            <a:r>
              <a:rPr lang="en-US" dirty="0"/>
              <a:t>"person who imparts wisdom"</a:t>
            </a:r>
          </a:p>
          <a:p>
            <a:r>
              <a:rPr lang="en-US" dirty="0"/>
              <a:t>Sponsor </a:t>
            </a:r>
          </a:p>
          <a:p>
            <a:pPr lvl="1"/>
            <a:r>
              <a:rPr lang="en-US" dirty="0"/>
              <a:t>Champions </a:t>
            </a:r>
          </a:p>
          <a:p>
            <a:pPr lvl="1"/>
            <a:r>
              <a:rPr lang="en-US" dirty="0"/>
              <a:t>Focus on career development </a:t>
            </a:r>
          </a:p>
          <a:p>
            <a:pPr lvl="1"/>
            <a:r>
              <a:rPr lang="en-US" dirty="0"/>
              <a:t>Motivated by advancement goals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C0343-FFE4-3245-9628-EF5A741E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18" y="3140765"/>
            <a:ext cx="2560290" cy="16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DD18-38B0-A54A-81F6-0525B99D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versus 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4E36-DB41-FA4A-BDAA-E3D9B1773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need a mentor AND a sponsor</a:t>
            </a:r>
          </a:p>
          <a:p>
            <a:r>
              <a:rPr lang="en-US" dirty="0"/>
              <a:t>Mentors talk with you</a:t>
            </a:r>
          </a:p>
          <a:p>
            <a:r>
              <a:rPr lang="en-US" dirty="0"/>
              <a:t>Sponsors talk about you</a:t>
            </a:r>
          </a:p>
          <a:p>
            <a:r>
              <a:rPr lang="en-US" dirty="0"/>
              <a:t>Mentors help you skill up</a:t>
            </a:r>
          </a:p>
          <a:p>
            <a:r>
              <a:rPr lang="en-US" dirty="0"/>
              <a:t>Sponsors help you move up</a:t>
            </a:r>
          </a:p>
        </p:txBody>
      </p:sp>
    </p:spTree>
    <p:extLst>
      <p:ext uri="{BB962C8B-B14F-4D97-AF65-F5344CB8AC3E}">
        <p14:creationId xmlns:p14="http://schemas.microsoft.com/office/powerpoint/2010/main" val="26155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6200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Research Funding</a:t>
            </a:r>
          </a:p>
          <a:p>
            <a:pPr lvl="1"/>
            <a:r>
              <a:rPr lang="en-US" sz="2000" dirty="0"/>
              <a:t>National Institutes of Health</a:t>
            </a:r>
          </a:p>
          <a:p>
            <a:pPr lvl="1"/>
            <a:r>
              <a:rPr lang="en-US" sz="2000" dirty="0"/>
              <a:t>BMS</a:t>
            </a:r>
          </a:p>
          <a:p>
            <a:pPr lvl="1"/>
            <a:r>
              <a:rPr lang="en-US" sz="2000" dirty="0"/>
              <a:t>Ironwood</a:t>
            </a:r>
          </a:p>
          <a:p>
            <a:r>
              <a:rPr lang="en-US" sz="2400" dirty="0"/>
              <a:t>I love what I do</a:t>
            </a:r>
          </a:p>
        </p:txBody>
      </p:sp>
    </p:spTree>
    <p:extLst>
      <p:ext uri="{BB962C8B-B14F-4D97-AF65-F5344CB8AC3E}">
        <p14:creationId xmlns:p14="http://schemas.microsoft.com/office/powerpoint/2010/main" val="281233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2C7E-8B01-714D-A494-7E8CFDA7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Tiara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79FC-737C-994F-9335-5F098D670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 include keeping your head down, delivering excellent work and hoping that the right people will notice — and place a </a:t>
            </a:r>
            <a:r>
              <a:rPr lang="en-US" i="1" dirty="0"/>
              <a:t>tiara</a:t>
            </a:r>
            <a:r>
              <a:rPr lang="en-US" dirty="0"/>
              <a:t> on your head!</a:t>
            </a:r>
          </a:p>
          <a:p>
            <a:r>
              <a:rPr lang="en-US" b="1" dirty="0"/>
              <a:t>Hope is not a strategy!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92232-8FA1-804D-87B6-5CBCA155D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921" y="4710008"/>
            <a:ext cx="2776330" cy="16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0FDA-11D9-D34C-96E7-0382CC32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yourself 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33FC-0911-7B42-87EF-CC4F351A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71" y="2024339"/>
            <a:ext cx="8019704" cy="4114800"/>
          </a:xfrm>
        </p:spPr>
        <p:txBody>
          <a:bodyPr/>
          <a:lstStyle/>
          <a:p>
            <a:r>
              <a:rPr lang="en-US" dirty="0"/>
              <a:t>Network at conferences, at seminars, or when a speaker is invited to your institution </a:t>
            </a:r>
          </a:p>
          <a:p>
            <a:pPr lvl="1"/>
            <a:r>
              <a:rPr lang="en-US" dirty="0"/>
              <a:t>Prepare a pitch for yourself to present the important elements of your work and achievements clearly and concisely when asked </a:t>
            </a:r>
          </a:p>
          <a:p>
            <a:r>
              <a:rPr lang="en-US" dirty="0"/>
              <a:t>Ask questions at conferences during talks</a:t>
            </a:r>
          </a:p>
        </p:txBody>
      </p:sp>
    </p:spTree>
    <p:extLst>
      <p:ext uri="{BB962C8B-B14F-4D97-AF65-F5344CB8AC3E}">
        <p14:creationId xmlns:p14="http://schemas.microsoft.com/office/powerpoint/2010/main" val="94455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7325-4BC1-7B4A-94C6-23291CDE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Meetings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634E7-6A0B-7846-AEC4-54DB5524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926273"/>
            <a:ext cx="7772400" cy="4114800"/>
          </a:xfrm>
        </p:spPr>
        <p:txBody>
          <a:bodyPr/>
          <a:lstStyle/>
          <a:p>
            <a:r>
              <a:rPr lang="en-US" dirty="0"/>
              <a:t>Regional meetings good place to practice your presentation skills, build local networks</a:t>
            </a:r>
          </a:p>
          <a:p>
            <a:pPr lvl="1"/>
            <a:r>
              <a:rPr lang="en-US" dirty="0"/>
              <a:t>National versus regional</a:t>
            </a:r>
          </a:p>
          <a:p>
            <a:r>
              <a:rPr lang="en-US" dirty="0"/>
              <a:t>Always try to submit an abstract</a:t>
            </a:r>
          </a:p>
          <a:p>
            <a:pPr lvl="1"/>
            <a:r>
              <a:rPr lang="en-US" dirty="0"/>
              <a:t>Practice and get feedback before meeting</a:t>
            </a:r>
          </a:p>
          <a:p>
            <a:pPr lvl="1"/>
            <a:r>
              <a:rPr lang="en-US" dirty="0"/>
              <a:t>Don’t go overboard.  Quality is better than quantity</a:t>
            </a:r>
          </a:p>
          <a:p>
            <a:pPr lvl="1"/>
            <a:r>
              <a:rPr lang="en-US" dirty="0"/>
              <a:t>Great for networking,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481265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4E5B-DF00-7740-8B9C-2270E772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5D1A-8DE2-4849-AF13-7AFE19B20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best society for your career goals</a:t>
            </a:r>
          </a:p>
          <a:p>
            <a:r>
              <a:rPr lang="en-US" dirty="0"/>
              <a:t>Focus on one or two societies:</a:t>
            </a:r>
          </a:p>
          <a:p>
            <a:pPr lvl="1"/>
            <a:r>
              <a:rPr lang="en-US" dirty="0"/>
              <a:t>In-depth experience more helpful than superficial involvement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74A1B-87ED-5441-9D19-1A84700D4F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31" y="4765041"/>
            <a:ext cx="1855858" cy="15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E334-3B65-F145-B047-59557CC0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1" y="1359660"/>
            <a:ext cx="7793037" cy="1143000"/>
          </a:xfrm>
        </p:spPr>
        <p:txBody>
          <a:bodyPr/>
          <a:lstStyle/>
          <a:p>
            <a:r>
              <a:rPr lang="en-US" dirty="0"/>
              <a:t>Learn the organizational structure of your society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C4BD-7957-D84C-ADD3-154FD25F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How and when is committee membership determined</a:t>
            </a:r>
          </a:p>
          <a:p>
            <a:pPr lvl="1"/>
            <a:r>
              <a:rPr lang="en-US" dirty="0"/>
              <a:t>How is meeting content determined?</a:t>
            </a:r>
          </a:p>
          <a:p>
            <a:pPr lvl="1"/>
            <a:r>
              <a:rPr lang="en-US" dirty="0"/>
              <a:t>Are leaders elected or selected?</a:t>
            </a:r>
          </a:p>
          <a:p>
            <a:pPr lvl="1"/>
            <a:r>
              <a:rPr lang="en-US" dirty="0"/>
              <a:t>Are there opportunities for junior members?</a:t>
            </a:r>
          </a:p>
          <a:p>
            <a:pPr lvl="1"/>
            <a:r>
              <a:rPr lang="en-US" dirty="0"/>
              <a:t>Are there mentoring programs within your society?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74A1B-87ED-5441-9D19-1A84700D4F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91" y="5340625"/>
            <a:ext cx="1406600" cy="11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E334-3B65-F145-B047-59557CC0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1" y="1359660"/>
            <a:ext cx="7793037" cy="1143000"/>
          </a:xfrm>
        </p:spPr>
        <p:txBody>
          <a:bodyPr/>
          <a:lstStyle/>
          <a:p>
            <a:r>
              <a:rPr lang="en-US" dirty="0"/>
              <a:t>Learn the organizational structure of your society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C4BD-7957-D84C-ADD3-154FD25F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Email the appropriate individuals to get involved</a:t>
            </a:r>
          </a:p>
          <a:p>
            <a:pPr lvl="1"/>
            <a:r>
              <a:rPr lang="en-US" dirty="0"/>
              <a:t>Include your CV, brief description</a:t>
            </a:r>
          </a:p>
          <a:p>
            <a:pPr lvl="1"/>
            <a:r>
              <a:rPr lang="en-US" b="1" dirty="0"/>
              <a:t>Be patient</a:t>
            </a:r>
          </a:p>
          <a:p>
            <a:pPr lvl="1"/>
            <a:r>
              <a:rPr lang="en-US" b="1" dirty="0"/>
              <a:t>Be persistent</a:t>
            </a:r>
          </a:p>
          <a:p>
            <a:pPr lvl="1"/>
            <a:r>
              <a:rPr lang="en-US" b="1" dirty="0"/>
              <a:t>Be proactive</a:t>
            </a:r>
          </a:p>
        </p:txBody>
      </p:sp>
    </p:spTree>
    <p:extLst>
      <p:ext uri="{BB962C8B-B14F-4D97-AF65-F5344CB8AC3E}">
        <p14:creationId xmlns:p14="http://schemas.microsoft.com/office/powerpoint/2010/main" val="22244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5688-7EAC-3149-B6A1-F88CFAEE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musician!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2C44-2434-7147-8292-B5460762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Toot your own horn!!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0CAD0-AA1C-654D-A24C-DDC19A8D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9440" y="0"/>
            <a:ext cx="3061067" cy="1836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5F743D-6876-1D40-AD82-A3DFE51D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033" y="2661920"/>
            <a:ext cx="6750144" cy="34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2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36F3-ACCA-3D4D-B556-8EAF4131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9D9E5-FAF0-DB43-B072-692920D8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59" y="430799"/>
            <a:ext cx="7589928" cy="59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9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7649-EB6A-DF45-92C0-53F81D44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Toot your horn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31ED-372D-744F-B1D1-03D063429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awards, honors and get your mentor or sponsor to nominate you</a:t>
            </a:r>
          </a:p>
          <a:p>
            <a:r>
              <a:rPr lang="en-US" dirty="0"/>
              <a:t>Provide draft of a glowing letter of support for yourself</a:t>
            </a:r>
          </a:p>
          <a:p>
            <a:r>
              <a:rPr lang="en-US" dirty="0"/>
              <a:t>Volunteer for key activities </a:t>
            </a:r>
          </a:p>
          <a:p>
            <a:pPr lvl="1"/>
            <a:r>
              <a:rPr lang="en-US" dirty="0"/>
              <a:t>Propel you forward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09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EBBC-3662-2C49-B756-01295725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 nationally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0A83-E0D8-B84B-83D1-1E0FAA6B2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When opportunity knocks, answer!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Provide substantive feedback when asked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Be honest about your availability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Know what is being asked of you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Be true to your word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Follow through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>
                <a:latin typeface="Arial"/>
                <a:cs typeface="Arial"/>
              </a:rPr>
              <a:t>Respect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45FA-0F20-424E-9ACB-8DE73A88C4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/>
          <a:lstStyle/>
          <a:p>
            <a:r>
              <a:rPr lang="en-US" dirty="0"/>
              <a:t>How to get there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29395-4E6B-2E40-BD72-55938BB30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" y="175630"/>
            <a:ext cx="8916416" cy="63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28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71A7-42FA-F64F-ADA7-CBE251E8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F7AF-FA25-E04B-9EA8-C74DD3EE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  <a:p>
            <a:r>
              <a:rPr lang="en-US" dirty="0"/>
              <a:t>Keep track of everything!!</a:t>
            </a:r>
          </a:p>
          <a:p>
            <a:pPr lvl="1"/>
            <a:r>
              <a:rPr lang="en-US" dirty="0"/>
              <a:t>Keep all your evaluations, letters from students, patients,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Keep on updated and complete CV</a:t>
            </a:r>
          </a:p>
          <a:p>
            <a:r>
              <a:rPr lang="en-US" dirty="0"/>
              <a:t>Have an “expert” review your CV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9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it Forward!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60" y="2179320"/>
            <a:ext cx="5080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31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FECA5-EB3B-3745-9FD5-FFF5EDAECE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494" y="645081"/>
            <a:ext cx="8877300" cy="5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9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BCD3D1-1A24-9B44-86FB-5101BA1DD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9" y="2528352"/>
            <a:ext cx="2851500" cy="190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good shoes!!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1303" y="2732788"/>
            <a:ext cx="2260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Paul Green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7887" y="3529115"/>
            <a:ext cx="18958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Aquatalia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055149" y="5563583"/>
            <a:ext cx="1537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Haflinger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75" b="67500" l="375" r="99375"/>
                    </a14:imgEffect>
                  </a14:imgLayer>
                </a14:imgProps>
              </a:ext>
            </a:extLst>
          </a:blip>
          <a:srcRect t="27122" b="32289"/>
          <a:stretch/>
        </p:blipFill>
        <p:spPr>
          <a:xfrm>
            <a:off x="4581384" y="4623993"/>
            <a:ext cx="2308961" cy="9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0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93450"/>
            <a:ext cx="7793037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</a:t>
            </a:r>
            <a:r>
              <a:rPr lang="uk-UA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s a marathon, not a sprint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8" y="1760538"/>
            <a:ext cx="7269252" cy="4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6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B43E2FF-903F-B647-B923-977880E41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3600" dirty="0"/>
              <a:t>My Journey…</a:t>
            </a:r>
            <a:endParaRPr lang="en-US" altLang="en-US" dirty="0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3962FB95-6904-0C45-B4FD-F9032E178A95}"/>
              </a:ext>
            </a:extLst>
          </p:cNvPr>
          <p:cNvGrpSpPr>
            <a:grpSpLocks/>
          </p:cNvGrpSpPr>
          <p:nvPr/>
        </p:nvGrpSpPr>
        <p:grpSpPr bwMode="auto">
          <a:xfrm>
            <a:off x="1401365" y="1977078"/>
            <a:ext cx="6732587" cy="4241800"/>
            <a:chOff x="1738313" y="2514600"/>
            <a:chExt cx="6034086" cy="3365500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1A845C19-BFAD-5B4B-8184-9AADFDBE5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2514600"/>
              <a:ext cx="5667374" cy="336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5BE0B7E4-FEF6-4E47-A2B8-696404EE6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313" y="3581400"/>
              <a:ext cx="228600" cy="217488"/>
            </a:xfrm>
            <a:prstGeom prst="star5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D7A5123D-4D6A-3C4A-8A07-CAF86AF283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69486">
              <a:off x="6577012" y="2743200"/>
              <a:ext cx="304800" cy="685800"/>
            </a:xfrm>
            <a:prstGeom prst="curvedRightArrow">
              <a:avLst>
                <a:gd name="adj1" fmla="val 45000"/>
                <a:gd name="adj2" fmla="val 90000"/>
                <a:gd name="adj3" fmla="val 33333"/>
              </a:avLst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55464E14-A31A-A74F-8F7F-B2D7E7132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436" flipV="1">
              <a:off x="7162799" y="3279775"/>
              <a:ext cx="228600" cy="381000"/>
            </a:xfrm>
            <a:prstGeom prst="curvedLeftArrow">
              <a:avLst>
                <a:gd name="adj1" fmla="val 33333"/>
                <a:gd name="adj2" fmla="val 66667"/>
                <a:gd name="adj3" fmla="val 33333"/>
              </a:avLst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78CA8031-DDF9-124D-A779-C8EDF106B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7075" y="3527425"/>
              <a:ext cx="4857749" cy="250825"/>
            </a:xfrm>
            <a:prstGeom prst="line">
              <a:avLst/>
            </a:prstGeom>
            <a:noFill/>
            <a:ln w="57150" cap="rnd" cmpd="sng">
              <a:solidFill>
                <a:srgbClr val="FFFF00"/>
              </a:solidFill>
              <a:bevel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4F5E5F86-C30F-4E46-A0EF-D98BAE6DD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6913" y="3386138"/>
              <a:ext cx="4495799" cy="304800"/>
            </a:xfrm>
            <a:prstGeom prst="line">
              <a:avLst/>
            </a:prstGeom>
            <a:noFill/>
            <a:ln w="57150" cap="rnd" cmpd="sng">
              <a:solidFill>
                <a:srgbClr val="FFFF00"/>
              </a:solidFill>
              <a:bevel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936889D9-F3E5-AF43-B871-0CE7007CC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7288" y="2698750"/>
              <a:ext cx="4438649" cy="685800"/>
            </a:xfrm>
            <a:prstGeom prst="line">
              <a:avLst/>
            </a:prstGeom>
            <a:noFill/>
            <a:ln w="57150" cap="rnd" cmpd="sng">
              <a:solidFill>
                <a:srgbClr val="FFFF00"/>
              </a:solidFill>
              <a:bevel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4" name="AutoShape 12">
              <a:extLst>
                <a:ext uri="{FF2B5EF4-FFF2-40B4-BE49-F238E27FC236}">
                  <a16:creationId xmlns:a16="http://schemas.microsoft.com/office/drawing/2014/main" id="{FBF76066-09D3-414A-BE1B-A989BEB1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712" y="3348038"/>
              <a:ext cx="228600" cy="217487"/>
            </a:xfrm>
            <a:prstGeom prst="star5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5" name="AutoShape 13">
              <a:extLst>
                <a:ext uri="{FF2B5EF4-FFF2-40B4-BE49-F238E27FC236}">
                  <a16:creationId xmlns:a16="http://schemas.microsoft.com/office/drawing/2014/main" id="{E50272CA-7C90-AF44-A5EE-8AF262E85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112" y="3124200"/>
              <a:ext cx="228600" cy="217488"/>
            </a:xfrm>
            <a:prstGeom prst="star5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6" name="AutoShape 14">
              <a:extLst>
                <a:ext uri="{FF2B5EF4-FFF2-40B4-BE49-F238E27FC236}">
                  <a16:creationId xmlns:a16="http://schemas.microsoft.com/office/drawing/2014/main" id="{4ACB4C89-C70C-9842-AA5F-B57215FF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2514600"/>
              <a:ext cx="228600" cy="217488"/>
            </a:xfrm>
            <a:prstGeom prst="star5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7" name="AutoShape 15">
              <a:extLst>
                <a:ext uri="{FF2B5EF4-FFF2-40B4-BE49-F238E27FC236}">
                  <a16:creationId xmlns:a16="http://schemas.microsoft.com/office/drawing/2014/main" id="{FC237668-DFE2-6141-A422-ABB2F39BA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912" y="3287713"/>
              <a:ext cx="228600" cy="217487"/>
            </a:xfrm>
            <a:prstGeom prst="star5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CC74A4CF-679B-5243-B612-EC47D27C1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799" y="4495800"/>
              <a:ext cx="228600" cy="217488"/>
            </a:xfrm>
            <a:custGeom>
              <a:avLst/>
              <a:gdLst>
                <a:gd name="T0" fmla="*/ 0 w 228600"/>
                <a:gd name="T1" fmla="*/ 83073 h 217488"/>
                <a:gd name="T2" fmla="*/ 87318 w 228600"/>
                <a:gd name="T3" fmla="*/ 83073 h 217488"/>
                <a:gd name="T4" fmla="*/ 114300 w 228600"/>
                <a:gd name="T5" fmla="*/ 0 h 217488"/>
                <a:gd name="T6" fmla="*/ 141282 w 228600"/>
                <a:gd name="T7" fmla="*/ 83073 h 217488"/>
                <a:gd name="T8" fmla="*/ 228600 w 228600"/>
                <a:gd name="T9" fmla="*/ 83073 h 217488"/>
                <a:gd name="T10" fmla="*/ 157958 w 228600"/>
                <a:gd name="T11" fmla="*/ 134414 h 217488"/>
                <a:gd name="T12" fmla="*/ 184941 w 228600"/>
                <a:gd name="T13" fmla="*/ 217487 h 217488"/>
                <a:gd name="T14" fmla="*/ 114300 w 228600"/>
                <a:gd name="T15" fmla="*/ 166145 h 217488"/>
                <a:gd name="T16" fmla="*/ 43659 w 228600"/>
                <a:gd name="T17" fmla="*/ 217487 h 217488"/>
                <a:gd name="T18" fmla="*/ 70642 w 228600"/>
                <a:gd name="T19" fmla="*/ 134414 h 217488"/>
                <a:gd name="T20" fmla="*/ 0 w 228600"/>
                <a:gd name="T21" fmla="*/ 83073 h 2174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8600" h="217488">
                  <a:moveTo>
                    <a:pt x="0" y="83073"/>
                  </a:moveTo>
                  <a:lnTo>
                    <a:pt x="87318" y="83073"/>
                  </a:lnTo>
                  <a:lnTo>
                    <a:pt x="114300" y="0"/>
                  </a:lnTo>
                  <a:lnTo>
                    <a:pt x="141282" y="83073"/>
                  </a:lnTo>
                  <a:lnTo>
                    <a:pt x="228600" y="83073"/>
                  </a:lnTo>
                  <a:lnTo>
                    <a:pt x="157958" y="134414"/>
                  </a:lnTo>
                  <a:lnTo>
                    <a:pt x="184941" y="217487"/>
                  </a:lnTo>
                  <a:lnTo>
                    <a:pt x="114300" y="166145"/>
                  </a:lnTo>
                  <a:lnTo>
                    <a:pt x="43659" y="217487"/>
                  </a:lnTo>
                  <a:lnTo>
                    <a:pt x="70642" y="134414"/>
                  </a:lnTo>
                  <a:lnTo>
                    <a:pt x="0" y="83073"/>
                  </a:lnTo>
                  <a:close/>
                </a:path>
              </a:pathLst>
            </a:custGeom>
            <a:solidFill>
              <a:srgbClr val="FF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5ADEEFA7-9F4A-394D-9A82-083FBC7FD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2819400"/>
              <a:ext cx="3962399" cy="1752600"/>
            </a:xfrm>
            <a:prstGeom prst="line">
              <a:avLst/>
            </a:prstGeom>
            <a:noFill/>
            <a:ln w="57150" cap="rnd" cmpd="sng">
              <a:solidFill>
                <a:srgbClr val="FFFF00"/>
              </a:solidFill>
              <a:bevel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35F7A3AF-E8AA-854F-A06A-55325A6A3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514600"/>
              <a:ext cx="28956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66DF1F-85F9-5B42-8FCB-9D9E06F9833C}"/>
                </a:ext>
              </a:extLst>
            </p:cNvPr>
            <p:cNvSpPr/>
            <p:nvPr/>
          </p:nvSpPr>
          <p:spPr>
            <a:xfrm>
              <a:off x="6934200" y="4114800"/>
              <a:ext cx="83819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" charset="0"/>
                  <a:ea typeface="ＭＳ Ｐゴシック" charset="0"/>
                </a:rPr>
                <a:t>?</a:t>
              </a:r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5872A599-5EC7-4843-8980-EE5F9C66A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599" y="4648200"/>
              <a:ext cx="533400" cy="0"/>
            </a:xfrm>
            <a:prstGeom prst="line">
              <a:avLst/>
            </a:prstGeom>
            <a:noFill/>
            <a:ln w="57150" cap="rnd" cmpd="sng">
              <a:solidFill>
                <a:srgbClr val="FFFF00"/>
              </a:solidFill>
              <a:prstDash val="sysDash"/>
              <a:bevel/>
              <a:headEnd type="none" w="sm" len="sm"/>
              <a:tailEnd type="triangle" w="lg" len="sm"/>
            </a:ln>
            <a:effectLst>
              <a:outerShdw blurRad="508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  <a:prstDash val="lgDash"/>
                </a:ln>
                <a:latin typeface="Times" charset="0"/>
                <a:ea typeface="ＭＳ Ｐゴシック" charset="0"/>
              </a:endParaRPr>
            </a:p>
          </p:txBody>
        </p:sp>
        <p:sp>
          <p:nvSpPr>
            <p:cNvPr id="33" name="TextBox 2">
              <a:extLst>
                <a:ext uri="{FF2B5EF4-FFF2-40B4-BE49-F238E27FC236}">
                  <a16:creationId xmlns:a16="http://schemas.microsoft.com/office/drawing/2014/main" id="{53127321-9C7F-D34A-9386-9778615A2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7745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Start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F8954176-F70C-8A4C-8013-05B35BDFF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572000"/>
              <a:ext cx="7873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7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6B48-5962-BA4B-967A-80B44E979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814" y="605997"/>
            <a:ext cx="5031745" cy="5775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17DF2-03C4-6C4C-9A63-DB4EBFA1E54A}"/>
              </a:ext>
            </a:extLst>
          </p:cNvPr>
          <p:cNvSpPr txBox="1"/>
          <p:nvPr/>
        </p:nvSpPr>
        <p:spPr>
          <a:xfrm>
            <a:off x="4667415" y="4969565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Assistant Professor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8C1B4-8477-DD41-A666-5A3F25158C16}"/>
              </a:ext>
            </a:extLst>
          </p:cNvPr>
          <p:cNvSpPr txBox="1"/>
          <p:nvPr/>
        </p:nvSpPr>
        <p:spPr>
          <a:xfrm>
            <a:off x="1196700" y="3421769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Associate Professor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36ED2-5B0A-364A-A6C9-E09E9A5ADBDB}"/>
              </a:ext>
            </a:extLst>
          </p:cNvPr>
          <p:cNvSpPr txBox="1"/>
          <p:nvPr/>
        </p:nvSpPr>
        <p:spPr>
          <a:xfrm>
            <a:off x="4794694" y="1277626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E68BA-5200-C64A-9CDF-80E5EEC57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772" y="71562"/>
            <a:ext cx="823643" cy="723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0B779-E6FC-D54D-864A-A98ABC02F67A}"/>
              </a:ext>
            </a:extLst>
          </p:cNvPr>
          <p:cNvSpPr txBox="1"/>
          <p:nvPr/>
        </p:nvSpPr>
        <p:spPr>
          <a:xfrm>
            <a:off x="4667415" y="2310112"/>
            <a:ext cx="1126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Tenure</a:t>
            </a:r>
          </a:p>
        </p:txBody>
      </p:sp>
    </p:spTree>
    <p:extLst>
      <p:ext uri="{BB962C8B-B14F-4D97-AF65-F5344CB8AC3E}">
        <p14:creationId xmlns:p14="http://schemas.microsoft.com/office/powerpoint/2010/main" val="1710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C401-E614-944D-961D-511094AF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F973-4C30-9B49-AB4B-6EC86F85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46" y="1850736"/>
            <a:ext cx="7772400" cy="4114800"/>
          </a:xfrm>
        </p:spPr>
        <p:txBody>
          <a:bodyPr/>
          <a:lstStyle/>
          <a:p>
            <a:r>
              <a:rPr lang="en-US" dirty="0"/>
              <a:t>What is your faculty track?</a:t>
            </a:r>
          </a:p>
          <a:p>
            <a:pPr lvl="1"/>
            <a:r>
              <a:rPr lang="en-US" dirty="0"/>
              <a:t>Know your institutions tracks, criteria</a:t>
            </a:r>
          </a:p>
          <a:p>
            <a:pPr lvl="1"/>
            <a:r>
              <a:rPr lang="en-US" dirty="0"/>
              <a:t>Does your faculty track align with your actual responsibilities? </a:t>
            </a:r>
          </a:p>
          <a:p>
            <a:pPr lvl="1"/>
            <a:r>
              <a:rPr lang="en-US" dirty="0"/>
              <a:t>Can you switch tracks?</a:t>
            </a:r>
          </a:p>
          <a:p>
            <a:r>
              <a:rPr lang="en-US" dirty="0"/>
              <a:t>What are the criteria for promotion in your track?</a:t>
            </a:r>
          </a:p>
          <a:p>
            <a:r>
              <a:rPr lang="en-US" dirty="0"/>
              <a:t>What is the timeline for promotion</a:t>
            </a:r>
          </a:p>
          <a:p>
            <a:pPr lvl="1"/>
            <a:r>
              <a:rPr lang="en-US" dirty="0"/>
              <a:t>Is there an up and out policy?</a:t>
            </a:r>
          </a:p>
        </p:txBody>
      </p:sp>
    </p:spTree>
    <p:extLst>
      <p:ext uri="{BB962C8B-B14F-4D97-AF65-F5344CB8AC3E}">
        <p14:creationId xmlns:p14="http://schemas.microsoft.com/office/powerpoint/2010/main" val="353239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344C-BC1F-2241-919C-4EE37DBF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474414"/>
            <a:ext cx="7793037" cy="1143000"/>
          </a:xfrm>
        </p:spPr>
        <p:txBody>
          <a:bodyPr/>
          <a:lstStyle/>
          <a:p>
            <a:r>
              <a:rPr lang="en-US" dirty="0"/>
              <a:t>Tenure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451A-6576-7540-96C0-6370C6EF3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24" y="1826881"/>
            <a:ext cx="8182651" cy="4114800"/>
          </a:xfrm>
        </p:spPr>
        <p:txBody>
          <a:bodyPr/>
          <a:lstStyle/>
          <a:p>
            <a:r>
              <a:rPr lang="en-US" dirty="0"/>
              <a:t>Am I on a tenure-track?</a:t>
            </a:r>
          </a:p>
          <a:p>
            <a:r>
              <a:rPr lang="en-US" dirty="0"/>
              <a:t>What does tenure mean?</a:t>
            </a:r>
          </a:p>
          <a:p>
            <a:r>
              <a:rPr lang="en-US" dirty="0"/>
              <a:t>What are the criteria for tenure?</a:t>
            </a:r>
          </a:p>
          <a:p>
            <a:pPr lvl="1"/>
            <a:r>
              <a:rPr lang="en-US" sz="2400" dirty="0"/>
              <a:t>Based in demonstrated professional competence in teaching, scholarship, clinical practice and service </a:t>
            </a:r>
          </a:p>
          <a:p>
            <a:pPr lvl="1"/>
            <a:r>
              <a:rPr lang="en-US" sz="2400" dirty="0"/>
              <a:t>Potential for future contributions in a like manner</a:t>
            </a:r>
          </a:p>
          <a:p>
            <a:pPr lvl="1"/>
            <a:r>
              <a:rPr lang="en-US" sz="2400" dirty="0"/>
              <a:t>Institution's needs and resources </a:t>
            </a:r>
          </a:p>
          <a:p>
            <a:pPr lvl="1"/>
            <a:r>
              <a:rPr lang="en-US" sz="2400" dirty="0"/>
              <a:t>No assistant professor will be awarded tenure unless concurrently promoted to associate professor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A26D-1BE5-714F-8DC0-B11DBCCF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Climbing up the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BF35-8BE5-474D-A1D6-1618FCAA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938" y="2112011"/>
            <a:ext cx="7772400" cy="4114800"/>
          </a:xfrm>
        </p:spPr>
        <p:txBody>
          <a:bodyPr/>
          <a:lstStyle/>
          <a:p>
            <a:r>
              <a:rPr lang="en-US" dirty="0"/>
              <a:t>Meet with Chair annually</a:t>
            </a:r>
          </a:p>
          <a:p>
            <a:pPr lvl="1"/>
            <a:r>
              <a:rPr lang="en-US" dirty="0"/>
              <a:t>Review Individual Development Plan with specific goals</a:t>
            </a:r>
          </a:p>
          <a:p>
            <a:r>
              <a:rPr lang="en-US" dirty="0"/>
              <a:t>Maintain a complete and updated CV</a:t>
            </a:r>
          </a:p>
          <a:p>
            <a:pPr lvl="1"/>
            <a:r>
              <a:rPr lang="en-US" dirty="0"/>
              <a:t>Institutional CV</a:t>
            </a:r>
          </a:p>
          <a:p>
            <a:pPr lvl="1"/>
            <a:r>
              <a:rPr lang="en-US" dirty="0"/>
              <a:t>NIH </a:t>
            </a:r>
            <a:r>
              <a:rPr lang="en-US" dirty="0" err="1"/>
              <a:t>biosketch</a:t>
            </a:r>
            <a:endParaRPr lang="en-US" dirty="0"/>
          </a:p>
          <a:p>
            <a:pPr lvl="1"/>
            <a:r>
              <a:rPr lang="en-US" dirty="0"/>
              <a:t>Short CV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7D6DC-0EF7-A240-9845-485130D384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693" y="5010727"/>
            <a:ext cx="2533282" cy="16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1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B122A2A-3D4C-8743-B1A7-9C838F89E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Academic CV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80DEAE50-AB16-684D-98BD-B13914627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Name, degree, address (no SSN, no DOB)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What is your answering machine message?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Education (nothing earlier than college)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Degrees and inclusive dates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Professional positions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Postdoc, Research Assistant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Academics don’</a:t>
            </a:r>
            <a:r>
              <a:rPr lang="en-US" altLang="ja-JP" sz="1800" dirty="0"/>
              <a:t>t want description of work, or skill sets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Explain any gaps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Honors/Awards </a:t>
            </a:r>
            <a:r>
              <a:rPr lang="en-US" altLang="en-US" sz="2000" dirty="0"/>
              <a:t>(explain if not obvious)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Grant Funding </a:t>
            </a:r>
            <a:r>
              <a:rPr lang="en-US" altLang="en-US" sz="2000" dirty="0"/>
              <a:t>(yours, not your PI</a:t>
            </a:r>
            <a:r>
              <a:rPr lang="ja-JP" altLang="en-US" sz="2000" dirty="0"/>
              <a:t>’</a:t>
            </a:r>
            <a:r>
              <a:rPr lang="en-US" altLang="ja-JP" sz="2000" dirty="0"/>
              <a:t>s)</a:t>
            </a:r>
          </a:p>
        </p:txBody>
      </p:sp>
    </p:spTree>
    <p:extLst>
      <p:ext uri="{BB962C8B-B14F-4D97-AF65-F5344CB8AC3E}">
        <p14:creationId xmlns:p14="http://schemas.microsoft.com/office/powerpoint/2010/main" val="7995678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1559</TotalTime>
  <Words>938</Words>
  <Application>Microsoft Office PowerPoint</Application>
  <PresentationFormat>On-screen Show (4:3)</PresentationFormat>
  <Paragraphs>192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Times</vt:lpstr>
      <vt:lpstr>Times New Roman</vt:lpstr>
      <vt:lpstr>Wingdings</vt:lpstr>
      <vt:lpstr>Default Theme</vt:lpstr>
      <vt:lpstr>Climbing the ladder in high heels: how to keep from slipping off </vt:lpstr>
      <vt:lpstr>Disclosures</vt:lpstr>
      <vt:lpstr>How to get there</vt:lpstr>
      <vt:lpstr>My Journey…</vt:lpstr>
      <vt:lpstr>PowerPoint Presentation</vt:lpstr>
      <vt:lpstr>Promotion</vt:lpstr>
      <vt:lpstr>Tenure </vt:lpstr>
      <vt:lpstr>Climbing up the ladder</vt:lpstr>
      <vt:lpstr>Academic CV</vt:lpstr>
      <vt:lpstr>Curriculum Vitae</vt:lpstr>
      <vt:lpstr>Curriculum Vitae</vt:lpstr>
      <vt:lpstr>Mentorship</vt:lpstr>
      <vt:lpstr>Educational Portfolio</vt:lpstr>
      <vt:lpstr>PowerPoint Presentation</vt:lpstr>
      <vt:lpstr>Developing a national reputation</vt:lpstr>
      <vt:lpstr>How is national reputation measured?</vt:lpstr>
      <vt:lpstr>How is national reputation measured?</vt:lpstr>
      <vt:lpstr>Mentor versus Sponsor</vt:lpstr>
      <vt:lpstr>Mentor versus Sponsor</vt:lpstr>
      <vt:lpstr>Tiara Syndrome</vt:lpstr>
      <vt:lpstr>Get yourself known</vt:lpstr>
      <vt:lpstr>Professional Meetings </vt:lpstr>
      <vt:lpstr>Professional Societies</vt:lpstr>
      <vt:lpstr>Learn the organizational structure of your society </vt:lpstr>
      <vt:lpstr>Learn the organizational structure of your society </vt:lpstr>
      <vt:lpstr>Become a musician!</vt:lpstr>
      <vt:lpstr>PowerPoint Presentation</vt:lpstr>
      <vt:lpstr>Toot your horn</vt:lpstr>
      <vt:lpstr>How to get involved nationally</vt:lpstr>
      <vt:lpstr>Putting it together</vt:lpstr>
      <vt:lpstr>Pay it Forward!</vt:lpstr>
      <vt:lpstr>PowerPoint Presentation</vt:lpstr>
      <vt:lpstr>Invest in good shoes!!</vt:lpstr>
      <vt:lpstr>It’s a marathon, not a sprint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National Reputation for Clinicians</dc:title>
  <dc:creator>Microsoft Office User</dc:creator>
  <cp:lastModifiedBy>Greer, Annette</cp:lastModifiedBy>
  <cp:revision>43</cp:revision>
  <dcterms:created xsi:type="dcterms:W3CDTF">2018-03-11T16:16:11Z</dcterms:created>
  <dcterms:modified xsi:type="dcterms:W3CDTF">2018-04-12T16:13:58Z</dcterms:modified>
</cp:coreProperties>
</file>