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736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0" y="6498485"/>
            <a:ext cx="7352030" cy="0"/>
          </a:xfrm>
          <a:custGeom>
            <a:avLst/>
            <a:gdLst/>
            <a:ahLst/>
            <a:cxnLst/>
            <a:rect l="l" t="t" r="r" b="b"/>
            <a:pathLst>
              <a:path w="7352030">
                <a:moveTo>
                  <a:pt x="0" y="0"/>
                </a:moveTo>
                <a:lnTo>
                  <a:pt x="7351486" y="0"/>
                </a:lnTo>
              </a:path>
            </a:pathLst>
          </a:custGeom>
          <a:ln w="9525">
            <a:solidFill>
              <a:srgbClr val="592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54886" y="6498485"/>
            <a:ext cx="1513205" cy="0"/>
          </a:xfrm>
          <a:custGeom>
            <a:avLst/>
            <a:gdLst/>
            <a:ahLst/>
            <a:cxnLst/>
            <a:rect l="l" t="t" r="r" b="b"/>
            <a:pathLst>
              <a:path w="1513204">
                <a:moveTo>
                  <a:pt x="0" y="0"/>
                </a:moveTo>
                <a:lnTo>
                  <a:pt x="1513113" y="0"/>
                </a:lnTo>
              </a:path>
            </a:pathLst>
          </a:custGeom>
          <a:ln w="9525">
            <a:solidFill>
              <a:srgbClr val="592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810398" y="5976065"/>
            <a:ext cx="1483012" cy="542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50904" y="2386946"/>
            <a:ext cx="1335405" cy="1335405"/>
          </a:xfrm>
          <a:custGeom>
            <a:avLst/>
            <a:gdLst/>
            <a:ahLst/>
            <a:cxnLst/>
            <a:rect l="l" t="t" r="r" b="b"/>
            <a:pathLst>
              <a:path w="1335405" h="1335404">
                <a:moveTo>
                  <a:pt x="689882" y="0"/>
                </a:moveTo>
                <a:lnTo>
                  <a:pt x="645294" y="0"/>
                </a:lnTo>
                <a:lnTo>
                  <a:pt x="600786" y="2958"/>
                </a:lnTo>
                <a:lnTo>
                  <a:pt x="556518" y="8875"/>
                </a:lnTo>
                <a:lnTo>
                  <a:pt x="512649" y="17751"/>
                </a:lnTo>
                <a:lnTo>
                  <a:pt x="469340" y="29586"/>
                </a:lnTo>
                <a:lnTo>
                  <a:pt x="426751" y="44379"/>
                </a:lnTo>
                <a:lnTo>
                  <a:pt x="385040" y="62131"/>
                </a:lnTo>
                <a:lnTo>
                  <a:pt x="344369" y="82842"/>
                </a:lnTo>
                <a:lnTo>
                  <a:pt x="304896" y="106511"/>
                </a:lnTo>
                <a:lnTo>
                  <a:pt x="266782" y="133139"/>
                </a:lnTo>
                <a:lnTo>
                  <a:pt x="230187" y="162725"/>
                </a:lnTo>
                <a:lnTo>
                  <a:pt x="195270" y="195270"/>
                </a:lnTo>
                <a:lnTo>
                  <a:pt x="162725" y="230187"/>
                </a:lnTo>
                <a:lnTo>
                  <a:pt x="133138" y="266783"/>
                </a:lnTo>
                <a:lnTo>
                  <a:pt x="106511" y="304897"/>
                </a:lnTo>
                <a:lnTo>
                  <a:pt x="82842" y="344369"/>
                </a:lnTo>
                <a:lnTo>
                  <a:pt x="62131" y="385041"/>
                </a:lnTo>
                <a:lnTo>
                  <a:pt x="44379" y="426751"/>
                </a:lnTo>
                <a:lnTo>
                  <a:pt x="29586" y="469341"/>
                </a:lnTo>
                <a:lnTo>
                  <a:pt x="17751" y="512650"/>
                </a:lnTo>
                <a:lnTo>
                  <a:pt x="8875" y="556518"/>
                </a:lnTo>
                <a:lnTo>
                  <a:pt x="2958" y="600786"/>
                </a:lnTo>
                <a:lnTo>
                  <a:pt x="0" y="645294"/>
                </a:lnTo>
                <a:lnTo>
                  <a:pt x="0" y="689882"/>
                </a:lnTo>
                <a:lnTo>
                  <a:pt x="2958" y="734390"/>
                </a:lnTo>
                <a:lnTo>
                  <a:pt x="8875" y="778658"/>
                </a:lnTo>
                <a:lnTo>
                  <a:pt x="17751" y="822526"/>
                </a:lnTo>
                <a:lnTo>
                  <a:pt x="29586" y="865835"/>
                </a:lnTo>
                <a:lnTo>
                  <a:pt x="44379" y="908425"/>
                </a:lnTo>
                <a:lnTo>
                  <a:pt x="62131" y="950135"/>
                </a:lnTo>
                <a:lnTo>
                  <a:pt x="82842" y="990807"/>
                </a:lnTo>
                <a:lnTo>
                  <a:pt x="106511" y="1030279"/>
                </a:lnTo>
                <a:lnTo>
                  <a:pt x="133138" y="1068393"/>
                </a:lnTo>
                <a:lnTo>
                  <a:pt x="162725" y="1104988"/>
                </a:lnTo>
                <a:lnTo>
                  <a:pt x="195270" y="1139905"/>
                </a:lnTo>
                <a:lnTo>
                  <a:pt x="230187" y="1172450"/>
                </a:lnTo>
                <a:lnTo>
                  <a:pt x="266782" y="1202037"/>
                </a:lnTo>
                <a:lnTo>
                  <a:pt x="304896" y="1228665"/>
                </a:lnTo>
                <a:lnTo>
                  <a:pt x="344369" y="1252334"/>
                </a:lnTo>
                <a:lnTo>
                  <a:pt x="385040" y="1273044"/>
                </a:lnTo>
                <a:lnTo>
                  <a:pt x="426751" y="1290796"/>
                </a:lnTo>
                <a:lnTo>
                  <a:pt x="469340" y="1305590"/>
                </a:lnTo>
                <a:lnTo>
                  <a:pt x="512649" y="1317424"/>
                </a:lnTo>
                <a:lnTo>
                  <a:pt x="556518" y="1326300"/>
                </a:lnTo>
                <a:lnTo>
                  <a:pt x="600786" y="1332217"/>
                </a:lnTo>
                <a:lnTo>
                  <a:pt x="645294" y="1335176"/>
                </a:lnTo>
                <a:lnTo>
                  <a:pt x="689882" y="1335176"/>
                </a:lnTo>
                <a:lnTo>
                  <a:pt x="734389" y="1332217"/>
                </a:lnTo>
                <a:lnTo>
                  <a:pt x="778658" y="1326300"/>
                </a:lnTo>
                <a:lnTo>
                  <a:pt x="822526" y="1317424"/>
                </a:lnTo>
                <a:lnTo>
                  <a:pt x="865835" y="1305590"/>
                </a:lnTo>
                <a:lnTo>
                  <a:pt x="908425" y="1290796"/>
                </a:lnTo>
                <a:lnTo>
                  <a:pt x="950135" y="1273044"/>
                </a:lnTo>
                <a:lnTo>
                  <a:pt x="990807" y="1252334"/>
                </a:lnTo>
                <a:lnTo>
                  <a:pt x="1030279" y="1228665"/>
                </a:lnTo>
                <a:lnTo>
                  <a:pt x="1068393" y="1202037"/>
                </a:lnTo>
                <a:lnTo>
                  <a:pt x="1104989" y="1172450"/>
                </a:lnTo>
                <a:lnTo>
                  <a:pt x="1139906" y="1139905"/>
                </a:lnTo>
                <a:lnTo>
                  <a:pt x="1172451" y="1104988"/>
                </a:lnTo>
                <a:lnTo>
                  <a:pt x="1202037" y="1068393"/>
                </a:lnTo>
                <a:lnTo>
                  <a:pt x="1228665" y="1030279"/>
                </a:lnTo>
                <a:lnTo>
                  <a:pt x="1252334" y="990807"/>
                </a:lnTo>
                <a:lnTo>
                  <a:pt x="1273044" y="950135"/>
                </a:lnTo>
                <a:lnTo>
                  <a:pt x="1290796" y="908425"/>
                </a:lnTo>
                <a:lnTo>
                  <a:pt x="1305589" y="865835"/>
                </a:lnTo>
                <a:lnTo>
                  <a:pt x="1317424" y="822526"/>
                </a:lnTo>
                <a:lnTo>
                  <a:pt x="1326300" y="778658"/>
                </a:lnTo>
                <a:lnTo>
                  <a:pt x="1332217" y="734390"/>
                </a:lnTo>
                <a:lnTo>
                  <a:pt x="1335176" y="689882"/>
                </a:lnTo>
                <a:lnTo>
                  <a:pt x="1335176" y="645294"/>
                </a:lnTo>
                <a:lnTo>
                  <a:pt x="1332217" y="600786"/>
                </a:lnTo>
                <a:lnTo>
                  <a:pt x="1326300" y="556518"/>
                </a:lnTo>
                <a:lnTo>
                  <a:pt x="1317424" y="512650"/>
                </a:lnTo>
                <a:lnTo>
                  <a:pt x="1305589" y="469341"/>
                </a:lnTo>
                <a:lnTo>
                  <a:pt x="1290796" y="426751"/>
                </a:lnTo>
                <a:lnTo>
                  <a:pt x="1273044" y="385041"/>
                </a:lnTo>
                <a:lnTo>
                  <a:pt x="1252334" y="344369"/>
                </a:lnTo>
                <a:lnTo>
                  <a:pt x="1228665" y="304897"/>
                </a:lnTo>
                <a:lnTo>
                  <a:pt x="1202037" y="266783"/>
                </a:lnTo>
                <a:lnTo>
                  <a:pt x="1172451" y="230187"/>
                </a:lnTo>
                <a:lnTo>
                  <a:pt x="1139906" y="195270"/>
                </a:lnTo>
                <a:lnTo>
                  <a:pt x="1104989" y="162725"/>
                </a:lnTo>
                <a:lnTo>
                  <a:pt x="1068393" y="133139"/>
                </a:lnTo>
                <a:lnTo>
                  <a:pt x="1030279" y="106511"/>
                </a:lnTo>
                <a:lnTo>
                  <a:pt x="990807" y="82842"/>
                </a:lnTo>
                <a:lnTo>
                  <a:pt x="950135" y="62131"/>
                </a:lnTo>
                <a:lnTo>
                  <a:pt x="908425" y="44379"/>
                </a:lnTo>
                <a:lnTo>
                  <a:pt x="865835" y="29586"/>
                </a:lnTo>
                <a:lnTo>
                  <a:pt x="822526" y="17751"/>
                </a:lnTo>
                <a:lnTo>
                  <a:pt x="778658" y="8875"/>
                </a:lnTo>
                <a:lnTo>
                  <a:pt x="734389" y="2958"/>
                </a:lnTo>
                <a:lnTo>
                  <a:pt x="689882" y="0"/>
                </a:lnTo>
                <a:close/>
              </a:path>
            </a:pathLst>
          </a:custGeom>
          <a:solidFill>
            <a:srgbClr val="CCD3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331076" y="2667119"/>
            <a:ext cx="774829" cy="7748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31076" y="2667119"/>
            <a:ext cx="775335" cy="775335"/>
          </a:xfrm>
          <a:custGeom>
            <a:avLst/>
            <a:gdLst/>
            <a:ahLst/>
            <a:cxnLst/>
            <a:rect l="l" t="t" r="r" b="b"/>
            <a:pathLst>
              <a:path w="775335" h="775335">
                <a:moveTo>
                  <a:pt x="0" y="0"/>
                </a:moveTo>
                <a:lnTo>
                  <a:pt x="774830" y="0"/>
                </a:lnTo>
                <a:lnTo>
                  <a:pt x="774830" y="774830"/>
                </a:lnTo>
                <a:lnTo>
                  <a:pt x="0" y="77483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57890" y="299935"/>
            <a:ext cx="4231321" cy="2324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0" y="6498485"/>
            <a:ext cx="7352030" cy="0"/>
          </a:xfrm>
          <a:custGeom>
            <a:avLst/>
            <a:gdLst/>
            <a:ahLst/>
            <a:cxnLst/>
            <a:rect l="l" t="t" r="r" b="b"/>
            <a:pathLst>
              <a:path w="7352030">
                <a:moveTo>
                  <a:pt x="0" y="0"/>
                </a:moveTo>
                <a:lnTo>
                  <a:pt x="7351486" y="0"/>
                </a:lnTo>
              </a:path>
            </a:pathLst>
          </a:custGeom>
          <a:ln w="9525">
            <a:solidFill>
              <a:srgbClr val="592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54886" y="6498485"/>
            <a:ext cx="1513205" cy="0"/>
          </a:xfrm>
          <a:custGeom>
            <a:avLst/>
            <a:gdLst/>
            <a:ahLst/>
            <a:cxnLst/>
            <a:rect l="l" t="t" r="r" b="b"/>
            <a:pathLst>
              <a:path w="1513204">
                <a:moveTo>
                  <a:pt x="0" y="0"/>
                </a:moveTo>
                <a:lnTo>
                  <a:pt x="1513113" y="0"/>
                </a:lnTo>
              </a:path>
            </a:pathLst>
          </a:custGeom>
          <a:ln w="9525">
            <a:solidFill>
              <a:srgbClr val="592A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810398" y="5976065"/>
            <a:ext cx="1483012" cy="5429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6929" y="1066800"/>
            <a:ext cx="797814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77365" y="1168400"/>
            <a:ext cx="8637269" cy="1595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9600" y="3424554"/>
            <a:ext cx="8075295" cy="303974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 marR="5080" indent="6985" algn="ctr">
              <a:lnSpc>
                <a:spcPct val="86900"/>
              </a:lnSpc>
              <a:spcBef>
                <a:spcPts val="715"/>
              </a:spcBef>
            </a:pPr>
            <a:r>
              <a:rPr sz="3700" spc="15" dirty="0">
                <a:latin typeface="Trebuchet MS"/>
                <a:cs typeface="Trebuchet MS"/>
              </a:rPr>
              <a:t>Sydney Hendricks and Mansi </a:t>
            </a:r>
            <a:r>
              <a:rPr sz="3700" spc="-50" dirty="0">
                <a:latin typeface="Trebuchet MS"/>
                <a:cs typeface="Trebuchet MS"/>
              </a:rPr>
              <a:t>Trivedi  </a:t>
            </a:r>
            <a:r>
              <a:rPr sz="2950" spc="15" dirty="0">
                <a:latin typeface="Trebuchet MS"/>
                <a:cs typeface="Trebuchet MS"/>
              </a:rPr>
              <a:t>Service-Learning Distinction </a:t>
            </a:r>
            <a:r>
              <a:rPr sz="2950" spc="-50" dirty="0">
                <a:latin typeface="Trebuchet MS"/>
                <a:cs typeface="Trebuchet MS"/>
              </a:rPr>
              <a:t>Track </a:t>
            </a:r>
            <a:r>
              <a:rPr sz="2950" spc="15" dirty="0">
                <a:latin typeface="Trebuchet MS"/>
                <a:cs typeface="Trebuchet MS"/>
              </a:rPr>
              <a:t>Scholar  </a:t>
            </a:r>
            <a:r>
              <a:rPr sz="3650" b="1" spc="-5" dirty="0">
                <a:latin typeface="Trebuchet MS"/>
                <a:cs typeface="Trebuchet MS"/>
              </a:rPr>
              <a:t>The Development of an </a:t>
            </a:r>
            <a:r>
              <a:rPr sz="3650" b="1" spc="-15" dirty="0">
                <a:latin typeface="Trebuchet MS"/>
                <a:cs typeface="Trebuchet MS"/>
              </a:rPr>
              <a:t>Integrative  </a:t>
            </a:r>
            <a:r>
              <a:rPr sz="3650" b="1" spc="-5" dirty="0">
                <a:latin typeface="Trebuchet MS"/>
                <a:cs typeface="Trebuchet MS"/>
              </a:rPr>
              <a:t>Medicine Intervention to Support the  </a:t>
            </a:r>
            <a:r>
              <a:rPr sz="3650" b="1" dirty="0">
                <a:latin typeface="Trebuchet MS"/>
                <a:cs typeface="Trebuchet MS"/>
              </a:rPr>
              <a:t>Health </a:t>
            </a:r>
            <a:r>
              <a:rPr sz="3650" b="1" spc="-5" dirty="0">
                <a:latin typeface="Trebuchet MS"/>
                <a:cs typeface="Trebuchet MS"/>
              </a:rPr>
              <a:t>of </a:t>
            </a:r>
            <a:r>
              <a:rPr sz="3650" b="1" dirty="0">
                <a:latin typeface="Trebuchet MS"/>
                <a:cs typeface="Trebuchet MS"/>
              </a:rPr>
              <a:t>the Home</a:t>
            </a:r>
            <a:r>
              <a:rPr sz="3650" b="1" spc="-15" dirty="0">
                <a:latin typeface="Trebuchet MS"/>
                <a:cs typeface="Trebuchet MS"/>
              </a:rPr>
              <a:t> </a:t>
            </a:r>
            <a:r>
              <a:rPr sz="3650" b="1" spc="-5" dirty="0">
                <a:latin typeface="Trebuchet MS"/>
                <a:cs typeface="Trebuchet MS"/>
              </a:rPr>
              <a:t>Insecure</a:t>
            </a:r>
            <a:endParaRPr sz="3650">
              <a:latin typeface="Trebuchet MS"/>
              <a:cs typeface="Trebuchet MS"/>
            </a:endParaRPr>
          </a:p>
          <a:p>
            <a:pPr marR="635" algn="ctr">
              <a:lnSpc>
                <a:spcPts val="4760"/>
              </a:lnSpc>
            </a:pPr>
            <a:r>
              <a:rPr sz="4450" spc="-190" dirty="0">
                <a:latin typeface="Trebuchet MS"/>
                <a:cs typeface="Trebuchet MS"/>
              </a:rPr>
              <a:t>Dr.</a:t>
            </a:r>
            <a:r>
              <a:rPr sz="4450" spc="-5" dirty="0">
                <a:latin typeface="Trebuchet MS"/>
                <a:cs typeface="Trebuchet MS"/>
              </a:rPr>
              <a:t> </a:t>
            </a:r>
            <a:r>
              <a:rPr sz="4450" spc="15" dirty="0">
                <a:latin typeface="Trebuchet MS"/>
                <a:cs typeface="Trebuchet MS"/>
              </a:rPr>
              <a:t>Daugherty</a:t>
            </a:r>
            <a:endParaRPr sz="44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7300" y="736600"/>
            <a:ext cx="3103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000000"/>
                </a:solidFill>
                <a:latin typeface="Trebuchet MS"/>
                <a:cs typeface="Trebuchet MS"/>
              </a:rPr>
              <a:t>Introduction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300" y="2070100"/>
            <a:ext cx="3837940" cy="340106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41300" marR="5080" indent="-228600">
              <a:lnSpc>
                <a:spcPct val="8770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rebuchet MS"/>
                <a:cs typeface="Trebuchet MS"/>
              </a:rPr>
              <a:t>Lack of access to  integrative medical  </a:t>
            </a:r>
            <a:r>
              <a:rPr sz="2400" dirty="0">
                <a:latin typeface="Trebuchet MS"/>
                <a:cs typeface="Trebuchet MS"/>
              </a:rPr>
              <a:t>services </a:t>
            </a:r>
            <a:r>
              <a:rPr sz="2400" spc="-5" dirty="0">
                <a:latin typeface="Trebuchet MS"/>
                <a:cs typeface="Trebuchet MS"/>
              </a:rPr>
              <a:t>in non-white, low  income, and </a:t>
            </a:r>
            <a:r>
              <a:rPr sz="2400" dirty="0">
                <a:latin typeface="Trebuchet MS"/>
                <a:cs typeface="Trebuchet MS"/>
              </a:rPr>
              <a:t>less  </a:t>
            </a:r>
            <a:r>
              <a:rPr sz="2400" spc="-5" dirty="0">
                <a:latin typeface="Trebuchet MS"/>
                <a:cs typeface="Trebuchet MS"/>
              </a:rPr>
              <a:t>educated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populations</a:t>
            </a:r>
            <a:endParaRPr sz="2400">
              <a:latin typeface="Trebuchet MS"/>
              <a:cs typeface="Trebuchet MS"/>
            </a:endParaRPr>
          </a:p>
          <a:p>
            <a:pPr marL="241300" marR="53975" indent="-228600">
              <a:lnSpc>
                <a:spcPct val="8770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Trebuchet MS"/>
                <a:cs typeface="Trebuchet MS"/>
              </a:rPr>
              <a:t>Aim: </a:t>
            </a:r>
            <a:r>
              <a:rPr sz="2400" spc="-5" dirty="0">
                <a:latin typeface="Trebuchet MS"/>
                <a:cs typeface="Trebuchet MS"/>
              </a:rPr>
              <a:t>create </a:t>
            </a: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5" dirty="0">
                <a:latin typeface="Trebuchet MS"/>
                <a:cs typeface="Trebuchet MS"/>
              </a:rPr>
              <a:t>holistic  wellness program for </a:t>
            </a:r>
            <a:r>
              <a:rPr sz="2400" dirty="0">
                <a:latin typeface="Trebuchet MS"/>
                <a:cs typeface="Trebuchet MS"/>
              </a:rPr>
              <a:t>the  </a:t>
            </a:r>
            <a:r>
              <a:rPr sz="2400" spc="-5" dirty="0">
                <a:latin typeface="Trebuchet MS"/>
                <a:cs typeface="Trebuchet MS"/>
              </a:rPr>
              <a:t>home insecure population  </a:t>
            </a:r>
            <a:r>
              <a:rPr sz="2400" dirty="0">
                <a:latin typeface="Trebuchet MS"/>
                <a:cs typeface="Trebuchet MS"/>
              </a:rPr>
              <a:t>of </a:t>
            </a:r>
            <a:r>
              <a:rPr sz="2400" spc="-5" dirty="0">
                <a:latin typeface="Trebuchet MS"/>
                <a:cs typeface="Trebuchet MS"/>
              </a:rPr>
              <a:t>Greenville, North  Carolina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0" y="362813"/>
            <a:ext cx="4813005" cy="6299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54550" cy="6858000"/>
          </a:xfrm>
          <a:custGeom>
            <a:avLst/>
            <a:gdLst/>
            <a:ahLst/>
            <a:cxnLst/>
            <a:rect l="l" t="t" r="r" b="b"/>
            <a:pathLst>
              <a:path w="4654550" h="6858000">
                <a:moveTo>
                  <a:pt x="0" y="0"/>
                </a:moveTo>
                <a:lnTo>
                  <a:pt x="4654294" y="0"/>
                </a:lnTo>
                <a:lnTo>
                  <a:pt x="4654294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0100" y="2654300"/>
            <a:ext cx="21691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199730"/>
            <a:ext cx="4297680" cy="0"/>
          </a:xfrm>
          <a:custGeom>
            <a:avLst/>
            <a:gdLst/>
            <a:ahLst/>
            <a:cxnLst/>
            <a:rect l="l" t="t" r="r" b="b"/>
            <a:pathLst>
              <a:path w="4297680">
                <a:moveTo>
                  <a:pt x="0" y="0"/>
                </a:moveTo>
                <a:lnTo>
                  <a:pt x="429768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181600" y="569014"/>
            <a:ext cx="6248400" cy="1616075"/>
            <a:chOff x="5181600" y="569014"/>
            <a:chExt cx="6248400" cy="1616075"/>
          </a:xfrm>
        </p:grpSpPr>
        <p:sp>
          <p:nvSpPr>
            <p:cNvPr id="6" name="object 6"/>
            <p:cNvSpPr/>
            <p:nvPr/>
          </p:nvSpPr>
          <p:spPr>
            <a:xfrm>
              <a:off x="5181600" y="569014"/>
              <a:ext cx="6248400" cy="1616075"/>
            </a:xfrm>
            <a:custGeom>
              <a:avLst/>
              <a:gdLst/>
              <a:ahLst/>
              <a:cxnLst/>
              <a:rect l="l" t="t" r="r" b="b"/>
              <a:pathLst>
                <a:path w="6248400" h="1616075">
                  <a:moveTo>
                    <a:pt x="6086831" y="0"/>
                  </a:moveTo>
                  <a:lnTo>
                    <a:pt x="161568" y="0"/>
                  </a:lnTo>
                  <a:lnTo>
                    <a:pt x="118616" y="5771"/>
                  </a:lnTo>
                  <a:lnTo>
                    <a:pt x="80021" y="22058"/>
                  </a:lnTo>
                  <a:lnTo>
                    <a:pt x="47322" y="47322"/>
                  </a:lnTo>
                  <a:lnTo>
                    <a:pt x="22058" y="80021"/>
                  </a:lnTo>
                  <a:lnTo>
                    <a:pt x="5771" y="118616"/>
                  </a:lnTo>
                  <a:lnTo>
                    <a:pt x="0" y="161568"/>
                  </a:lnTo>
                  <a:lnTo>
                    <a:pt x="0" y="1454111"/>
                  </a:lnTo>
                  <a:lnTo>
                    <a:pt x="5771" y="1497063"/>
                  </a:lnTo>
                  <a:lnTo>
                    <a:pt x="22058" y="1535658"/>
                  </a:lnTo>
                  <a:lnTo>
                    <a:pt x="47322" y="1568357"/>
                  </a:lnTo>
                  <a:lnTo>
                    <a:pt x="80021" y="1593621"/>
                  </a:lnTo>
                  <a:lnTo>
                    <a:pt x="118616" y="1609908"/>
                  </a:lnTo>
                  <a:lnTo>
                    <a:pt x="161568" y="1615680"/>
                  </a:lnTo>
                  <a:lnTo>
                    <a:pt x="6086831" y="1615680"/>
                  </a:lnTo>
                  <a:lnTo>
                    <a:pt x="6129783" y="1609908"/>
                  </a:lnTo>
                  <a:lnTo>
                    <a:pt x="6168378" y="1593621"/>
                  </a:lnTo>
                  <a:lnTo>
                    <a:pt x="6201077" y="1568357"/>
                  </a:lnTo>
                  <a:lnTo>
                    <a:pt x="6226341" y="1535658"/>
                  </a:lnTo>
                  <a:lnTo>
                    <a:pt x="6242628" y="1497063"/>
                  </a:lnTo>
                  <a:lnTo>
                    <a:pt x="6248400" y="1454111"/>
                  </a:lnTo>
                  <a:lnTo>
                    <a:pt x="6248400" y="161568"/>
                  </a:lnTo>
                  <a:lnTo>
                    <a:pt x="6242628" y="118616"/>
                  </a:lnTo>
                  <a:lnTo>
                    <a:pt x="6226341" y="80021"/>
                  </a:lnTo>
                  <a:lnTo>
                    <a:pt x="6201077" y="47322"/>
                  </a:lnTo>
                  <a:lnTo>
                    <a:pt x="6168378" y="22058"/>
                  </a:lnTo>
                  <a:lnTo>
                    <a:pt x="6129783" y="5771"/>
                  </a:lnTo>
                  <a:lnTo>
                    <a:pt x="608683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670342" y="932543"/>
              <a:ext cx="888622" cy="8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200900" y="990600"/>
            <a:ext cx="3731895" cy="7366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ts val="2600"/>
              </a:lnSpc>
              <a:spcBef>
                <a:spcPts val="520"/>
              </a:spcBef>
            </a:pPr>
            <a:r>
              <a:rPr sz="2500" spc="-35" dirty="0">
                <a:solidFill>
                  <a:srgbClr val="000000"/>
                </a:solidFill>
              </a:rPr>
              <a:t>Type </a:t>
            </a:r>
            <a:r>
              <a:rPr sz="2500" dirty="0">
                <a:solidFill>
                  <a:srgbClr val="000000"/>
                </a:solidFill>
              </a:rPr>
              <a:t>of </a:t>
            </a:r>
            <a:r>
              <a:rPr sz="2500" spc="-5" dirty="0">
                <a:solidFill>
                  <a:srgbClr val="000000"/>
                </a:solidFill>
              </a:rPr>
              <a:t>Project: Feasibility  Study</a:t>
            </a:r>
            <a:endParaRPr sz="2500"/>
          </a:p>
        </p:txBody>
      </p:sp>
      <p:grpSp>
        <p:nvGrpSpPr>
          <p:cNvPr id="9" name="object 9"/>
          <p:cNvGrpSpPr/>
          <p:nvPr/>
        </p:nvGrpSpPr>
        <p:grpSpPr>
          <a:xfrm>
            <a:off x="5181600" y="2588615"/>
            <a:ext cx="6248400" cy="1616075"/>
            <a:chOff x="5181600" y="2588615"/>
            <a:chExt cx="6248400" cy="1616075"/>
          </a:xfrm>
        </p:grpSpPr>
        <p:sp>
          <p:nvSpPr>
            <p:cNvPr id="10" name="object 10"/>
            <p:cNvSpPr/>
            <p:nvPr/>
          </p:nvSpPr>
          <p:spPr>
            <a:xfrm>
              <a:off x="5181600" y="2588615"/>
              <a:ext cx="6248400" cy="1616075"/>
            </a:xfrm>
            <a:custGeom>
              <a:avLst/>
              <a:gdLst/>
              <a:ahLst/>
              <a:cxnLst/>
              <a:rect l="l" t="t" r="r" b="b"/>
              <a:pathLst>
                <a:path w="6248400" h="1616075">
                  <a:moveTo>
                    <a:pt x="6086831" y="0"/>
                  </a:moveTo>
                  <a:lnTo>
                    <a:pt x="161568" y="0"/>
                  </a:lnTo>
                  <a:lnTo>
                    <a:pt x="118616" y="5771"/>
                  </a:lnTo>
                  <a:lnTo>
                    <a:pt x="80021" y="22058"/>
                  </a:lnTo>
                  <a:lnTo>
                    <a:pt x="47322" y="47322"/>
                  </a:lnTo>
                  <a:lnTo>
                    <a:pt x="22058" y="80021"/>
                  </a:lnTo>
                  <a:lnTo>
                    <a:pt x="5771" y="118616"/>
                  </a:lnTo>
                  <a:lnTo>
                    <a:pt x="0" y="161568"/>
                  </a:lnTo>
                  <a:lnTo>
                    <a:pt x="0" y="1454111"/>
                  </a:lnTo>
                  <a:lnTo>
                    <a:pt x="5771" y="1497063"/>
                  </a:lnTo>
                  <a:lnTo>
                    <a:pt x="22058" y="1535658"/>
                  </a:lnTo>
                  <a:lnTo>
                    <a:pt x="47322" y="1568357"/>
                  </a:lnTo>
                  <a:lnTo>
                    <a:pt x="80021" y="1593621"/>
                  </a:lnTo>
                  <a:lnTo>
                    <a:pt x="118616" y="1609908"/>
                  </a:lnTo>
                  <a:lnTo>
                    <a:pt x="161568" y="1615680"/>
                  </a:lnTo>
                  <a:lnTo>
                    <a:pt x="6086831" y="1615680"/>
                  </a:lnTo>
                  <a:lnTo>
                    <a:pt x="6129783" y="1609908"/>
                  </a:lnTo>
                  <a:lnTo>
                    <a:pt x="6168378" y="1593621"/>
                  </a:lnTo>
                  <a:lnTo>
                    <a:pt x="6201077" y="1568357"/>
                  </a:lnTo>
                  <a:lnTo>
                    <a:pt x="6226341" y="1535658"/>
                  </a:lnTo>
                  <a:lnTo>
                    <a:pt x="6242628" y="1497063"/>
                  </a:lnTo>
                  <a:lnTo>
                    <a:pt x="6248400" y="1454111"/>
                  </a:lnTo>
                  <a:lnTo>
                    <a:pt x="6248400" y="161568"/>
                  </a:lnTo>
                  <a:lnTo>
                    <a:pt x="6242628" y="118616"/>
                  </a:lnTo>
                  <a:lnTo>
                    <a:pt x="6226341" y="80021"/>
                  </a:lnTo>
                  <a:lnTo>
                    <a:pt x="6201077" y="47322"/>
                  </a:lnTo>
                  <a:lnTo>
                    <a:pt x="6168378" y="22058"/>
                  </a:lnTo>
                  <a:lnTo>
                    <a:pt x="6129783" y="5771"/>
                  </a:lnTo>
                  <a:lnTo>
                    <a:pt x="608683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70342" y="2952144"/>
              <a:ext cx="888622" cy="88862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200900" y="3009900"/>
            <a:ext cx="3855720" cy="7366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ts val="2600"/>
              </a:lnSpc>
              <a:spcBef>
                <a:spcPts val="520"/>
              </a:spcBef>
            </a:pPr>
            <a:r>
              <a:rPr sz="2500" spc="-5" dirty="0">
                <a:latin typeface="Arial"/>
                <a:cs typeface="Arial"/>
              </a:rPr>
              <a:t>Population: </a:t>
            </a:r>
            <a:r>
              <a:rPr sz="2500" dirty="0">
                <a:latin typeface="Arial"/>
                <a:cs typeface="Arial"/>
              </a:rPr>
              <a:t>Home </a:t>
            </a:r>
            <a:r>
              <a:rPr sz="2500" spc="-5" dirty="0">
                <a:latin typeface="Arial"/>
                <a:cs typeface="Arial"/>
              </a:rPr>
              <a:t>Insecure  </a:t>
            </a:r>
            <a:r>
              <a:rPr sz="2500" dirty="0">
                <a:latin typeface="Arial"/>
                <a:cs typeface="Arial"/>
              </a:rPr>
              <a:t>in </a:t>
            </a:r>
            <a:r>
              <a:rPr sz="2500" spc="-5" dirty="0">
                <a:latin typeface="Arial"/>
                <a:cs typeface="Arial"/>
              </a:rPr>
              <a:t>Greenville,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NC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181600" y="4608216"/>
            <a:ext cx="6248400" cy="1616075"/>
            <a:chOff x="5181600" y="4608216"/>
            <a:chExt cx="6248400" cy="1616075"/>
          </a:xfrm>
        </p:grpSpPr>
        <p:sp>
          <p:nvSpPr>
            <p:cNvPr id="14" name="object 14"/>
            <p:cNvSpPr/>
            <p:nvPr/>
          </p:nvSpPr>
          <p:spPr>
            <a:xfrm>
              <a:off x="5181600" y="4608216"/>
              <a:ext cx="6248400" cy="1616075"/>
            </a:xfrm>
            <a:custGeom>
              <a:avLst/>
              <a:gdLst/>
              <a:ahLst/>
              <a:cxnLst/>
              <a:rect l="l" t="t" r="r" b="b"/>
              <a:pathLst>
                <a:path w="6248400" h="1616075">
                  <a:moveTo>
                    <a:pt x="6086831" y="0"/>
                  </a:moveTo>
                  <a:lnTo>
                    <a:pt x="161568" y="0"/>
                  </a:lnTo>
                  <a:lnTo>
                    <a:pt x="118616" y="5771"/>
                  </a:lnTo>
                  <a:lnTo>
                    <a:pt x="80021" y="22058"/>
                  </a:lnTo>
                  <a:lnTo>
                    <a:pt x="47322" y="47321"/>
                  </a:lnTo>
                  <a:lnTo>
                    <a:pt x="22058" y="80021"/>
                  </a:lnTo>
                  <a:lnTo>
                    <a:pt x="5771" y="118616"/>
                  </a:lnTo>
                  <a:lnTo>
                    <a:pt x="0" y="161568"/>
                  </a:lnTo>
                  <a:lnTo>
                    <a:pt x="0" y="1454111"/>
                  </a:lnTo>
                  <a:lnTo>
                    <a:pt x="5771" y="1497062"/>
                  </a:lnTo>
                  <a:lnTo>
                    <a:pt x="22058" y="1535657"/>
                  </a:lnTo>
                  <a:lnTo>
                    <a:pt x="47322" y="1568357"/>
                  </a:lnTo>
                  <a:lnTo>
                    <a:pt x="80021" y="1593620"/>
                  </a:lnTo>
                  <a:lnTo>
                    <a:pt x="118616" y="1609908"/>
                  </a:lnTo>
                  <a:lnTo>
                    <a:pt x="161568" y="1615679"/>
                  </a:lnTo>
                  <a:lnTo>
                    <a:pt x="6086831" y="1615679"/>
                  </a:lnTo>
                  <a:lnTo>
                    <a:pt x="6129783" y="1609908"/>
                  </a:lnTo>
                  <a:lnTo>
                    <a:pt x="6168378" y="1593620"/>
                  </a:lnTo>
                  <a:lnTo>
                    <a:pt x="6201077" y="1568357"/>
                  </a:lnTo>
                  <a:lnTo>
                    <a:pt x="6226341" y="1535657"/>
                  </a:lnTo>
                  <a:lnTo>
                    <a:pt x="6242628" y="1497062"/>
                  </a:lnTo>
                  <a:lnTo>
                    <a:pt x="6248400" y="1454111"/>
                  </a:lnTo>
                  <a:lnTo>
                    <a:pt x="6248400" y="161568"/>
                  </a:lnTo>
                  <a:lnTo>
                    <a:pt x="6242628" y="118616"/>
                  </a:lnTo>
                  <a:lnTo>
                    <a:pt x="6226341" y="80021"/>
                  </a:lnTo>
                  <a:lnTo>
                    <a:pt x="6201077" y="47321"/>
                  </a:lnTo>
                  <a:lnTo>
                    <a:pt x="6168378" y="22058"/>
                  </a:lnTo>
                  <a:lnTo>
                    <a:pt x="6129783" y="5771"/>
                  </a:lnTo>
                  <a:lnTo>
                    <a:pt x="608683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670342" y="4971745"/>
              <a:ext cx="888622" cy="8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200900" y="5194300"/>
            <a:ext cx="1772285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5" dirty="0">
                <a:latin typeface="Arial"/>
                <a:cs typeface="Arial"/>
              </a:rPr>
              <a:t>Frameworks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20300" y="4749800"/>
            <a:ext cx="1106170" cy="13081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89535">
              <a:lnSpc>
                <a:spcPts val="1500"/>
              </a:lnSpc>
              <a:spcBef>
                <a:spcPts val="400"/>
              </a:spcBef>
            </a:pPr>
            <a:r>
              <a:rPr sz="1500" dirty="0">
                <a:latin typeface="Arial"/>
                <a:cs typeface="Arial"/>
              </a:rPr>
              <a:t>Intervention  Mapping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85200"/>
              </a:lnSpc>
              <a:spcBef>
                <a:spcPts val="665"/>
              </a:spcBef>
            </a:pPr>
            <a:r>
              <a:rPr sz="1500" dirty="0">
                <a:latin typeface="Arial"/>
                <a:cs typeface="Arial"/>
              </a:rPr>
              <a:t>Core  Principles of  Community  Engagement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4300" y="2311400"/>
            <a:ext cx="2925445" cy="36931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260"/>
              </a:spcBef>
            </a:pPr>
            <a:r>
              <a:rPr sz="2400" dirty="0">
                <a:latin typeface="Trebuchet MS"/>
                <a:cs typeface="Trebuchet MS"/>
              </a:rPr>
              <a:t>Breathing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-35" dirty="0">
                <a:latin typeface="Trebuchet MS"/>
                <a:cs typeface="Trebuchet MS"/>
              </a:rPr>
              <a:t>Techniques  </a:t>
            </a:r>
            <a:r>
              <a:rPr sz="2400" spc="-5" dirty="0">
                <a:latin typeface="Trebuchet MS"/>
                <a:cs typeface="Trebuchet MS"/>
              </a:rPr>
              <a:t>and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Meditation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rebuchet MS"/>
                <a:cs typeface="Trebuchet MS"/>
              </a:rPr>
              <a:t>Anxiety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rebuchet MS"/>
                <a:cs typeface="Trebuchet MS"/>
              </a:rPr>
              <a:t>Spinal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60" dirty="0">
                <a:latin typeface="Trebuchet MS"/>
                <a:cs typeface="Trebuchet MS"/>
              </a:rPr>
              <a:t>Twists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12700" marR="213360">
              <a:lnSpc>
                <a:spcPts val="2800"/>
              </a:lnSpc>
            </a:pPr>
            <a:r>
              <a:rPr sz="2400" spc="-5" dirty="0">
                <a:latin typeface="Trebuchet MS"/>
                <a:cs typeface="Trebuchet MS"/>
              </a:rPr>
              <a:t>Lower </a:t>
            </a:r>
            <a:r>
              <a:rPr sz="2400" dirty="0">
                <a:latin typeface="Trebuchet MS"/>
                <a:cs typeface="Trebuchet MS"/>
              </a:rPr>
              <a:t>back </a:t>
            </a:r>
            <a:r>
              <a:rPr sz="2400" spc="-5" dirty="0">
                <a:latin typeface="Trebuchet MS"/>
                <a:cs typeface="Trebuchet MS"/>
              </a:rPr>
              <a:t>and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Hip  </a:t>
            </a:r>
            <a:r>
              <a:rPr sz="2400" spc="-30" dirty="0">
                <a:latin typeface="Trebuchet MS"/>
                <a:cs typeface="Trebuchet MS"/>
              </a:rPr>
              <a:t>Pain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370708" y="2386946"/>
            <a:ext cx="1335405" cy="1335405"/>
            <a:chOff x="6370708" y="2386946"/>
            <a:chExt cx="1335405" cy="1335405"/>
          </a:xfrm>
        </p:grpSpPr>
        <p:sp>
          <p:nvSpPr>
            <p:cNvPr id="4" name="object 4"/>
            <p:cNvSpPr/>
            <p:nvPr/>
          </p:nvSpPr>
          <p:spPr>
            <a:xfrm>
              <a:off x="6370708" y="2386946"/>
              <a:ext cx="1335405" cy="1335405"/>
            </a:xfrm>
            <a:custGeom>
              <a:avLst/>
              <a:gdLst/>
              <a:ahLst/>
              <a:cxnLst/>
              <a:rect l="l" t="t" r="r" b="b"/>
              <a:pathLst>
                <a:path w="1335404" h="1335404">
                  <a:moveTo>
                    <a:pt x="689881" y="0"/>
                  </a:moveTo>
                  <a:lnTo>
                    <a:pt x="645294" y="0"/>
                  </a:lnTo>
                  <a:lnTo>
                    <a:pt x="600786" y="2958"/>
                  </a:lnTo>
                  <a:lnTo>
                    <a:pt x="556518" y="8875"/>
                  </a:lnTo>
                  <a:lnTo>
                    <a:pt x="512649" y="17751"/>
                  </a:lnTo>
                  <a:lnTo>
                    <a:pt x="469340" y="29586"/>
                  </a:lnTo>
                  <a:lnTo>
                    <a:pt x="426750" y="44379"/>
                  </a:lnTo>
                  <a:lnTo>
                    <a:pt x="385040" y="62131"/>
                  </a:lnTo>
                  <a:lnTo>
                    <a:pt x="344368" y="82842"/>
                  </a:lnTo>
                  <a:lnTo>
                    <a:pt x="304896" y="106511"/>
                  </a:lnTo>
                  <a:lnTo>
                    <a:pt x="266782" y="133139"/>
                  </a:lnTo>
                  <a:lnTo>
                    <a:pt x="230186" y="162725"/>
                  </a:lnTo>
                  <a:lnTo>
                    <a:pt x="195269" y="195270"/>
                  </a:lnTo>
                  <a:lnTo>
                    <a:pt x="162724" y="230187"/>
                  </a:lnTo>
                  <a:lnTo>
                    <a:pt x="133138" y="266783"/>
                  </a:lnTo>
                  <a:lnTo>
                    <a:pt x="106510" y="304897"/>
                  </a:lnTo>
                  <a:lnTo>
                    <a:pt x="82841" y="344369"/>
                  </a:lnTo>
                  <a:lnTo>
                    <a:pt x="62131" y="385041"/>
                  </a:lnTo>
                  <a:lnTo>
                    <a:pt x="44379" y="426751"/>
                  </a:lnTo>
                  <a:lnTo>
                    <a:pt x="29586" y="469341"/>
                  </a:lnTo>
                  <a:lnTo>
                    <a:pt x="17751" y="512650"/>
                  </a:lnTo>
                  <a:lnTo>
                    <a:pt x="8875" y="556518"/>
                  </a:lnTo>
                  <a:lnTo>
                    <a:pt x="2958" y="600786"/>
                  </a:lnTo>
                  <a:lnTo>
                    <a:pt x="0" y="645294"/>
                  </a:lnTo>
                  <a:lnTo>
                    <a:pt x="0" y="689882"/>
                  </a:lnTo>
                  <a:lnTo>
                    <a:pt x="2958" y="734390"/>
                  </a:lnTo>
                  <a:lnTo>
                    <a:pt x="8875" y="778658"/>
                  </a:lnTo>
                  <a:lnTo>
                    <a:pt x="17751" y="822526"/>
                  </a:lnTo>
                  <a:lnTo>
                    <a:pt x="29586" y="865835"/>
                  </a:lnTo>
                  <a:lnTo>
                    <a:pt x="44379" y="908425"/>
                  </a:lnTo>
                  <a:lnTo>
                    <a:pt x="62131" y="950135"/>
                  </a:lnTo>
                  <a:lnTo>
                    <a:pt x="82841" y="990807"/>
                  </a:lnTo>
                  <a:lnTo>
                    <a:pt x="106510" y="1030279"/>
                  </a:lnTo>
                  <a:lnTo>
                    <a:pt x="133138" y="1068393"/>
                  </a:lnTo>
                  <a:lnTo>
                    <a:pt x="162724" y="1104988"/>
                  </a:lnTo>
                  <a:lnTo>
                    <a:pt x="195269" y="1139905"/>
                  </a:lnTo>
                  <a:lnTo>
                    <a:pt x="230186" y="1172450"/>
                  </a:lnTo>
                  <a:lnTo>
                    <a:pt x="266782" y="1202037"/>
                  </a:lnTo>
                  <a:lnTo>
                    <a:pt x="304896" y="1228665"/>
                  </a:lnTo>
                  <a:lnTo>
                    <a:pt x="344368" y="1252334"/>
                  </a:lnTo>
                  <a:lnTo>
                    <a:pt x="385040" y="1273044"/>
                  </a:lnTo>
                  <a:lnTo>
                    <a:pt x="426750" y="1290796"/>
                  </a:lnTo>
                  <a:lnTo>
                    <a:pt x="469340" y="1305590"/>
                  </a:lnTo>
                  <a:lnTo>
                    <a:pt x="512649" y="1317424"/>
                  </a:lnTo>
                  <a:lnTo>
                    <a:pt x="556518" y="1326300"/>
                  </a:lnTo>
                  <a:lnTo>
                    <a:pt x="600786" y="1332217"/>
                  </a:lnTo>
                  <a:lnTo>
                    <a:pt x="645294" y="1335176"/>
                  </a:lnTo>
                  <a:lnTo>
                    <a:pt x="689881" y="1335176"/>
                  </a:lnTo>
                  <a:lnTo>
                    <a:pt x="734389" y="1332217"/>
                  </a:lnTo>
                  <a:lnTo>
                    <a:pt x="778657" y="1326300"/>
                  </a:lnTo>
                  <a:lnTo>
                    <a:pt x="822526" y="1317424"/>
                  </a:lnTo>
                  <a:lnTo>
                    <a:pt x="865835" y="1305590"/>
                  </a:lnTo>
                  <a:lnTo>
                    <a:pt x="908425" y="1290796"/>
                  </a:lnTo>
                  <a:lnTo>
                    <a:pt x="950135" y="1273044"/>
                  </a:lnTo>
                  <a:lnTo>
                    <a:pt x="990807" y="1252334"/>
                  </a:lnTo>
                  <a:lnTo>
                    <a:pt x="1030279" y="1228665"/>
                  </a:lnTo>
                  <a:lnTo>
                    <a:pt x="1068393" y="1202037"/>
                  </a:lnTo>
                  <a:lnTo>
                    <a:pt x="1104989" y="1172450"/>
                  </a:lnTo>
                  <a:lnTo>
                    <a:pt x="1139906" y="1139905"/>
                  </a:lnTo>
                  <a:lnTo>
                    <a:pt x="1172450" y="1104988"/>
                  </a:lnTo>
                  <a:lnTo>
                    <a:pt x="1202037" y="1068393"/>
                  </a:lnTo>
                  <a:lnTo>
                    <a:pt x="1228665" y="1030279"/>
                  </a:lnTo>
                  <a:lnTo>
                    <a:pt x="1252334" y="990807"/>
                  </a:lnTo>
                  <a:lnTo>
                    <a:pt x="1273044" y="950135"/>
                  </a:lnTo>
                  <a:lnTo>
                    <a:pt x="1290796" y="908425"/>
                  </a:lnTo>
                  <a:lnTo>
                    <a:pt x="1305589" y="865835"/>
                  </a:lnTo>
                  <a:lnTo>
                    <a:pt x="1317424" y="822526"/>
                  </a:lnTo>
                  <a:lnTo>
                    <a:pt x="1326299" y="778658"/>
                  </a:lnTo>
                  <a:lnTo>
                    <a:pt x="1332217" y="734390"/>
                  </a:lnTo>
                  <a:lnTo>
                    <a:pt x="1335175" y="689882"/>
                  </a:lnTo>
                  <a:lnTo>
                    <a:pt x="1335175" y="645294"/>
                  </a:lnTo>
                  <a:lnTo>
                    <a:pt x="1332217" y="600786"/>
                  </a:lnTo>
                  <a:lnTo>
                    <a:pt x="1326299" y="556518"/>
                  </a:lnTo>
                  <a:lnTo>
                    <a:pt x="1317424" y="512650"/>
                  </a:lnTo>
                  <a:lnTo>
                    <a:pt x="1305589" y="469341"/>
                  </a:lnTo>
                  <a:lnTo>
                    <a:pt x="1290796" y="426751"/>
                  </a:lnTo>
                  <a:lnTo>
                    <a:pt x="1273044" y="385041"/>
                  </a:lnTo>
                  <a:lnTo>
                    <a:pt x="1252334" y="344369"/>
                  </a:lnTo>
                  <a:lnTo>
                    <a:pt x="1228665" y="304897"/>
                  </a:lnTo>
                  <a:lnTo>
                    <a:pt x="1202037" y="266783"/>
                  </a:lnTo>
                  <a:lnTo>
                    <a:pt x="1172450" y="230187"/>
                  </a:lnTo>
                  <a:lnTo>
                    <a:pt x="1139906" y="195270"/>
                  </a:lnTo>
                  <a:lnTo>
                    <a:pt x="1104989" y="162725"/>
                  </a:lnTo>
                  <a:lnTo>
                    <a:pt x="1068393" y="133139"/>
                  </a:lnTo>
                  <a:lnTo>
                    <a:pt x="1030279" y="106511"/>
                  </a:lnTo>
                  <a:lnTo>
                    <a:pt x="990807" y="82842"/>
                  </a:lnTo>
                  <a:lnTo>
                    <a:pt x="950135" y="62131"/>
                  </a:lnTo>
                  <a:lnTo>
                    <a:pt x="908425" y="44379"/>
                  </a:lnTo>
                  <a:lnTo>
                    <a:pt x="865835" y="29586"/>
                  </a:lnTo>
                  <a:lnTo>
                    <a:pt x="822526" y="17751"/>
                  </a:lnTo>
                  <a:lnTo>
                    <a:pt x="778657" y="8875"/>
                  </a:lnTo>
                  <a:lnTo>
                    <a:pt x="734389" y="2958"/>
                  </a:lnTo>
                  <a:lnTo>
                    <a:pt x="689881" y="0"/>
                  </a:lnTo>
                  <a:close/>
                </a:path>
              </a:pathLst>
            </a:custGeom>
            <a:solidFill>
              <a:srgbClr val="CCD3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650880" y="2667119"/>
              <a:ext cx="774830" cy="77482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650880" y="2667119"/>
              <a:ext cx="775335" cy="775335"/>
            </a:xfrm>
            <a:custGeom>
              <a:avLst/>
              <a:gdLst/>
              <a:ahLst/>
              <a:cxnLst/>
              <a:rect l="l" t="t" r="r" b="b"/>
              <a:pathLst>
                <a:path w="775334" h="775335">
                  <a:moveTo>
                    <a:pt x="0" y="0"/>
                  </a:moveTo>
                  <a:lnTo>
                    <a:pt x="774830" y="0"/>
                  </a:lnTo>
                  <a:lnTo>
                    <a:pt x="774830" y="774830"/>
                  </a:lnTo>
                  <a:lnTo>
                    <a:pt x="0" y="77483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975600" y="2311400"/>
            <a:ext cx="2896870" cy="1457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rebuchet MS"/>
                <a:cs typeface="Trebuchet MS"/>
              </a:rPr>
              <a:t>Heart </a:t>
            </a:r>
            <a:r>
              <a:rPr sz="2400" spc="-5" dirty="0">
                <a:latin typeface="Trebuchet MS"/>
                <a:cs typeface="Trebuchet MS"/>
              </a:rPr>
              <a:t>Opening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Series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rebuchet MS"/>
              <a:cs typeface="Trebuchet MS"/>
            </a:endParaRPr>
          </a:p>
          <a:p>
            <a:pPr marL="12700" marR="648335" indent="91440">
              <a:lnSpc>
                <a:spcPts val="2800"/>
              </a:lnSpc>
            </a:pPr>
            <a:r>
              <a:rPr sz="2400" spc="-5" dirty="0">
                <a:latin typeface="Trebuchet MS"/>
                <a:cs typeface="Trebuchet MS"/>
              </a:rPr>
              <a:t>Upper </a:t>
            </a:r>
            <a:r>
              <a:rPr sz="2400" dirty="0">
                <a:latin typeface="Trebuchet MS"/>
                <a:cs typeface="Trebuchet MS"/>
              </a:rPr>
              <a:t>back</a:t>
            </a:r>
            <a:r>
              <a:rPr sz="2400" spc="-9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and  Shoulder</a:t>
            </a:r>
            <a:r>
              <a:rPr sz="2400" spc="-15" dirty="0">
                <a:latin typeface="Trebuchet MS"/>
                <a:cs typeface="Trebuchet MS"/>
              </a:rPr>
              <a:t> </a:t>
            </a:r>
            <a:r>
              <a:rPr sz="2400" spc="-30" dirty="0">
                <a:latin typeface="Trebuchet MS"/>
                <a:cs typeface="Trebuchet MS"/>
              </a:rPr>
              <a:t>Pain</a:t>
            </a:r>
            <a:endParaRPr sz="24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050904" y="4620009"/>
            <a:ext cx="1335405" cy="1335405"/>
            <a:chOff x="1050904" y="4620009"/>
            <a:chExt cx="1335405" cy="1335405"/>
          </a:xfrm>
        </p:grpSpPr>
        <p:sp>
          <p:nvSpPr>
            <p:cNvPr id="9" name="object 9"/>
            <p:cNvSpPr/>
            <p:nvPr/>
          </p:nvSpPr>
          <p:spPr>
            <a:xfrm>
              <a:off x="1050904" y="4620009"/>
              <a:ext cx="1335405" cy="1335405"/>
            </a:xfrm>
            <a:custGeom>
              <a:avLst/>
              <a:gdLst/>
              <a:ahLst/>
              <a:cxnLst/>
              <a:rect l="l" t="t" r="r" b="b"/>
              <a:pathLst>
                <a:path w="1335405" h="1335404">
                  <a:moveTo>
                    <a:pt x="689882" y="0"/>
                  </a:moveTo>
                  <a:lnTo>
                    <a:pt x="645294" y="0"/>
                  </a:lnTo>
                  <a:lnTo>
                    <a:pt x="600786" y="2958"/>
                  </a:lnTo>
                  <a:lnTo>
                    <a:pt x="556518" y="8875"/>
                  </a:lnTo>
                  <a:lnTo>
                    <a:pt x="512649" y="17751"/>
                  </a:lnTo>
                  <a:lnTo>
                    <a:pt x="469340" y="29586"/>
                  </a:lnTo>
                  <a:lnTo>
                    <a:pt x="426751" y="44379"/>
                  </a:lnTo>
                  <a:lnTo>
                    <a:pt x="385040" y="62131"/>
                  </a:lnTo>
                  <a:lnTo>
                    <a:pt x="344369" y="82842"/>
                  </a:lnTo>
                  <a:lnTo>
                    <a:pt x="304896" y="106511"/>
                  </a:lnTo>
                  <a:lnTo>
                    <a:pt x="266782" y="133139"/>
                  </a:lnTo>
                  <a:lnTo>
                    <a:pt x="230187" y="162725"/>
                  </a:lnTo>
                  <a:lnTo>
                    <a:pt x="195270" y="195270"/>
                  </a:lnTo>
                  <a:lnTo>
                    <a:pt x="162725" y="230187"/>
                  </a:lnTo>
                  <a:lnTo>
                    <a:pt x="133138" y="266782"/>
                  </a:lnTo>
                  <a:lnTo>
                    <a:pt x="106511" y="304896"/>
                  </a:lnTo>
                  <a:lnTo>
                    <a:pt x="82842" y="344369"/>
                  </a:lnTo>
                  <a:lnTo>
                    <a:pt x="62131" y="385040"/>
                  </a:lnTo>
                  <a:lnTo>
                    <a:pt x="44379" y="426750"/>
                  </a:lnTo>
                  <a:lnTo>
                    <a:pt x="29586" y="469340"/>
                  </a:lnTo>
                  <a:lnTo>
                    <a:pt x="17751" y="512649"/>
                  </a:lnTo>
                  <a:lnTo>
                    <a:pt x="8875" y="556517"/>
                  </a:lnTo>
                  <a:lnTo>
                    <a:pt x="2958" y="600786"/>
                  </a:lnTo>
                  <a:lnTo>
                    <a:pt x="0" y="645293"/>
                  </a:lnTo>
                  <a:lnTo>
                    <a:pt x="0" y="689881"/>
                  </a:lnTo>
                  <a:lnTo>
                    <a:pt x="2958" y="734389"/>
                  </a:lnTo>
                  <a:lnTo>
                    <a:pt x="8875" y="778657"/>
                  </a:lnTo>
                  <a:lnTo>
                    <a:pt x="17751" y="822526"/>
                  </a:lnTo>
                  <a:lnTo>
                    <a:pt x="29586" y="865835"/>
                  </a:lnTo>
                  <a:lnTo>
                    <a:pt x="44379" y="908424"/>
                  </a:lnTo>
                  <a:lnTo>
                    <a:pt x="62131" y="950135"/>
                  </a:lnTo>
                  <a:lnTo>
                    <a:pt x="82842" y="990806"/>
                  </a:lnTo>
                  <a:lnTo>
                    <a:pt x="106511" y="1030279"/>
                  </a:lnTo>
                  <a:lnTo>
                    <a:pt x="133138" y="1068393"/>
                  </a:lnTo>
                  <a:lnTo>
                    <a:pt x="162725" y="1104988"/>
                  </a:lnTo>
                  <a:lnTo>
                    <a:pt x="195270" y="1139905"/>
                  </a:lnTo>
                  <a:lnTo>
                    <a:pt x="230187" y="1172450"/>
                  </a:lnTo>
                  <a:lnTo>
                    <a:pt x="266782" y="1202037"/>
                  </a:lnTo>
                  <a:lnTo>
                    <a:pt x="304896" y="1228664"/>
                  </a:lnTo>
                  <a:lnTo>
                    <a:pt x="344369" y="1252334"/>
                  </a:lnTo>
                  <a:lnTo>
                    <a:pt x="385040" y="1273044"/>
                  </a:lnTo>
                  <a:lnTo>
                    <a:pt x="426751" y="1290796"/>
                  </a:lnTo>
                  <a:lnTo>
                    <a:pt x="469340" y="1305589"/>
                  </a:lnTo>
                  <a:lnTo>
                    <a:pt x="512649" y="1317424"/>
                  </a:lnTo>
                  <a:lnTo>
                    <a:pt x="556518" y="1326300"/>
                  </a:lnTo>
                  <a:lnTo>
                    <a:pt x="600786" y="1332217"/>
                  </a:lnTo>
                  <a:lnTo>
                    <a:pt x="645294" y="1335176"/>
                  </a:lnTo>
                  <a:lnTo>
                    <a:pt x="689882" y="1335176"/>
                  </a:lnTo>
                  <a:lnTo>
                    <a:pt x="734389" y="1332217"/>
                  </a:lnTo>
                  <a:lnTo>
                    <a:pt x="778658" y="1326300"/>
                  </a:lnTo>
                  <a:lnTo>
                    <a:pt x="822526" y="1317424"/>
                  </a:lnTo>
                  <a:lnTo>
                    <a:pt x="865835" y="1305589"/>
                  </a:lnTo>
                  <a:lnTo>
                    <a:pt x="908425" y="1290796"/>
                  </a:lnTo>
                  <a:lnTo>
                    <a:pt x="950135" y="1273044"/>
                  </a:lnTo>
                  <a:lnTo>
                    <a:pt x="990807" y="1252334"/>
                  </a:lnTo>
                  <a:lnTo>
                    <a:pt x="1030279" y="1228664"/>
                  </a:lnTo>
                  <a:lnTo>
                    <a:pt x="1068393" y="1202037"/>
                  </a:lnTo>
                  <a:lnTo>
                    <a:pt x="1104989" y="1172450"/>
                  </a:lnTo>
                  <a:lnTo>
                    <a:pt x="1139906" y="1139905"/>
                  </a:lnTo>
                  <a:lnTo>
                    <a:pt x="1172451" y="1104988"/>
                  </a:lnTo>
                  <a:lnTo>
                    <a:pt x="1202037" y="1068393"/>
                  </a:lnTo>
                  <a:lnTo>
                    <a:pt x="1228665" y="1030279"/>
                  </a:lnTo>
                  <a:lnTo>
                    <a:pt x="1252334" y="990806"/>
                  </a:lnTo>
                  <a:lnTo>
                    <a:pt x="1273044" y="950135"/>
                  </a:lnTo>
                  <a:lnTo>
                    <a:pt x="1290796" y="908424"/>
                  </a:lnTo>
                  <a:lnTo>
                    <a:pt x="1305589" y="865835"/>
                  </a:lnTo>
                  <a:lnTo>
                    <a:pt x="1317424" y="822526"/>
                  </a:lnTo>
                  <a:lnTo>
                    <a:pt x="1326300" y="778657"/>
                  </a:lnTo>
                  <a:lnTo>
                    <a:pt x="1332217" y="734389"/>
                  </a:lnTo>
                  <a:lnTo>
                    <a:pt x="1335176" y="689881"/>
                  </a:lnTo>
                  <a:lnTo>
                    <a:pt x="1335176" y="645293"/>
                  </a:lnTo>
                  <a:lnTo>
                    <a:pt x="1332217" y="600786"/>
                  </a:lnTo>
                  <a:lnTo>
                    <a:pt x="1326300" y="556517"/>
                  </a:lnTo>
                  <a:lnTo>
                    <a:pt x="1317424" y="512649"/>
                  </a:lnTo>
                  <a:lnTo>
                    <a:pt x="1305589" y="469340"/>
                  </a:lnTo>
                  <a:lnTo>
                    <a:pt x="1290796" y="426750"/>
                  </a:lnTo>
                  <a:lnTo>
                    <a:pt x="1273044" y="385040"/>
                  </a:lnTo>
                  <a:lnTo>
                    <a:pt x="1252334" y="344369"/>
                  </a:lnTo>
                  <a:lnTo>
                    <a:pt x="1228665" y="304896"/>
                  </a:lnTo>
                  <a:lnTo>
                    <a:pt x="1202037" y="266782"/>
                  </a:lnTo>
                  <a:lnTo>
                    <a:pt x="1172451" y="230187"/>
                  </a:lnTo>
                  <a:lnTo>
                    <a:pt x="1139906" y="195270"/>
                  </a:lnTo>
                  <a:lnTo>
                    <a:pt x="1104989" y="162725"/>
                  </a:lnTo>
                  <a:lnTo>
                    <a:pt x="1068393" y="133139"/>
                  </a:lnTo>
                  <a:lnTo>
                    <a:pt x="1030279" y="106511"/>
                  </a:lnTo>
                  <a:lnTo>
                    <a:pt x="990807" y="82842"/>
                  </a:lnTo>
                  <a:lnTo>
                    <a:pt x="950135" y="62131"/>
                  </a:lnTo>
                  <a:lnTo>
                    <a:pt x="908425" y="44379"/>
                  </a:lnTo>
                  <a:lnTo>
                    <a:pt x="865835" y="29586"/>
                  </a:lnTo>
                  <a:lnTo>
                    <a:pt x="822526" y="17751"/>
                  </a:lnTo>
                  <a:lnTo>
                    <a:pt x="778658" y="8875"/>
                  </a:lnTo>
                  <a:lnTo>
                    <a:pt x="734389" y="2958"/>
                  </a:lnTo>
                  <a:lnTo>
                    <a:pt x="689882" y="0"/>
                  </a:lnTo>
                  <a:close/>
                </a:path>
              </a:pathLst>
            </a:custGeom>
            <a:solidFill>
              <a:srgbClr val="CCD3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31076" y="4900180"/>
              <a:ext cx="774829" cy="7748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31076" y="4900180"/>
              <a:ext cx="775335" cy="775335"/>
            </a:xfrm>
            <a:custGeom>
              <a:avLst/>
              <a:gdLst/>
              <a:ahLst/>
              <a:cxnLst/>
              <a:rect l="l" t="t" r="r" b="b"/>
              <a:pathLst>
                <a:path w="775335" h="775335">
                  <a:moveTo>
                    <a:pt x="0" y="0"/>
                  </a:moveTo>
                  <a:lnTo>
                    <a:pt x="774830" y="0"/>
                  </a:lnTo>
                  <a:lnTo>
                    <a:pt x="774830" y="774830"/>
                  </a:lnTo>
                  <a:lnTo>
                    <a:pt x="0" y="77483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370708" y="4620009"/>
            <a:ext cx="1335405" cy="1335405"/>
            <a:chOff x="6370708" y="4620009"/>
            <a:chExt cx="1335405" cy="1335405"/>
          </a:xfrm>
        </p:grpSpPr>
        <p:sp>
          <p:nvSpPr>
            <p:cNvPr id="13" name="object 13"/>
            <p:cNvSpPr/>
            <p:nvPr/>
          </p:nvSpPr>
          <p:spPr>
            <a:xfrm>
              <a:off x="6370708" y="4620009"/>
              <a:ext cx="1335405" cy="1335405"/>
            </a:xfrm>
            <a:custGeom>
              <a:avLst/>
              <a:gdLst/>
              <a:ahLst/>
              <a:cxnLst/>
              <a:rect l="l" t="t" r="r" b="b"/>
              <a:pathLst>
                <a:path w="1335404" h="1335404">
                  <a:moveTo>
                    <a:pt x="689881" y="0"/>
                  </a:moveTo>
                  <a:lnTo>
                    <a:pt x="645294" y="0"/>
                  </a:lnTo>
                  <a:lnTo>
                    <a:pt x="600786" y="2958"/>
                  </a:lnTo>
                  <a:lnTo>
                    <a:pt x="556518" y="8875"/>
                  </a:lnTo>
                  <a:lnTo>
                    <a:pt x="512649" y="17751"/>
                  </a:lnTo>
                  <a:lnTo>
                    <a:pt x="469340" y="29586"/>
                  </a:lnTo>
                  <a:lnTo>
                    <a:pt x="426750" y="44379"/>
                  </a:lnTo>
                  <a:lnTo>
                    <a:pt x="385040" y="62131"/>
                  </a:lnTo>
                  <a:lnTo>
                    <a:pt x="344368" y="82842"/>
                  </a:lnTo>
                  <a:lnTo>
                    <a:pt x="304896" y="106511"/>
                  </a:lnTo>
                  <a:lnTo>
                    <a:pt x="266782" y="133139"/>
                  </a:lnTo>
                  <a:lnTo>
                    <a:pt x="230186" y="162725"/>
                  </a:lnTo>
                  <a:lnTo>
                    <a:pt x="195269" y="195270"/>
                  </a:lnTo>
                  <a:lnTo>
                    <a:pt x="162724" y="230187"/>
                  </a:lnTo>
                  <a:lnTo>
                    <a:pt x="133138" y="266782"/>
                  </a:lnTo>
                  <a:lnTo>
                    <a:pt x="106510" y="304896"/>
                  </a:lnTo>
                  <a:lnTo>
                    <a:pt x="82841" y="344369"/>
                  </a:lnTo>
                  <a:lnTo>
                    <a:pt x="62131" y="385040"/>
                  </a:lnTo>
                  <a:lnTo>
                    <a:pt x="44379" y="426750"/>
                  </a:lnTo>
                  <a:lnTo>
                    <a:pt x="29586" y="469340"/>
                  </a:lnTo>
                  <a:lnTo>
                    <a:pt x="17751" y="512649"/>
                  </a:lnTo>
                  <a:lnTo>
                    <a:pt x="8875" y="556517"/>
                  </a:lnTo>
                  <a:lnTo>
                    <a:pt x="2958" y="600786"/>
                  </a:lnTo>
                  <a:lnTo>
                    <a:pt x="0" y="645293"/>
                  </a:lnTo>
                  <a:lnTo>
                    <a:pt x="0" y="689881"/>
                  </a:lnTo>
                  <a:lnTo>
                    <a:pt x="2958" y="734389"/>
                  </a:lnTo>
                  <a:lnTo>
                    <a:pt x="8875" y="778657"/>
                  </a:lnTo>
                  <a:lnTo>
                    <a:pt x="17751" y="822526"/>
                  </a:lnTo>
                  <a:lnTo>
                    <a:pt x="29586" y="865835"/>
                  </a:lnTo>
                  <a:lnTo>
                    <a:pt x="44379" y="908424"/>
                  </a:lnTo>
                  <a:lnTo>
                    <a:pt x="62131" y="950135"/>
                  </a:lnTo>
                  <a:lnTo>
                    <a:pt x="82841" y="990806"/>
                  </a:lnTo>
                  <a:lnTo>
                    <a:pt x="106510" y="1030279"/>
                  </a:lnTo>
                  <a:lnTo>
                    <a:pt x="133138" y="1068393"/>
                  </a:lnTo>
                  <a:lnTo>
                    <a:pt x="162724" y="1104988"/>
                  </a:lnTo>
                  <a:lnTo>
                    <a:pt x="195269" y="1139905"/>
                  </a:lnTo>
                  <a:lnTo>
                    <a:pt x="230186" y="1172450"/>
                  </a:lnTo>
                  <a:lnTo>
                    <a:pt x="266782" y="1202037"/>
                  </a:lnTo>
                  <a:lnTo>
                    <a:pt x="304896" y="1228664"/>
                  </a:lnTo>
                  <a:lnTo>
                    <a:pt x="344368" y="1252334"/>
                  </a:lnTo>
                  <a:lnTo>
                    <a:pt x="385040" y="1273044"/>
                  </a:lnTo>
                  <a:lnTo>
                    <a:pt x="426750" y="1290796"/>
                  </a:lnTo>
                  <a:lnTo>
                    <a:pt x="469340" y="1305589"/>
                  </a:lnTo>
                  <a:lnTo>
                    <a:pt x="512649" y="1317424"/>
                  </a:lnTo>
                  <a:lnTo>
                    <a:pt x="556518" y="1326300"/>
                  </a:lnTo>
                  <a:lnTo>
                    <a:pt x="600786" y="1332217"/>
                  </a:lnTo>
                  <a:lnTo>
                    <a:pt x="645294" y="1335176"/>
                  </a:lnTo>
                  <a:lnTo>
                    <a:pt x="689881" y="1335176"/>
                  </a:lnTo>
                  <a:lnTo>
                    <a:pt x="734389" y="1332217"/>
                  </a:lnTo>
                  <a:lnTo>
                    <a:pt x="778657" y="1326300"/>
                  </a:lnTo>
                  <a:lnTo>
                    <a:pt x="822526" y="1317424"/>
                  </a:lnTo>
                  <a:lnTo>
                    <a:pt x="865835" y="1305589"/>
                  </a:lnTo>
                  <a:lnTo>
                    <a:pt x="908425" y="1290796"/>
                  </a:lnTo>
                  <a:lnTo>
                    <a:pt x="950135" y="1273044"/>
                  </a:lnTo>
                  <a:lnTo>
                    <a:pt x="990807" y="1252334"/>
                  </a:lnTo>
                  <a:lnTo>
                    <a:pt x="1030279" y="1228664"/>
                  </a:lnTo>
                  <a:lnTo>
                    <a:pt x="1068393" y="1202037"/>
                  </a:lnTo>
                  <a:lnTo>
                    <a:pt x="1104989" y="1172450"/>
                  </a:lnTo>
                  <a:lnTo>
                    <a:pt x="1139906" y="1139905"/>
                  </a:lnTo>
                  <a:lnTo>
                    <a:pt x="1172450" y="1104988"/>
                  </a:lnTo>
                  <a:lnTo>
                    <a:pt x="1202037" y="1068393"/>
                  </a:lnTo>
                  <a:lnTo>
                    <a:pt x="1228665" y="1030279"/>
                  </a:lnTo>
                  <a:lnTo>
                    <a:pt x="1252334" y="990806"/>
                  </a:lnTo>
                  <a:lnTo>
                    <a:pt x="1273044" y="950135"/>
                  </a:lnTo>
                  <a:lnTo>
                    <a:pt x="1290796" y="908424"/>
                  </a:lnTo>
                  <a:lnTo>
                    <a:pt x="1305589" y="865835"/>
                  </a:lnTo>
                  <a:lnTo>
                    <a:pt x="1317424" y="822526"/>
                  </a:lnTo>
                  <a:lnTo>
                    <a:pt x="1326299" y="778657"/>
                  </a:lnTo>
                  <a:lnTo>
                    <a:pt x="1332217" y="734389"/>
                  </a:lnTo>
                  <a:lnTo>
                    <a:pt x="1335175" y="689881"/>
                  </a:lnTo>
                  <a:lnTo>
                    <a:pt x="1335175" y="645293"/>
                  </a:lnTo>
                  <a:lnTo>
                    <a:pt x="1332217" y="600786"/>
                  </a:lnTo>
                  <a:lnTo>
                    <a:pt x="1326299" y="556517"/>
                  </a:lnTo>
                  <a:lnTo>
                    <a:pt x="1317424" y="512649"/>
                  </a:lnTo>
                  <a:lnTo>
                    <a:pt x="1305589" y="469340"/>
                  </a:lnTo>
                  <a:lnTo>
                    <a:pt x="1290796" y="426750"/>
                  </a:lnTo>
                  <a:lnTo>
                    <a:pt x="1273044" y="385040"/>
                  </a:lnTo>
                  <a:lnTo>
                    <a:pt x="1252334" y="344369"/>
                  </a:lnTo>
                  <a:lnTo>
                    <a:pt x="1228665" y="304896"/>
                  </a:lnTo>
                  <a:lnTo>
                    <a:pt x="1202037" y="266782"/>
                  </a:lnTo>
                  <a:lnTo>
                    <a:pt x="1172450" y="230187"/>
                  </a:lnTo>
                  <a:lnTo>
                    <a:pt x="1139906" y="195270"/>
                  </a:lnTo>
                  <a:lnTo>
                    <a:pt x="1104989" y="162725"/>
                  </a:lnTo>
                  <a:lnTo>
                    <a:pt x="1068393" y="133139"/>
                  </a:lnTo>
                  <a:lnTo>
                    <a:pt x="1030279" y="106511"/>
                  </a:lnTo>
                  <a:lnTo>
                    <a:pt x="990807" y="82842"/>
                  </a:lnTo>
                  <a:lnTo>
                    <a:pt x="950135" y="62131"/>
                  </a:lnTo>
                  <a:lnTo>
                    <a:pt x="908425" y="44379"/>
                  </a:lnTo>
                  <a:lnTo>
                    <a:pt x="865835" y="29586"/>
                  </a:lnTo>
                  <a:lnTo>
                    <a:pt x="822526" y="17751"/>
                  </a:lnTo>
                  <a:lnTo>
                    <a:pt x="778657" y="8875"/>
                  </a:lnTo>
                  <a:lnTo>
                    <a:pt x="734389" y="2958"/>
                  </a:lnTo>
                  <a:lnTo>
                    <a:pt x="689881" y="0"/>
                  </a:lnTo>
                  <a:close/>
                </a:path>
              </a:pathLst>
            </a:custGeom>
            <a:solidFill>
              <a:srgbClr val="CCD3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50880" y="4900180"/>
              <a:ext cx="774830" cy="7748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50880" y="4900180"/>
              <a:ext cx="775335" cy="775335"/>
            </a:xfrm>
            <a:custGeom>
              <a:avLst/>
              <a:gdLst/>
              <a:ahLst/>
              <a:cxnLst/>
              <a:rect l="l" t="t" r="r" b="b"/>
              <a:pathLst>
                <a:path w="775334" h="775335">
                  <a:moveTo>
                    <a:pt x="0" y="0"/>
                  </a:moveTo>
                  <a:lnTo>
                    <a:pt x="774830" y="0"/>
                  </a:lnTo>
                  <a:lnTo>
                    <a:pt x="774830" y="774830"/>
                  </a:lnTo>
                  <a:lnTo>
                    <a:pt x="0" y="77483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975600" y="4724400"/>
            <a:ext cx="2505710" cy="1102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rebuchet MS"/>
                <a:cs typeface="Trebuchet MS"/>
              </a:rPr>
              <a:t>Balance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rebuchet MS"/>
                <a:cs typeface="Trebuchet MS"/>
              </a:rPr>
              <a:t>Lower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Extremities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54995" y="759740"/>
            <a:ext cx="2597150" cy="1038860"/>
          </a:xfrm>
          <a:custGeom>
            <a:avLst/>
            <a:gdLst/>
            <a:ahLst/>
            <a:cxnLst/>
            <a:rect l="l" t="t" r="r" b="b"/>
            <a:pathLst>
              <a:path w="2597150" h="1038860">
                <a:moveTo>
                  <a:pt x="2077522" y="0"/>
                </a:moveTo>
                <a:lnTo>
                  <a:pt x="0" y="0"/>
                </a:lnTo>
                <a:lnTo>
                  <a:pt x="519381" y="519380"/>
                </a:lnTo>
                <a:lnTo>
                  <a:pt x="0" y="1038760"/>
                </a:lnTo>
                <a:lnTo>
                  <a:pt x="2077522" y="1038760"/>
                </a:lnTo>
                <a:lnTo>
                  <a:pt x="2596902" y="519380"/>
                </a:lnTo>
                <a:lnTo>
                  <a:pt x="2077522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032000" y="1066800"/>
            <a:ext cx="635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379509" y="747040"/>
            <a:ext cx="2622550" cy="1064260"/>
            <a:chOff x="3379509" y="747040"/>
            <a:chExt cx="2622550" cy="1064260"/>
          </a:xfrm>
        </p:grpSpPr>
        <p:sp>
          <p:nvSpPr>
            <p:cNvPr id="20" name="object 20"/>
            <p:cNvSpPr/>
            <p:nvPr/>
          </p:nvSpPr>
          <p:spPr>
            <a:xfrm>
              <a:off x="3392209" y="759740"/>
              <a:ext cx="2597150" cy="1038860"/>
            </a:xfrm>
            <a:custGeom>
              <a:avLst/>
              <a:gdLst/>
              <a:ahLst/>
              <a:cxnLst/>
              <a:rect l="l" t="t" r="r" b="b"/>
              <a:pathLst>
                <a:path w="2597150" h="1038860">
                  <a:moveTo>
                    <a:pt x="2077521" y="0"/>
                  </a:moveTo>
                  <a:lnTo>
                    <a:pt x="0" y="0"/>
                  </a:lnTo>
                  <a:lnTo>
                    <a:pt x="519380" y="519380"/>
                  </a:lnTo>
                  <a:lnTo>
                    <a:pt x="0" y="1038760"/>
                  </a:lnTo>
                  <a:lnTo>
                    <a:pt x="2077521" y="1038760"/>
                  </a:lnTo>
                  <a:lnTo>
                    <a:pt x="2596902" y="519380"/>
                  </a:lnTo>
                  <a:lnTo>
                    <a:pt x="2077521" y="0"/>
                  </a:lnTo>
                  <a:close/>
                </a:path>
              </a:pathLst>
            </a:custGeom>
            <a:solidFill>
              <a:srgbClr val="52CA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2209" y="759740"/>
              <a:ext cx="2597150" cy="1038860"/>
            </a:xfrm>
            <a:custGeom>
              <a:avLst/>
              <a:gdLst/>
              <a:ahLst/>
              <a:cxnLst/>
              <a:rect l="l" t="t" r="r" b="b"/>
              <a:pathLst>
                <a:path w="2597150" h="1038860">
                  <a:moveTo>
                    <a:pt x="0" y="0"/>
                  </a:moveTo>
                  <a:lnTo>
                    <a:pt x="2077521" y="0"/>
                  </a:lnTo>
                  <a:lnTo>
                    <a:pt x="2596902" y="519380"/>
                  </a:lnTo>
                  <a:lnTo>
                    <a:pt x="2077521" y="1038761"/>
                  </a:lnTo>
                  <a:lnTo>
                    <a:pt x="0" y="1038761"/>
                  </a:lnTo>
                  <a:lnTo>
                    <a:pt x="519380" y="51938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987800" y="1066800"/>
            <a:ext cx="1415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7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echnique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5716721" y="747040"/>
            <a:ext cx="2622550" cy="1064260"/>
            <a:chOff x="5716721" y="747040"/>
            <a:chExt cx="2622550" cy="1064260"/>
          </a:xfrm>
        </p:grpSpPr>
        <p:sp>
          <p:nvSpPr>
            <p:cNvPr id="24" name="object 24"/>
            <p:cNvSpPr/>
            <p:nvPr/>
          </p:nvSpPr>
          <p:spPr>
            <a:xfrm>
              <a:off x="5729421" y="759740"/>
              <a:ext cx="2597150" cy="1038860"/>
            </a:xfrm>
            <a:custGeom>
              <a:avLst/>
              <a:gdLst/>
              <a:ahLst/>
              <a:cxnLst/>
              <a:rect l="l" t="t" r="r" b="b"/>
              <a:pathLst>
                <a:path w="2597150" h="1038860">
                  <a:moveTo>
                    <a:pt x="2077521" y="0"/>
                  </a:moveTo>
                  <a:lnTo>
                    <a:pt x="0" y="0"/>
                  </a:lnTo>
                  <a:lnTo>
                    <a:pt x="519380" y="519380"/>
                  </a:lnTo>
                  <a:lnTo>
                    <a:pt x="0" y="1038760"/>
                  </a:lnTo>
                  <a:lnTo>
                    <a:pt x="2077521" y="1038760"/>
                  </a:lnTo>
                  <a:lnTo>
                    <a:pt x="2596902" y="519380"/>
                  </a:lnTo>
                  <a:lnTo>
                    <a:pt x="2077521" y="0"/>
                  </a:lnTo>
                  <a:close/>
                </a:path>
              </a:pathLst>
            </a:custGeom>
            <a:solidFill>
              <a:srgbClr val="49BF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29421" y="759740"/>
              <a:ext cx="2597150" cy="1038860"/>
            </a:xfrm>
            <a:custGeom>
              <a:avLst/>
              <a:gdLst/>
              <a:ahLst/>
              <a:cxnLst/>
              <a:rect l="l" t="t" r="r" b="b"/>
              <a:pathLst>
                <a:path w="2597150" h="1038860">
                  <a:moveTo>
                    <a:pt x="0" y="0"/>
                  </a:moveTo>
                  <a:lnTo>
                    <a:pt x="2077521" y="0"/>
                  </a:lnTo>
                  <a:lnTo>
                    <a:pt x="2596902" y="519380"/>
                  </a:lnTo>
                  <a:lnTo>
                    <a:pt x="2077521" y="1038761"/>
                  </a:lnTo>
                  <a:lnTo>
                    <a:pt x="0" y="1038761"/>
                  </a:lnTo>
                  <a:lnTo>
                    <a:pt x="519380" y="51938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413500" y="1066800"/>
            <a:ext cx="12395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rap-Up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8053934" y="747040"/>
            <a:ext cx="2622550" cy="1064260"/>
            <a:chOff x="8053934" y="747040"/>
            <a:chExt cx="2622550" cy="1064260"/>
          </a:xfrm>
        </p:grpSpPr>
        <p:sp>
          <p:nvSpPr>
            <p:cNvPr id="28" name="object 28"/>
            <p:cNvSpPr/>
            <p:nvPr/>
          </p:nvSpPr>
          <p:spPr>
            <a:xfrm>
              <a:off x="8066634" y="759740"/>
              <a:ext cx="2597150" cy="1038860"/>
            </a:xfrm>
            <a:custGeom>
              <a:avLst/>
              <a:gdLst/>
              <a:ahLst/>
              <a:cxnLst/>
              <a:rect l="l" t="t" r="r" b="b"/>
              <a:pathLst>
                <a:path w="2597150" h="1038860">
                  <a:moveTo>
                    <a:pt x="2077521" y="0"/>
                  </a:moveTo>
                  <a:lnTo>
                    <a:pt x="0" y="0"/>
                  </a:lnTo>
                  <a:lnTo>
                    <a:pt x="519380" y="519380"/>
                  </a:lnTo>
                  <a:lnTo>
                    <a:pt x="0" y="1038760"/>
                  </a:lnTo>
                  <a:lnTo>
                    <a:pt x="2077521" y="1038760"/>
                  </a:lnTo>
                  <a:lnTo>
                    <a:pt x="2596902" y="519380"/>
                  </a:lnTo>
                  <a:lnTo>
                    <a:pt x="2077521" y="0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066634" y="759740"/>
              <a:ext cx="2597150" cy="1038860"/>
            </a:xfrm>
            <a:custGeom>
              <a:avLst/>
              <a:gdLst/>
              <a:ahLst/>
              <a:cxnLst/>
              <a:rect l="l" t="t" r="r" b="b"/>
              <a:pathLst>
                <a:path w="2597150" h="1038860">
                  <a:moveTo>
                    <a:pt x="0" y="0"/>
                  </a:moveTo>
                  <a:lnTo>
                    <a:pt x="2077521" y="0"/>
                  </a:lnTo>
                  <a:lnTo>
                    <a:pt x="2596902" y="519380"/>
                  </a:lnTo>
                  <a:lnTo>
                    <a:pt x="2077521" y="1038761"/>
                  </a:lnTo>
                  <a:lnTo>
                    <a:pt x="0" y="1038761"/>
                  </a:lnTo>
                  <a:lnTo>
                    <a:pt x="519380" y="51938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17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Evaluation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25500" y="4087783"/>
            <a:ext cx="10541000" cy="2431415"/>
            <a:chOff x="825500" y="4087783"/>
            <a:chExt cx="10541000" cy="2431415"/>
          </a:xfrm>
        </p:grpSpPr>
        <p:sp>
          <p:nvSpPr>
            <p:cNvPr id="3" name="object 3"/>
            <p:cNvSpPr/>
            <p:nvPr/>
          </p:nvSpPr>
          <p:spPr>
            <a:xfrm>
              <a:off x="838200" y="4100483"/>
              <a:ext cx="10515600" cy="2051685"/>
            </a:xfrm>
            <a:custGeom>
              <a:avLst/>
              <a:gdLst/>
              <a:ahLst/>
              <a:cxnLst/>
              <a:rect l="l" t="t" r="r" b="b"/>
              <a:pathLst>
                <a:path w="10515600" h="2051685">
                  <a:moveTo>
                    <a:pt x="0" y="0"/>
                  </a:moveTo>
                  <a:lnTo>
                    <a:pt x="10515600" y="0"/>
                  </a:lnTo>
                  <a:lnTo>
                    <a:pt x="10515600" y="2051179"/>
                  </a:lnTo>
                  <a:lnTo>
                    <a:pt x="0" y="20511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8200" y="4100483"/>
              <a:ext cx="10515600" cy="2051685"/>
            </a:xfrm>
            <a:custGeom>
              <a:avLst/>
              <a:gdLst/>
              <a:ahLst/>
              <a:cxnLst/>
              <a:rect l="l" t="t" r="r" b="b"/>
              <a:pathLst>
                <a:path w="10515600" h="2051685">
                  <a:moveTo>
                    <a:pt x="0" y="0"/>
                  </a:moveTo>
                  <a:lnTo>
                    <a:pt x="10515600" y="0"/>
                  </a:lnTo>
                  <a:lnTo>
                    <a:pt x="10515600" y="2051179"/>
                  </a:lnTo>
                  <a:lnTo>
                    <a:pt x="0" y="205117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762500" y="190500"/>
            <a:ext cx="2321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00"/>
                </a:solidFill>
                <a:latin typeface="Trebuchet MS"/>
                <a:cs typeface="Trebuchet MS"/>
              </a:rPr>
              <a:t>Discussion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8200" y="4100483"/>
            <a:ext cx="10523220" cy="1054100"/>
          </a:xfrm>
          <a:prstGeom prst="rect">
            <a:avLst/>
          </a:prstGeom>
        </p:spPr>
        <p:txBody>
          <a:bodyPr vert="horz" wrap="square" lIns="0" tIns="229870" rIns="0" bIns="0" rtlCol="0">
            <a:spAutoFit/>
          </a:bodyPr>
          <a:lstStyle/>
          <a:p>
            <a:pPr marL="965200">
              <a:lnSpc>
                <a:spcPct val="100000"/>
              </a:lnSpc>
              <a:spcBef>
                <a:spcPts val="1810"/>
              </a:spcBef>
              <a:tabLst>
                <a:tab pos="1930400" algn="l"/>
                <a:tab pos="4559935" algn="l"/>
                <a:tab pos="7189470" algn="l"/>
              </a:tabLst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The	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goals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the	intervention	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developed:</a:t>
            </a:r>
            <a:endParaRPr sz="3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30633" y="5154396"/>
            <a:ext cx="3527425" cy="969010"/>
            <a:chOff x="830633" y="5154396"/>
            <a:chExt cx="3527425" cy="969010"/>
          </a:xfrm>
        </p:grpSpPr>
        <p:sp>
          <p:nvSpPr>
            <p:cNvPr id="8" name="object 8"/>
            <p:cNvSpPr/>
            <p:nvPr/>
          </p:nvSpPr>
          <p:spPr>
            <a:xfrm>
              <a:off x="843333" y="5167096"/>
              <a:ext cx="3502025" cy="943610"/>
            </a:xfrm>
            <a:custGeom>
              <a:avLst/>
              <a:gdLst/>
              <a:ahLst/>
              <a:cxnLst/>
              <a:rect l="l" t="t" r="r" b="b"/>
              <a:pathLst>
                <a:path w="3502025" h="943610">
                  <a:moveTo>
                    <a:pt x="0" y="0"/>
                  </a:moveTo>
                  <a:lnTo>
                    <a:pt x="3501775" y="0"/>
                  </a:lnTo>
                  <a:lnTo>
                    <a:pt x="3501775" y="943543"/>
                  </a:lnTo>
                  <a:lnTo>
                    <a:pt x="0" y="9435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D4EA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3333" y="5167096"/>
              <a:ext cx="3502025" cy="943610"/>
            </a:xfrm>
            <a:custGeom>
              <a:avLst/>
              <a:gdLst/>
              <a:ahLst/>
              <a:cxnLst/>
              <a:rect l="l" t="t" r="r" b="b"/>
              <a:pathLst>
                <a:path w="3502025" h="943610">
                  <a:moveTo>
                    <a:pt x="0" y="0"/>
                  </a:moveTo>
                  <a:lnTo>
                    <a:pt x="3501776" y="0"/>
                  </a:lnTo>
                  <a:lnTo>
                    <a:pt x="3501776" y="943542"/>
                  </a:lnTo>
                  <a:lnTo>
                    <a:pt x="0" y="943542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CDD4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092200" y="5359400"/>
            <a:ext cx="3012440" cy="54102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749300" marR="5080" indent="-736600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latin typeface="Arial"/>
                <a:cs typeface="Arial"/>
              </a:rPr>
              <a:t>Address </a:t>
            </a:r>
            <a:r>
              <a:rPr sz="1800" spc="-5" dirty="0">
                <a:latin typeface="Arial"/>
                <a:cs typeface="Arial"/>
              </a:rPr>
              <a:t>specific </a:t>
            </a:r>
            <a:r>
              <a:rPr sz="1800" dirty="0">
                <a:latin typeface="Arial"/>
                <a:cs typeface="Arial"/>
              </a:rPr>
              <a:t>needs of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  </a:t>
            </a:r>
            <a:r>
              <a:rPr sz="1800" dirty="0">
                <a:latin typeface="Arial"/>
                <a:cs typeface="Arial"/>
              </a:rPr>
              <a:t>home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insecure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332410" y="5154396"/>
            <a:ext cx="3527425" cy="969010"/>
            <a:chOff x="4332410" y="5154396"/>
            <a:chExt cx="3527425" cy="969010"/>
          </a:xfrm>
        </p:grpSpPr>
        <p:sp>
          <p:nvSpPr>
            <p:cNvPr id="12" name="object 12"/>
            <p:cNvSpPr/>
            <p:nvPr/>
          </p:nvSpPr>
          <p:spPr>
            <a:xfrm>
              <a:off x="4345110" y="5167096"/>
              <a:ext cx="3502025" cy="943610"/>
            </a:xfrm>
            <a:custGeom>
              <a:avLst/>
              <a:gdLst/>
              <a:ahLst/>
              <a:cxnLst/>
              <a:rect l="l" t="t" r="r" b="b"/>
              <a:pathLst>
                <a:path w="3502025" h="943610">
                  <a:moveTo>
                    <a:pt x="0" y="0"/>
                  </a:moveTo>
                  <a:lnTo>
                    <a:pt x="3501776" y="0"/>
                  </a:lnTo>
                  <a:lnTo>
                    <a:pt x="3501776" y="943543"/>
                  </a:lnTo>
                  <a:lnTo>
                    <a:pt x="0" y="9435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D4EA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45110" y="5167096"/>
              <a:ext cx="3502025" cy="943610"/>
            </a:xfrm>
            <a:custGeom>
              <a:avLst/>
              <a:gdLst/>
              <a:ahLst/>
              <a:cxnLst/>
              <a:rect l="l" t="t" r="r" b="b"/>
              <a:pathLst>
                <a:path w="3502025" h="943610">
                  <a:moveTo>
                    <a:pt x="0" y="0"/>
                  </a:moveTo>
                  <a:lnTo>
                    <a:pt x="3501776" y="0"/>
                  </a:lnTo>
                  <a:lnTo>
                    <a:pt x="3501776" y="943542"/>
                  </a:lnTo>
                  <a:lnTo>
                    <a:pt x="0" y="943542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CDD4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419600" y="5232400"/>
            <a:ext cx="3354704" cy="78232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indent="-635" algn="ctr">
              <a:lnSpc>
                <a:spcPts val="1900"/>
              </a:lnSpc>
              <a:spcBef>
                <a:spcPts val="380"/>
              </a:spcBef>
            </a:pPr>
            <a:r>
              <a:rPr sz="1800" spc="-5" dirty="0">
                <a:latin typeface="Arial"/>
                <a:cs typeface="Arial"/>
              </a:rPr>
              <a:t>Increase </a:t>
            </a:r>
            <a:r>
              <a:rPr sz="1800" dirty="0">
                <a:latin typeface="Arial"/>
                <a:cs typeface="Arial"/>
              </a:rPr>
              <a:t>access </a:t>
            </a:r>
            <a:r>
              <a:rPr sz="1800" spc="-5" dirty="0">
                <a:latin typeface="Arial"/>
                <a:cs typeface="Arial"/>
              </a:rPr>
              <a:t>to integrative  </a:t>
            </a:r>
            <a:r>
              <a:rPr sz="1800" dirty="0">
                <a:latin typeface="Arial"/>
                <a:cs typeface="Arial"/>
              </a:rPr>
              <a:t>medical </a:t>
            </a:r>
            <a:r>
              <a:rPr sz="1800" spc="-5" dirty="0">
                <a:latin typeface="Arial"/>
                <a:cs typeface="Arial"/>
              </a:rPr>
              <a:t>modalities for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vulnerable  populations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834187" y="5154396"/>
            <a:ext cx="3527425" cy="969010"/>
            <a:chOff x="7834187" y="5154396"/>
            <a:chExt cx="3527425" cy="969010"/>
          </a:xfrm>
        </p:grpSpPr>
        <p:sp>
          <p:nvSpPr>
            <p:cNvPr id="16" name="object 16"/>
            <p:cNvSpPr/>
            <p:nvPr/>
          </p:nvSpPr>
          <p:spPr>
            <a:xfrm>
              <a:off x="7846887" y="5167096"/>
              <a:ext cx="3502025" cy="943610"/>
            </a:xfrm>
            <a:custGeom>
              <a:avLst/>
              <a:gdLst/>
              <a:ahLst/>
              <a:cxnLst/>
              <a:rect l="l" t="t" r="r" b="b"/>
              <a:pathLst>
                <a:path w="3502025" h="943610">
                  <a:moveTo>
                    <a:pt x="0" y="0"/>
                  </a:moveTo>
                  <a:lnTo>
                    <a:pt x="3501776" y="0"/>
                  </a:lnTo>
                  <a:lnTo>
                    <a:pt x="3501776" y="943543"/>
                  </a:lnTo>
                  <a:lnTo>
                    <a:pt x="0" y="9435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D4EA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846887" y="5167096"/>
              <a:ext cx="3502025" cy="943610"/>
            </a:xfrm>
            <a:custGeom>
              <a:avLst/>
              <a:gdLst/>
              <a:ahLst/>
              <a:cxnLst/>
              <a:rect l="l" t="t" r="r" b="b"/>
              <a:pathLst>
                <a:path w="3502025" h="943610">
                  <a:moveTo>
                    <a:pt x="0" y="0"/>
                  </a:moveTo>
                  <a:lnTo>
                    <a:pt x="3501776" y="0"/>
                  </a:lnTo>
                  <a:lnTo>
                    <a:pt x="3501776" y="943542"/>
                  </a:lnTo>
                  <a:lnTo>
                    <a:pt x="0" y="943542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CDD4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975600" y="5232400"/>
            <a:ext cx="3241040" cy="78232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indent="-635" algn="ctr">
              <a:lnSpc>
                <a:spcPts val="1900"/>
              </a:lnSpc>
              <a:spcBef>
                <a:spcPts val="380"/>
              </a:spcBef>
            </a:pPr>
            <a:r>
              <a:rPr sz="1800" dirty="0">
                <a:latin typeface="Arial"/>
                <a:cs typeface="Arial"/>
              </a:rPr>
              <a:t>Provide </a:t>
            </a:r>
            <a:r>
              <a:rPr sz="1800" spc="-5" dirty="0">
                <a:latin typeface="Arial"/>
                <a:cs typeface="Arial"/>
              </a:rPr>
              <a:t>practical tools </a:t>
            </a:r>
            <a:r>
              <a:rPr sz="1800" dirty="0">
                <a:latin typeface="Arial"/>
                <a:cs typeface="Arial"/>
              </a:rPr>
              <a:t>and  </a:t>
            </a:r>
            <a:r>
              <a:rPr sz="1800" spc="-5" dirty="0">
                <a:latin typeface="Arial"/>
                <a:cs typeface="Arial"/>
              </a:rPr>
              <a:t>techniques that participants </a:t>
            </a:r>
            <a:r>
              <a:rPr sz="1800" dirty="0">
                <a:latin typeface="Arial"/>
                <a:cs typeface="Arial"/>
              </a:rPr>
              <a:t>can  </a:t>
            </a:r>
            <a:r>
              <a:rPr sz="1800" spc="-5" dirty="0">
                <a:latin typeface="Arial"/>
                <a:cs typeface="Arial"/>
              </a:rPr>
              <a:t>incorporate into their </a:t>
            </a:r>
            <a:r>
              <a:rPr sz="1800" dirty="0">
                <a:latin typeface="Arial"/>
                <a:cs typeface="Arial"/>
              </a:rPr>
              <a:t>daily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lives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25500" y="961499"/>
            <a:ext cx="10541000" cy="3180715"/>
            <a:chOff x="825500" y="961499"/>
            <a:chExt cx="10541000" cy="3180715"/>
          </a:xfrm>
        </p:grpSpPr>
        <p:sp>
          <p:nvSpPr>
            <p:cNvPr id="20" name="object 20"/>
            <p:cNvSpPr/>
            <p:nvPr/>
          </p:nvSpPr>
          <p:spPr>
            <a:xfrm>
              <a:off x="838200" y="974200"/>
              <a:ext cx="10515600" cy="3155315"/>
            </a:xfrm>
            <a:custGeom>
              <a:avLst/>
              <a:gdLst/>
              <a:ahLst/>
              <a:cxnLst/>
              <a:rect l="l" t="t" r="r" b="b"/>
              <a:pathLst>
                <a:path w="10515600" h="3155315">
                  <a:moveTo>
                    <a:pt x="6046478" y="2366035"/>
                  </a:moveTo>
                  <a:lnTo>
                    <a:pt x="4469121" y="2366035"/>
                  </a:lnTo>
                  <a:lnTo>
                    <a:pt x="5257800" y="3154714"/>
                  </a:lnTo>
                  <a:lnTo>
                    <a:pt x="6046478" y="2366035"/>
                  </a:lnTo>
                  <a:close/>
                </a:path>
                <a:path w="10515600" h="3155315">
                  <a:moveTo>
                    <a:pt x="5652138" y="2049838"/>
                  </a:moveTo>
                  <a:lnTo>
                    <a:pt x="4863461" y="2049838"/>
                  </a:lnTo>
                  <a:lnTo>
                    <a:pt x="4863461" y="2366035"/>
                  </a:lnTo>
                  <a:lnTo>
                    <a:pt x="5652138" y="2366035"/>
                  </a:lnTo>
                  <a:lnTo>
                    <a:pt x="5652138" y="2049838"/>
                  </a:lnTo>
                  <a:close/>
                </a:path>
                <a:path w="10515600" h="3155315">
                  <a:moveTo>
                    <a:pt x="10515600" y="0"/>
                  </a:moveTo>
                  <a:lnTo>
                    <a:pt x="0" y="0"/>
                  </a:lnTo>
                  <a:lnTo>
                    <a:pt x="0" y="2049838"/>
                  </a:lnTo>
                  <a:lnTo>
                    <a:pt x="10515600" y="2049838"/>
                  </a:lnTo>
                  <a:lnTo>
                    <a:pt x="1051560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38200" y="974199"/>
              <a:ext cx="10515600" cy="3155315"/>
            </a:xfrm>
            <a:custGeom>
              <a:avLst/>
              <a:gdLst/>
              <a:ahLst/>
              <a:cxnLst/>
              <a:rect l="l" t="t" r="r" b="b"/>
              <a:pathLst>
                <a:path w="10515600" h="3155315">
                  <a:moveTo>
                    <a:pt x="10515600" y="2049839"/>
                  </a:moveTo>
                  <a:lnTo>
                    <a:pt x="5652138" y="2049839"/>
                  </a:lnTo>
                  <a:lnTo>
                    <a:pt x="5652138" y="2366036"/>
                  </a:lnTo>
                  <a:lnTo>
                    <a:pt x="6046478" y="2366036"/>
                  </a:lnTo>
                  <a:lnTo>
                    <a:pt x="5257800" y="3154715"/>
                  </a:lnTo>
                  <a:lnTo>
                    <a:pt x="4469121" y="2366036"/>
                  </a:lnTo>
                  <a:lnTo>
                    <a:pt x="4863461" y="2366036"/>
                  </a:lnTo>
                  <a:lnTo>
                    <a:pt x="4863461" y="2049839"/>
                  </a:lnTo>
                  <a:lnTo>
                    <a:pt x="0" y="2049839"/>
                  </a:lnTo>
                  <a:lnTo>
                    <a:pt x="0" y="0"/>
                  </a:lnTo>
                  <a:lnTo>
                    <a:pt x="10515600" y="0"/>
                  </a:lnTo>
                  <a:lnTo>
                    <a:pt x="10515600" y="204983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778000" y="1168400"/>
            <a:ext cx="8636635" cy="159512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 algn="ctr">
              <a:lnSpc>
                <a:spcPts val="3900"/>
              </a:lnSpc>
              <a:spcBef>
                <a:spcPts val="780"/>
              </a:spcBef>
              <a:tabLst>
                <a:tab pos="2480945" algn="l"/>
                <a:tab pos="3152140" algn="l"/>
                <a:tab pos="6396355" algn="l"/>
                <a:tab pos="6828155" algn="l"/>
              </a:tabLst>
            </a:pP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Our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r>
              <a:rPr sz="38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demonstrates</a:t>
            </a:r>
            <a:r>
              <a:rPr sz="3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the	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r>
              <a:rPr sz="38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of  developing	an	evidence-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800" dirty="0">
                <a:solidFill>
                  <a:srgbClr val="FFFFFF"/>
                </a:solidFill>
                <a:latin typeface="Arial"/>
                <a:cs typeface="Arial"/>
              </a:rPr>
              <a:t>based	</a:t>
            </a:r>
            <a:r>
              <a:rPr sz="3800" spc="-5" dirty="0">
                <a:solidFill>
                  <a:srgbClr val="FFFFFF"/>
                </a:solidFill>
                <a:latin typeface="Arial"/>
                <a:cs typeface="Arial"/>
              </a:rPr>
              <a:t>health  intervention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2500" y="190500"/>
            <a:ext cx="2321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000000"/>
                </a:solidFill>
                <a:latin typeface="Trebuchet MS"/>
                <a:cs typeface="Trebuchet MS"/>
              </a:rPr>
              <a:t>Discussion</a:t>
            </a:r>
            <a:endParaRPr sz="40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45363" y="739938"/>
            <a:ext cx="9701530" cy="1522095"/>
            <a:chOff x="1245363" y="739938"/>
            <a:chExt cx="9701530" cy="1522095"/>
          </a:xfrm>
        </p:grpSpPr>
        <p:sp>
          <p:nvSpPr>
            <p:cNvPr id="4" name="object 4"/>
            <p:cNvSpPr/>
            <p:nvPr/>
          </p:nvSpPr>
          <p:spPr>
            <a:xfrm>
              <a:off x="1258063" y="1327016"/>
              <a:ext cx="9676130" cy="922019"/>
            </a:xfrm>
            <a:custGeom>
              <a:avLst/>
              <a:gdLst/>
              <a:ahLst/>
              <a:cxnLst/>
              <a:rect l="l" t="t" r="r" b="b"/>
              <a:pathLst>
                <a:path w="9676130" h="922019">
                  <a:moveTo>
                    <a:pt x="0" y="0"/>
                  </a:moveTo>
                  <a:lnTo>
                    <a:pt x="9675872" y="0"/>
                  </a:lnTo>
                  <a:lnTo>
                    <a:pt x="9675872" y="921708"/>
                  </a:lnTo>
                  <a:lnTo>
                    <a:pt x="0" y="921708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3979" y="752638"/>
              <a:ext cx="7360920" cy="708660"/>
            </a:xfrm>
            <a:custGeom>
              <a:avLst/>
              <a:gdLst/>
              <a:ahLst/>
              <a:cxnLst/>
              <a:rect l="l" t="t" r="r" b="b"/>
              <a:pathLst>
                <a:path w="7360920" h="708660">
                  <a:moveTo>
                    <a:pt x="7242837" y="0"/>
                  </a:moveTo>
                  <a:lnTo>
                    <a:pt x="118082" y="0"/>
                  </a:lnTo>
                  <a:lnTo>
                    <a:pt x="72119" y="9279"/>
                  </a:lnTo>
                  <a:lnTo>
                    <a:pt x="34585" y="34585"/>
                  </a:lnTo>
                  <a:lnTo>
                    <a:pt x="9279" y="72119"/>
                  </a:lnTo>
                  <a:lnTo>
                    <a:pt x="0" y="118082"/>
                  </a:lnTo>
                  <a:lnTo>
                    <a:pt x="0" y="590397"/>
                  </a:lnTo>
                  <a:lnTo>
                    <a:pt x="9279" y="636360"/>
                  </a:lnTo>
                  <a:lnTo>
                    <a:pt x="34585" y="673894"/>
                  </a:lnTo>
                  <a:lnTo>
                    <a:pt x="72119" y="699200"/>
                  </a:lnTo>
                  <a:lnTo>
                    <a:pt x="118082" y="708479"/>
                  </a:lnTo>
                  <a:lnTo>
                    <a:pt x="7242837" y="708479"/>
                  </a:lnTo>
                  <a:lnTo>
                    <a:pt x="7288800" y="699200"/>
                  </a:lnTo>
                  <a:lnTo>
                    <a:pt x="7326334" y="673894"/>
                  </a:lnTo>
                  <a:lnTo>
                    <a:pt x="7351640" y="636360"/>
                  </a:lnTo>
                  <a:lnTo>
                    <a:pt x="7360920" y="590397"/>
                  </a:lnTo>
                  <a:lnTo>
                    <a:pt x="7360920" y="118082"/>
                  </a:lnTo>
                  <a:lnTo>
                    <a:pt x="7351640" y="72119"/>
                  </a:lnTo>
                  <a:lnTo>
                    <a:pt x="7326334" y="34585"/>
                  </a:lnTo>
                  <a:lnTo>
                    <a:pt x="7288800" y="9279"/>
                  </a:lnTo>
                  <a:lnTo>
                    <a:pt x="7242837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63979" y="752638"/>
              <a:ext cx="7360920" cy="708660"/>
            </a:xfrm>
            <a:custGeom>
              <a:avLst/>
              <a:gdLst/>
              <a:ahLst/>
              <a:cxnLst/>
              <a:rect l="l" t="t" r="r" b="b"/>
              <a:pathLst>
                <a:path w="7360920" h="708660">
                  <a:moveTo>
                    <a:pt x="118082" y="0"/>
                  </a:moveTo>
                  <a:lnTo>
                    <a:pt x="7242837" y="0"/>
                  </a:lnTo>
                  <a:lnTo>
                    <a:pt x="7288800" y="9279"/>
                  </a:lnTo>
                  <a:lnTo>
                    <a:pt x="7326334" y="34585"/>
                  </a:lnTo>
                  <a:lnTo>
                    <a:pt x="7351640" y="72119"/>
                  </a:lnTo>
                  <a:lnTo>
                    <a:pt x="7360920" y="118082"/>
                  </a:lnTo>
                  <a:lnTo>
                    <a:pt x="7360920" y="590397"/>
                  </a:lnTo>
                  <a:lnTo>
                    <a:pt x="7351640" y="636360"/>
                  </a:lnTo>
                  <a:lnTo>
                    <a:pt x="7326334" y="673894"/>
                  </a:lnTo>
                  <a:lnTo>
                    <a:pt x="7288800" y="699200"/>
                  </a:lnTo>
                  <a:lnTo>
                    <a:pt x="7242837" y="708480"/>
                  </a:lnTo>
                  <a:lnTo>
                    <a:pt x="118082" y="708480"/>
                  </a:lnTo>
                  <a:lnTo>
                    <a:pt x="72119" y="699200"/>
                  </a:lnTo>
                  <a:lnTo>
                    <a:pt x="34585" y="673894"/>
                  </a:lnTo>
                  <a:lnTo>
                    <a:pt x="9279" y="636360"/>
                  </a:lnTo>
                  <a:lnTo>
                    <a:pt x="0" y="590397"/>
                  </a:lnTo>
                  <a:lnTo>
                    <a:pt x="0" y="118082"/>
                  </a:lnTo>
                  <a:lnTo>
                    <a:pt x="9279" y="72119"/>
                  </a:lnTo>
                  <a:lnTo>
                    <a:pt x="34585" y="34585"/>
                  </a:lnTo>
                  <a:lnTo>
                    <a:pt x="72119" y="9279"/>
                  </a:lnTo>
                  <a:lnTo>
                    <a:pt x="118082" y="0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84300" y="708659"/>
            <a:ext cx="2680970" cy="1143000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Barriers:</a:t>
            </a:r>
            <a:endParaRPr sz="2400">
              <a:latin typeface="Arial"/>
              <a:cs typeface="Arial"/>
            </a:endParaRPr>
          </a:p>
          <a:p>
            <a:pPr marL="279400" indent="-228600">
              <a:lnSpc>
                <a:spcPct val="100000"/>
              </a:lnSpc>
              <a:spcBef>
                <a:spcPts val="1520"/>
              </a:spcBef>
              <a:buChar char="•"/>
              <a:tabLst>
                <a:tab pos="279400" algn="l"/>
              </a:tabLst>
            </a:pPr>
            <a:r>
              <a:rPr sz="2400" spc="-5" dirty="0">
                <a:latin typeface="Arial"/>
                <a:cs typeface="Arial"/>
              </a:rPr>
              <a:t>COVID </a:t>
            </a:r>
            <a:r>
              <a:rPr sz="2400" dirty="0">
                <a:latin typeface="Arial"/>
                <a:cs typeface="Arial"/>
              </a:rPr>
              <a:t>19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Impact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277778" y="2339779"/>
            <a:ext cx="9636760" cy="2072639"/>
            <a:chOff x="1277778" y="2339779"/>
            <a:chExt cx="9636760" cy="2072639"/>
          </a:xfrm>
        </p:grpSpPr>
        <p:sp>
          <p:nvSpPr>
            <p:cNvPr id="9" name="object 9"/>
            <p:cNvSpPr/>
            <p:nvPr/>
          </p:nvSpPr>
          <p:spPr>
            <a:xfrm>
              <a:off x="1290478" y="2810445"/>
              <a:ext cx="9611360" cy="1589405"/>
            </a:xfrm>
            <a:custGeom>
              <a:avLst/>
              <a:gdLst/>
              <a:ahLst/>
              <a:cxnLst/>
              <a:rect l="l" t="t" r="r" b="b"/>
              <a:pathLst>
                <a:path w="9611360" h="1589404">
                  <a:moveTo>
                    <a:pt x="0" y="0"/>
                  </a:moveTo>
                  <a:lnTo>
                    <a:pt x="9611043" y="0"/>
                  </a:lnTo>
                  <a:lnTo>
                    <a:pt x="9611043" y="1589227"/>
                  </a:lnTo>
                  <a:lnTo>
                    <a:pt x="0" y="1589227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9080" y="2352479"/>
              <a:ext cx="7360920" cy="708660"/>
            </a:xfrm>
            <a:custGeom>
              <a:avLst/>
              <a:gdLst/>
              <a:ahLst/>
              <a:cxnLst/>
              <a:rect l="l" t="t" r="r" b="b"/>
              <a:pathLst>
                <a:path w="7360920" h="708660">
                  <a:moveTo>
                    <a:pt x="7242837" y="0"/>
                  </a:moveTo>
                  <a:lnTo>
                    <a:pt x="118082" y="0"/>
                  </a:lnTo>
                  <a:lnTo>
                    <a:pt x="72119" y="9279"/>
                  </a:lnTo>
                  <a:lnTo>
                    <a:pt x="34585" y="34585"/>
                  </a:lnTo>
                  <a:lnTo>
                    <a:pt x="9279" y="72118"/>
                  </a:lnTo>
                  <a:lnTo>
                    <a:pt x="0" y="118082"/>
                  </a:lnTo>
                  <a:lnTo>
                    <a:pt x="0" y="590397"/>
                  </a:lnTo>
                  <a:lnTo>
                    <a:pt x="9279" y="636360"/>
                  </a:lnTo>
                  <a:lnTo>
                    <a:pt x="34585" y="673894"/>
                  </a:lnTo>
                  <a:lnTo>
                    <a:pt x="72119" y="699200"/>
                  </a:lnTo>
                  <a:lnTo>
                    <a:pt x="118082" y="708479"/>
                  </a:lnTo>
                  <a:lnTo>
                    <a:pt x="7242837" y="708479"/>
                  </a:lnTo>
                  <a:lnTo>
                    <a:pt x="7288800" y="699200"/>
                  </a:lnTo>
                  <a:lnTo>
                    <a:pt x="7326334" y="673894"/>
                  </a:lnTo>
                  <a:lnTo>
                    <a:pt x="7351640" y="636360"/>
                  </a:lnTo>
                  <a:lnTo>
                    <a:pt x="7360920" y="590397"/>
                  </a:lnTo>
                  <a:lnTo>
                    <a:pt x="7360920" y="118082"/>
                  </a:lnTo>
                  <a:lnTo>
                    <a:pt x="7351640" y="72118"/>
                  </a:lnTo>
                  <a:lnTo>
                    <a:pt x="7326334" y="34585"/>
                  </a:lnTo>
                  <a:lnTo>
                    <a:pt x="7288800" y="9279"/>
                  </a:lnTo>
                  <a:lnTo>
                    <a:pt x="7242837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29080" y="2352479"/>
              <a:ext cx="7360920" cy="708660"/>
            </a:xfrm>
            <a:custGeom>
              <a:avLst/>
              <a:gdLst/>
              <a:ahLst/>
              <a:cxnLst/>
              <a:rect l="l" t="t" r="r" b="b"/>
              <a:pathLst>
                <a:path w="7360920" h="708660">
                  <a:moveTo>
                    <a:pt x="118082" y="0"/>
                  </a:moveTo>
                  <a:lnTo>
                    <a:pt x="7242837" y="0"/>
                  </a:lnTo>
                  <a:lnTo>
                    <a:pt x="7288800" y="9279"/>
                  </a:lnTo>
                  <a:lnTo>
                    <a:pt x="7326334" y="34585"/>
                  </a:lnTo>
                  <a:lnTo>
                    <a:pt x="7351640" y="72119"/>
                  </a:lnTo>
                  <a:lnTo>
                    <a:pt x="7360920" y="118082"/>
                  </a:lnTo>
                  <a:lnTo>
                    <a:pt x="7360920" y="590397"/>
                  </a:lnTo>
                  <a:lnTo>
                    <a:pt x="7351640" y="636360"/>
                  </a:lnTo>
                  <a:lnTo>
                    <a:pt x="7326334" y="673894"/>
                  </a:lnTo>
                  <a:lnTo>
                    <a:pt x="7288800" y="699200"/>
                  </a:lnTo>
                  <a:lnTo>
                    <a:pt x="7242837" y="708480"/>
                  </a:lnTo>
                  <a:lnTo>
                    <a:pt x="118082" y="708480"/>
                  </a:lnTo>
                  <a:lnTo>
                    <a:pt x="72119" y="699200"/>
                  </a:lnTo>
                  <a:lnTo>
                    <a:pt x="34585" y="673894"/>
                  </a:lnTo>
                  <a:lnTo>
                    <a:pt x="9279" y="636360"/>
                  </a:lnTo>
                  <a:lnTo>
                    <a:pt x="0" y="590397"/>
                  </a:lnTo>
                  <a:lnTo>
                    <a:pt x="0" y="118082"/>
                  </a:lnTo>
                  <a:lnTo>
                    <a:pt x="9279" y="72119"/>
                  </a:lnTo>
                  <a:lnTo>
                    <a:pt x="34585" y="34585"/>
                  </a:lnTo>
                  <a:lnTo>
                    <a:pt x="72119" y="9279"/>
                  </a:lnTo>
                  <a:lnTo>
                    <a:pt x="118082" y="0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447800" y="2501900"/>
            <a:ext cx="5675630" cy="1343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Sustainability: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72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Free </a:t>
            </a:r>
            <a:r>
              <a:rPr sz="2400" dirty="0">
                <a:latin typeface="Arial"/>
                <a:cs typeface="Arial"/>
              </a:rPr>
              <a:t>Clinic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0"/>
              </a:spcBef>
              <a:buChar char="•"/>
              <a:tabLst>
                <a:tab pos="241300" algn="l"/>
              </a:tabLst>
            </a:pPr>
            <a:r>
              <a:rPr sz="2400" spc="-5" dirty="0">
                <a:latin typeface="Arial"/>
                <a:cs typeface="Arial"/>
              </a:rPr>
              <a:t>Community Integrative </a:t>
            </a:r>
            <a:r>
              <a:rPr sz="2400" dirty="0">
                <a:latin typeface="Arial"/>
                <a:cs typeface="Arial"/>
              </a:rPr>
              <a:t>Medical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Partners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364091" y="4435420"/>
            <a:ext cx="9464040" cy="1438275"/>
            <a:chOff x="1364091" y="4435420"/>
            <a:chExt cx="9464040" cy="1438275"/>
          </a:xfrm>
        </p:grpSpPr>
        <p:sp>
          <p:nvSpPr>
            <p:cNvPr id="14" name="object 14"/>
            <p:cNvSpPr/>
            <p:nvPr/>
          </p:nvSpPr>
          <p:spPr>
            <a:xfrm>
              <a:off x="1376791" y="4961390"/>
              <a:ext cx="9438640" cy="899160"/>
            </a:xfrm>
            <a:custGeom>
              <a:avLst/>
              <a:gdLst/>
              <a:ahLst/>
              <a:cxnLst/>
              <a:rect l="l" t="t" r="r" b="b"/>
              <a:pathLst>
                <a:path w="9438640" h="899160">
                  <a:moveTo>
                    <a:pt x="0" y="0"/>
                  </a:moveTo>
                  <a:lnTo>
                    <a:pt x="9438416" y="0"/>
                  </a:lnTo>
                  <a:lnTo>
                    <a:pt x="9438416" y="899089"/>
                  </a:lnTo>
                  <a:lnTo>
                    <a:pt x="0" y="89908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4472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29079" y="4448120"/>
              <a:ext cx="7360920" cy="708660"/>
            </a:xfrm>
            <a:custGeom>
              <a:avLst/>
              <a:gdLst/>
              <a:ahLst/>
              <a:cxnLst/>
              <a:rect l="l" t="t" r="r" b="b"/>
              <a:pathLst>
                <a:path w="7360920" h="708660">
                  <a:moveTo>
                    <a:pt x="7242837" y="0"/>
                  </a:moveTo>
                  <a:lnTo>
                    <a:pt x="118082" y="0"/>
                  </a:lnTo>
                  <a:lnTo>
                    <a:pt x="72119" y="9279"/>
                  </a:lnTo>
                  <a:lnTo>
                    <a:pt x="34585" y="34585"/>
                  </a:lnTo>
                  <a:lnTo>
                    <a:pt x="9279" y="72119"/>
                  </a:lnTo>
                  <a:lnTo>
                    <a:pt x="0" y="118082"/>
                  </a:lnTo>
                  <a:lnTo>
                    <a:pt x="0" y="590397"/>
                  </a:lnTo>
                  <a:lnTo>
                    <a:pt x="9279" y="636360"/>
                  </a:lnTo>
                  <a:lnTo>
                    <a:pt x="34585" y="673894"/>
                  </a:lnTo>
                  <a:lnTo>
                    <a:pt x="72119" y="699200"/>
                  </a:lnTo>
                  <a:lnTo>
                    <a:pt x="118082" y="708479"/>
                  </a:lnTo>
                  <a:lnTo>
                    <a:pt x="7242837" y="708479"/>
                  </a:lnTo>
                  <a:lnTo>
                    <a:pt x="7288800" y="699200"/>
                  </a:lnTo>
                  <a:lnTo>
                    <a:pt x="7326334" y="673894"/>
                  </a:lnTo>
                  <a:lnTo>
                    <a:pt x="7351640" y="636360"/>
                  </a:lnTo>
                  <a:lnTo>
                    <a:pt x="7360920" y="590397"/>
                  </a:lnTo>
                  <a:lnTo>
                    <a:pt x="7360920" y="118082"/>
                  </a:lnTo>
                  <a:lnTo>
                    <a:pt x="7351640" y="72119"/>
                  </a:lnTo>
                  <a:lnTo>
                    <a:pt x="7326334" y="34585"/>
                  </a:lnTo>
                  <a:lnTo>
                    <a:pt x="7288800" y="9279"/>
                  </a:lnTo>
                  <a:lnTo>
                    <a:pt x="7242837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29079" y="4448120"/>
              <a:ext cx="7360920" cy="708660"/>
            </a:xfrm>
            <a:custGeom>
              <a:avLst/>
              <a:gdLst/>
              <a:ahLst/>
              <a:cxnLst/>
              <a:rect l="l" t="t" r="r" b="b"/>
              <a:pathLst>
                <a:path w="7360920" h="708660">
                  <a:moveTo>
                    <a:pt x="118082" y="0"/>
                  </a:moveTo>
                  <a:lnTo>
                    <a:pt x="7242837" y="0"/>
                  </a:lnTo>
                  <a:lnTo>
                    <a:pt x="7288800" y="9279"/>
                  </a:lnTo>
                  <a:lnTo>
                    <a:pt x="7326334" y="34585"/>
                  </a:lnTo>
                  <a:lnTo>
                    <a:pt x="7351640" y="72119"/>
                  </a:lnTo>
                  <a:lnTo>
                    <a:pt x="7360920" y="118082"/>
                  </a:lnTo>
                  <a:lnTo>
                    <a:pt x="7360920" y="590397"/>
                  </a:lnTo>
                  <a:lnTo>
                    <a:pt x="7351640" y="636360"/>
                  </a:lnTo>
                  <a:lnTo>
                    <a:pt x="7326334" y="673894"/>
                  </a:lnTo>
                  <a:lnTo>
                    <a:pt x="7288800" y="699200"/>
                  </a:lnTo>
                  <a:lnTo>
                    <a:pt x="7242837" y="708480"/>
                  </a:lnTo>
                  <a:lnTo>
                    <a:pt x="118082" y="708480"/>
                  </a:lnTo>
                  <a:lnTo>
                    <a:pt x="72119" y="699200"/>
                  </a:lnTo>
                  <a:lnTo>
                    <a:pt x="34585" y="673894"/>
                  </a:lnTo>
                  <a:lnTo>
                    <a:pt x="9279" y="636360"/>
                  </a:lnTo>
                  <a:lnTo>
                    <a:pt x="0" y="590397"/>
                  </a:lnTo>
                  <a:lnTo>
                    <a:pt x="0" y="118082"/>
                  </a:lnTo>
                  <a:lnTo>
                    <a:pt x="9279" y="72119"/>
                  </a:lnTo>
                  <a:lnTo>
                    <a:pt x="34585" y="34585"/>
                  </a:lnTo>
                  <a:lnTo>
                    <a:pt x="72119" y="9279"/>
                  </a:lnTo>
                  <a:lnTo>
                    <a:pt x="118082" y="0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536700" y="4467859"/>
            <a:ext cx="1711325" cy="1016000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2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Future: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20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Arial"/>
                <a:cs typeface="Arial"/>
              </a:rPr>
              <a:t>Pilot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186</Words>
  <Application>Microsoft Macintosh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Introduction</vt:lpstr>
      <vt:lpstr>Type of Project: Feasibility  Study</vt:lpstr>
      <vt:lpstr>Evaluation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Duncan, Sierra Nicole</cp:lastModifiedBy>
  <cp:revision>1</cp:revision>
  <dcterms:created xsi:type="dcterms:W3CDTF">2021-04-14T10:53:44Z</dcterms:created>
  <dcterms:modified xsi:type="dcterms:W3CDTF">2021-04-14T10:55:56Z</dcterms:modified>
</cp:coreProperties>
</file>