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556" y="2878744"/>
            <a:ext cx="9144000" cy="308487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Greyson Vann</a:t>
            </a:r>
            <a:br>
              <a:rPr lang="en-US" dirty="0"/>
            </a:br>
            <a:r>
              <a:rPr lang="en-US" sz="2700" dirty="0"/>
              <a:t>Health System Transformation and Leadership Distinction Track Scholar</a:t>
            </a:r>
            <a:br>
              <a:rPr lang="en-US" sz="2700" dirty="0"/>
            </a:br>
            <a:br>
              <a:rPr lang="en-US" dirty="0"/>
            </a:br>
            <a:r>
              <a:rPr lang="en-US" sz="4200" b="1" dirty="0">
                <a:solidFill>
                  <a:srgbClr val="7030A0"/>
                </a:solidFill>
              </a:rPr>
              <a:t>Standardized Resident Physician Transitions of Care in the Emergency Department</a:t>
            </a:r>
            <a:br>
              <a:rPr lang="en-US" sz="4400" dirty="0"/>
            </a:br>
            <a:r>
              <a:rPr lang="en-US" sz="4000" dirty="0"/>
              <a:t>Mentor: Jennifer Bennett,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431828" y="359513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515600" cy="5078991"/>
          </a:xfrm>
        </p:spPr>
        <p:txBody>
          <a:bodyPr>
            <a:normAutofit/>
          </a:bodyPr>
          <a:lstStyle/>
          <a:p>
            <a:r>
              <a:rPr lang="en-US" dirty="0"/>
              <a:t>Transitions of care (TOC) are one of the most common and dangerous occurrences in an emergency department (ED).</a:t>
            </a:r>
          </a:p>
          <a:p>
            <a:r>
              <a:rPr lang="en-US" dirty="0"/>
              <a:t>24% of ED malpractice claims specifically implicate TOC.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Highlights the importance of TOC in patient safety events</a:t>
            </a:r>
          </a:p>
          <a:p>
            <a:r>
              <a:rPr lang="en-US" dirty="0"/>
              <a:t>At ECU/Vidant, emergency medicine resident physicians receive training on TOC, but a system is not uniformly used.</a:t>
            </a:r>
          </a:p>
          <a:p>
            <a:r>
              <a:rPr lang="en-US" b="1" dirty="0">
                <a:solidFill>
                  <a:srgbClr val="7030A0"/>
                </a:solidFill>
              </a:rPr>
              <a:t>Aim Statement:</a:t>
            </a:r>
          </a:p>
          <a:p>
            <a:pPr lvl="1"/>
            <a:r>
              <a:rPr lang="en-US" dirty="0"/>
              <a:t>“Resident physicians in the emergency department will use a standardized patient TOC format 50% of the time in 8 months.”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9B759-5ED9-40F1-80B8-42A861E44B92}"/>
              </a:ext>
            </a:extLst>
          </p:cNvPr>
          <p:cNvSpPr txBox="1"/>
          <p:nvPr/>
        </p:nvSpPr>
        <p:spPr>
          <a:xfrm>
            <a:off x="1700463" y="6518999"/>
            <a:ext cx="710993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1. Cheung DS, Kelly JJ, Beach C, et al. Improving Handoffs in the Emergency Department. Ann </a:t>
            </a:r>
            <a:r>
              <a:rPr lang="en-US" sz="1050" dirty="0" err="1"/>
              <a:t>Emerg</a:t>
            </a:r>
            <a:r>
              <a:rPr lang="en-US" sz="1050" dirty="0"/>
              <a:t> Med. 2010;55(2):171–80.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268918" y="359513"/>
            <a:ext cx="3654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317"/>
            <a:ext cx="10515600" cy="52590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Target Population: </a:t>
            </a:r>
            <a:r>
              <a:rPr lang="en-US" dirty="0"/>
              <a:t>Emergency Medicine and Emergency Medicine/Internal Medicine residents at ECU/Vidant</a:t>
            </a:r>
          </a:p>
          <a:p>
            <a:r>
              <a:rPr lang="en-US" b="1" dirty="0">
                <a:solidFill>
                  <a:srgbClr val="7030A0"/>
                </a:solidFill>
              </a:rPr>
              <a:t>May 2019: </a:t>
            </a:r>
            <a:r>
              <a:rPr lang="en-US" dirty="0"/>
              <a:t>QI and TOC presentation at resident conference; small group fishbone diagrams of factors affecting TOC</a:t>
            </a:r>
          </a:p>
          <a:p>
            <a:r>
              <a:rPr lang="en-US" b="1" dirty="0">
                <a:solidFill>
                  <a:srgbClr val="7030A0"/>
                </a:solidFill>
              </a:rPr>
              <a:t>July 2019 PDSA 1: </a:t>
            </a:r>
            <a:r>
              <a:rPr lang="en-US" dirty="0"/>
              <a:t>I-PASS used for 2-weeks with residents providing anonymous feedback</a:t>
            </a:r>
          </a:p>
          <a:p>
            <a:r>
              <a:rPr lang="en-US" b="1" dirty="0">
                <a:solidFill>
                  <a:srgbClr val="7030A0"/>
                </a:solidFill>
              </a:rPr>
              <a:t>December 2019-January 2020</a:t>
            </a:r>
            <a:r>
              <a:rPr lang="en-US" b="1" dirty="0"/>
              <a:t>: </a:t>
            </a:r>
            <a:r>
              <a:rPr lang="en-US" dirty="0"/>
              <a:t>Qualtrics survey assessing resident perception of TOC</a:t>
            </a:r>
          </a:p>
          <a:p>
            <a:r>
              <a:rPr lang="en-US" b="1" dirty="0">
                <a:solidFill>
                  <a:srgbClr val="7030A0"/>
                </a:solidFill>
              </a:rPr>
              <a:t>June 2020 PDSA 2: </a:t>
            </a:r>
            <a:r>
              <a:rPr lang="en-US" dirty="0"/>
              <a:t>Presentation on TOC given during EM intern orientation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4" y="5955553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4836476" y="359513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6C7E-85CF-4DBD-96BC-3836EE38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851"/>
            <a:ext cx="10511373" cy="4351338"/>
          </a:xfrm>
        </p:spPr>
        <p:txBody>
          <a:bodyPr>
            <a:normAutofit/>
          </a:bodyPr>
          <a:lstStyle/>
          <a:p>
            <a:r>
              <a:rPr lang="en-US" sz="1800" dirty="0"/>
              <a:t>Unable to measure standardized TOC method usage, ED length of stay, and TOC duration post-intervention.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8E022F-A1D7-4E3F-BF14-8A27E1F5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7" y="1356453"/>
            <a:ext cx="4402655" cy="275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5538E-AD73-495F-BD16-F05AA2E6C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27" y="4098126"/>
            <a:ext cx="4402655" cy="2759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2EF80-BDE1-4A26-8B53-F889F7D83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558" y="1356453"/>
            <a:ext cx="4402655" cy="2759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F9409-E8E3-4247-A315-B76478F5A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559" y="4098127"/>
            <a:ext cx="4402654" cy="27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5259882" y="355229"/>
            <a:ext cx="1672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Results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C6D2A21-4DD4-46C4-BD80-EECC4FECC0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028825"/>
            <a:ext cx="103632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1C8915-0F68-4512-BEA2-6DA42FA82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8"/>
          <a:stretch/>
        </p:blipFill>
        <p:spPr>
          <a:xfrm>
            <a:off x="494326" y="1411550"/>
            <a:ext cx="5601674" cy="3274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C4C98D-74CD-4331-AF55-092D5E01F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4686111"/>
            <a:ext cx="5934075" cy="216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4AF93-8D58-408D-AC13-8698972113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25"/>
          <a:stretch/>
        </p:blipFill>
        <p:spPr>
          <a:xfrm>
            <a:off x="6096000" y="1411550"/>
            <a:ext cx="5600315" cy="3274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41C93-EE39-404A-8BCA-6E8323FA5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86110"/>
            <a:ext cx="5934075" cy="2162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9A5E8C-B8B4-471C-A8E5-22D69D72FC37}"/>
              </a:ext>
            </a:extLst>
          </p:cNvPr>
          <p:cNvSpPr/>
          <p:nvPr/>
        </p:nvSpPr>
        <p:spPr>
          <a:xfrm>
            <a:off x="213360" y="5742432"/>
            <a:ext cx="5833872" cy="23363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934EB-761F-414D-A0C8-4BEB214F99C0}"/>
              </a:ext>
            </a:extLst>
          </p:cNvPr>
          <p:cNvSpPr/>
          <p:nvPr/>
        </p:nvSpPr>
        <p:spPr>
          <a:xfrm>
            <a:off x="6144768" y="5742431"/>
            <a:ext cx="5833872" cy="23363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305836" y="359513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8241"/>
            <a:ext cx="10515600" cy="51206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attempt to implement a standardized TOC method among EM and EM/IM residents at Vidant Medical Center was unsuccessful.</a:t>
            </a:r>
          </a:p>
          <a:p>
            <a:r>
              <a:rPr lang="en-US" dirty="0"/>
              <a:t>Residents perceive that a standardized TOC method would unnecessarily lengthen TOC, yet believe that a standardized TOC method would improve patient safety and improve the transfer of information.</a:t>
            </a:r>
          </a:p>
          <a:p>
            <a:r>
              <a:rPr lang="en-US" b="1" dirty="0">
                <a:solidFill>
                  <a:srgbClr val="7030A0"/>
                </a:solidFill>
              </a:rPr>
              <a:t>Limitations:</a:t>
            </a:r>
          </a:p>
          <a:p>
            <a:pPr lvl="1"/>
            <a:r>
              <a:rPr lang="en-US" dirty="0"/>
              <a:t>Single-center project and small sample size (n=30)</a:t>
            </a:r>
          </a:p>
          <a:p>
            <a:pPr lvl="1"/>
            <a:r>
              <a:rPr lang="en-US" dirty="0"/>
              <a:t>Barriers to Implementation:</a:t>
            </a:r>
          </a:p>
          <a:p>
            <a:pPr lvl="2"/>
            <a:r>
              <a:rPr lang="en-US" dirty="0"/>
              <a:t>Lack of buy-in</a:t>
            </a:r>
          </a:p>
          <a:p>
            <a:pPr lvl="2"/>
            <a:r>
              <a:rPr lang="en-US" dirty="0"/>
              <a:t>COVID-19 pandemic</a:t>
            </a:r>
          </a:p>
          <a:p>
            <a:pPr lvl="1"/>
            <a:r>
              <a:rPr lang="en-US" dirty="0"/>
              <a:t>Barriers to Data Collection:</a:t>
            </a:r>
          </a:p>
          <a:p>
            <a:pPr lvl="2"/>
            <a:r>
              <a:rPr lang="en-US" dirty="0"/>
              <a:t>Manpower limitations</a:t>
            </a:r>
          </a:p>
          <a:p>
            <a:pPr lvl="2"/>
            <a:r>
              <a:rPr lang="en-US" dirty="0"/>
              <a:t>Timing conflicts with residency requirements</a:t>
            </a:r>
          </a:p>
          <a:p>
            <a:r>
              <a:rPr lang="en-US" b="1" dirty="0">
                <a:solidFill>
                  <a:srgbClr val="7030A0"/>
                </a:solidFill>
              </a:rPr>
              <a:t>Potential Future Steps:</a:t>
            </a:r>
          </a:p>
          <a:p>
            <a:pPr lvl="1"/>
            <a:r>
              <a:rPr lang="en-US" dirty="0"/>
              <a:t>Use of champions to achieve adequate buy-in</a:t>
            </a:r>
          </a:p>
          <a:p>
            <a:pPr lvl="1"/>
            <a:r>
              <a:rPr lang="en-US" dirty="0"/>
              <a:t>Simulation session practicing and comparing standardized TOC method vs the usual method</a:t>
            </a: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354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Greyson Vann Health System Transformation and Leadership Distinction Track Scholar  Standardized Resident Physician Transitions of Care in the Emergency Department Mentor: Jennifer Bennett, MD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Duncan, Sierra Nicole</cp:lastModifiedBy>
  <cp:revision>44</cp:revision>
  <dcterms:created xsi:type="dcterms:W3CDTF">2018-02-07T18:32:32Z</dcterms:created>
  <dcterms:modified xsi:type="dcterms:W3CDTF">2021-04-14T13:25:40Z</dcterms:modified>
</cp:coreProperties>
</file>