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63" r:id="rId3"/>
    <p:sldId id="264" r:id="rId4"/>
    <p:sldId id="272" r:id="rId5"/>
    <p:sldId id="265" r:id="rId6"/>
    <p:sldId id="267" r:id="rId7"/>
    <p:sldId id="270" r:id="rId8"/>
    <p:sldId id="271" r:id="rId9"/>
    <p:sldId id="266" r:id="rId10"/>
    <p:sldId id="269" r:id="rId11"/>
    <p:sldId id="262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0"/>
    <a:srgbClr val="6C158C"/>
    <a:srgbClr val="420E55"/>
    <a:srgbClr val="A4A4A4"/>
    <a:srgbClr val="FF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A6768-4611-F244-B732-77F0EBC744E6}" v="13" dt="2021-04-12T01:06:04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, Robert Christopher" userId="c338df39-1c20-4825-b346-91a22b74c365" providerId="ADAL" clId="{72CA6768-4611-F244-B732-77F0EBC744E6}"/>
    <pc:docChg chg="undo custSel modSld">
      <pc:chgData name="Chase, Robert Christopher" userId="c338df39-1c20-4825-b346-91a22b74c365" providerId="ADAL" clId="{72CA6768-4611-F244-B732-77F0EBC744E6}" dt="2021-04-12T01:07:13.932" v="41" actId="478"/>
      <pc:docMkLst>
        <pc:docMk/>
      </pc:docMkLst>
      <pc:sldChg chg="addSp delSp modSp mod">
        <pc:chgData name="Chase, Robert Christopher" userId="c338df39-1c20-4825-b346-91a22b74c365" providerId="ADAL" clId="{72CA6768-4611-F244-B732-77F0EBC744E6}" dt="2021-04-12T01:07:13.932" v="41" actId="478"/>
        <pc:sldMkLst>
          <pc:docMk/>
          <pc:sldMk cId="1438895467" sldId="270"/>
        </pc:sldMkLst>
        <pc:picChg chg="add mod">
          <ac:chgData name="Chase, Robert Christopher" userId="c338df39-1c20-4825-b346-91a22b74c365" providerId="ADAL" clId="{72CA6768-4611-F244-B732-77F0EBC744E6}" dt="2021-04-12T01:06:45.293" v="37" actId="1038"/>
          <ac:picMkLst>
            <pc:docMk/>
            <pc:sldMk cId="1438895467" sldId="270"/>
            <ac:picMk id="7" creationId="{2C624249-18FA-0A4D-98AC-E18A493306B0}"/>
          </ac:picMkLst>
        </pc:picChg>
        <pc:cxnChg chg="add del mod">
          <ac:chgData name="Chase, Robert Christopher" userId="c338df39-1c20-4825-b346-91a22b74c365" providerId="ADAL" clId="{72CA6768-4611-F244-B732-77F0EBC744E6}" dt="2021-04-12T01:07:10.662" v="40" actId="478"/>
          <ac:cxnSpMkLst>
            <pc:docMk/>
            <pc:sldMk cId="1438895467" sldId="270"/>
            <ac:cxnSpMk id="5" creationId="{7631255E-9CBC-7E4F-BDDF-9BDFB283A37F}"/>
          </ac:cxnSpMkLst>
        </pc:cxnChg>
        <pc:cxnChg chg="add del mod">
          <ac:chgData name="Chase, Robert Christopher" userId="c338df39-1c20-4825-b346-91a22b74c365" providerId="ADAL" clId="{72CA6768-4611-F244-B732-77F0EBC744E6}" dt="2021-04-12T01:07:13.932" v="41" actId="478"/>
          <ac:cxnSpMkLst>
            <pc:docMk/>
            <pc:sldMk cId="1438895467" sldId="270"/>
            <ac:cxnSpMk id="6" creationId="{3EF72F3F-6ADC-484D-A4F4-8229EC5798CE}"/>
          </ac:cxnSpMkLst>
        </pc:cxnChg>
      </pc:sldChg>
      <pc:sldChg chg="addSp modSp">
        <pc:chgData name="Chase, Robert Christopher" userId="c338df39-1c20-4825-b346-91a22b74c365" providerId="ADAL" clId="{72CA6768-4611-F244-B732-77F0EBC744E6}" dt="2021-04-12T01:05:58.804" v="0"/>
        <pc:sldMkLst>
          <pc:docMk/>
          <pc:sldMk cId="2324902087" sldId="271"/>
        </pc:sldMkLst>
        <pc:picChg chg="add mod">
          <ac:chgData name="Chase, Robert Christopher" userId="c338df39-1c20-4825-b346-91a22b74c365" providerId="ADAL" clId="{72CA6768-4611-F244-B732-77F0EBC744E6}" dt="2021-04-12T01:05:58.804" v="0"/>
          <ac:picMkLst>
            <pc:docMk/>
            <pc:sldMk cId="2324902087" sldId="271"/>
            <ac:picMk id="7" creationId="{988C57C6-E804-DC4F-A855-3A20B8EB6EF9}"/>
          </ac:picMkLst>
        </pc:picChg>
        <pc:cxnChg chg="add mod">
          <ac:chgData name="Chase, Robert Christopher" userId="c338df39-1c20-4825-b346-91a22b74c365" providerId="ADAL" clId="{72CA6768-4611-F244-B732-77F0EBC744E6}" dt="2021-04-12T01:05:58.804" v="0"/>
          <ac:cxnSpMkLst>
            <pc:docMk/>
            <pc:sldMk cId="2324902087" sldId="271"/>
            <ac:cxnSpMk id="5" creationId="{8CA9BCFA-57CC-2F47-AA0F-E06FEDC95436}"/>
          </ac:cxnSpMkLst>
        </pc:cxnChg>
        <pc:cxnChg chg="add mod">
          <ac:chgData name="Chase, Robert Christopher" userId="c338df39-1c20-4825-b346-91a22b74c365" providerId="ADAL" clId="{72CA6768-4611-F244-B732-77F0EBC744E6}" dt="2021-04-12T01:05:58.804" v="0"/>
          <ac:cxnSpMkLst>
            <pc:docMk/>
            <pc:sldMk cId="2324902087" sldId="271"/>
            <ac:cxnSpMk id="6" creationId="{0A5E1376-B216-5B49-9023-0CDC5340EDB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4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7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2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2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29AE52-D571-4735-B0F8-99A452B002E1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9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981919"/>
            <a:ext cx="4365899" cy="493015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</a:rPr>
              <a:t>Chris Chase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000" b="1">
                <a:solidFill>
                  <a:srgbClr val="FFFFFF"/>
                </a:solidFill>
              </a:rPr>
              <a:t>LINC Scholar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C420"/>
                </a:solidFill>
              </a:rPr>
              <a:t>Improving Diabetic Retinopathy Screening in the Outpatient Primary Care Setting</a:t>
            </a:r>
            <a:br>
              <a:rPr lang="en-US" sz="2800">
                <a:solidFill>
                  <a:srgbClr val="FFC420"/>
                </a:solidFill>
              </a:rPr>
            </a:br>
            <a:r>
              <a:rPr lang="en-US" sz="2200" b="1">
                <a:solidFill>
                  <a:srgbClr val="FFFFFF"/>
                </a:solidFill>
              </a:rPr>
              <a:t>Melissa Prado, MD, MSc</a:t>
            </a:r>
            <a:br>
              <a:rPr lang="en-US" sz="2200" b="1">
                <a:solidFill>
                  <a:srgbClr val="FFFFFF"/>
                </a:solidFill>
              </a:rPr>
            </a:br>
            <a:r>
              <a:rPr lang="en-US" sz="2200" b="1">
                <a:solidFill>
                  <a:srgbClr val="FFFFFF"/>
                </a:solidFill>
              </a:rPr>
              <a:t>Audy Whitman, MD, MSc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79" y="2585397"/>
            <a:ext cx="5124328" cy="29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B08F-29A6-4C44-8B63-8C83A8E8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63839"/>
            <a:ext cx="10131425" cy="5387960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Yau</a:t>
            </a:r>
            <a:r>
              <a:rPr lang="en-US" dirty="0"/>
              <a:t> JW, Rogers SL, Kawasaki R, Lamoureux EL, Kowalski JW, </a:t>
            </a:r>
            <a:r>
              <a:rPr lang="en-US" dirty="0" err="1"/>
              <a:t>Bek</a:t>
            </a:r>
            <a:r>
              <a:rPr lang="en-US" dirty="0"/>
              <a:t> T, et al. Global prevalence and major risk factors of diabetic retinopathy. </a:t>
            </a:r>
            <a:r>
              <a:rPr lang="en-US" i="1" dirty="0"/>
              <a:t>Diabetes Care</a:t>
            </a:r>
            <a:r>
              <a:rPr lang="en-US" dirty="0"/>
              <a:t>. 2012; 35:(3)556–564.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Bourne</a:t>
            </a:r>
            <a:r>
              <a:rPr lang="en-US" dirty="0"/>
              <a:t> RR, Stevens GA, White RA, Smith JL, Flaxman SR, Price H, et al. Causes of vision loss worldwide, 1990–2010: a systematic analysis. </a:t>
            </a:r>
            <a:r>
              <a:rPr lang="en-US" i="1" dirty="0"/>
              <a:t>Lancet Global Health</a:t>
            </a:r>
            <a:r>
              <a:rPr lang="en-US" dirty="0"/>
              <a:t>. 2013; 1:(6)e339-e349.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World Health Organization. 2016. Global Report on Diabetes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/>
              <a:t>Willis, J. et al. Vision-Related Functional Burden of Diabetic Retinopathy Across Severity Levels in the United States. </a:t>
            </a:r>
            <a:r>
              <a:rPr lang="en-US" i="1" dirty="0"/>
              <a:t>JAMA </a:t>
            </a:r>
            <a:r>
              <a:rPr lang="en-US" i="1" dirty="0" err="1"/>
              <a:t>Opthalmology</a:t>
            </a:r>
            <a:r>
              <a:rPr lang="en-US" i="1" dirty="0"/>
              <a:t>.</a:t>
            </a:r>
            <a:r>
              <a:rPr lang="en-US" dirty="0"/>
              <a:t> 2017. 135(9): 926-932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 err="1"/>
              <a:t>Leasher</a:t>
            </a:r>
            <a:r>
              <a:rPr lang="en-US" dirty="0"/>
              <a:t>, J. et al. Global Estimates on the Number of People Blind or Visually Impaired by Diabetic Retinopathy: A Meta-analysis From 1990 to 2010. </a:t>
            </a:r>
            <a:r>
              <a:rPr lang="en-US" i="1" dirty="0"/>
              <a:t>Diabetes Care.</a:t>
            </a:r>
            <a:r>
              <a:rPr lang="en-US" dirty="0"/>
              <a:t> 2016.</a:t>
            </a:r>
            <a:r>
              <a:rPr lang="en-US" i="1" dirty="0"/>
              <a:t> </a:t>
            </a:r>
            <a:r>
              <a:rPr lang="en-US" dirty="0"/>
              <a:t>39(3): 1643-1649.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/>
              <a:t>Garg S &amp; Davis RM. Diabetic Retinopathy Screening Update. </a:t>
            </a:r>
            <a:r>
              <a:rPr lang="en-US" i="1" dirty="0"/>
              <a:t>Clinical Diabetes.</a:t>
            </a:r>
            <a:r>
              <a:rPr lang="en-US" dirty="0"/>
              <a:t> 2009. 27(4): 140-145.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/>
              <a:t>(Redacted for editing)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/>
              <a:t>Ojeda A. A Quality Improvement Project to Increase Eye Care Screenings and Recommendations for Patients with Type II Diabetes Mellitus. </a:t>
            </a:r>
            <a:r>
              <a:rPr lang="en-US" i="1" dirty="0"/>
              <a:t>Doctor of Nursing Practice</a:t>
            </a:r>
            <a:r>
              <a:rPr lang="en-US" dirty="0"/>
              <a:t>. 2017. 19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 err="1"/>
              <a:t>Cuadros</a:t>
            </a:r>
            <a:r>
              <a:rPr lang="en-US" dirty="0"/>
              <a:t> J. &amp; </a:t>
            </a:r>
            <a:r>
              <a:rPr lang="en-US" dirty="0" err="1"/>
              <a:t>Bresnick</a:t>
            </a:r>
            <a:r>
              <a:rPr lang="en-US" dirty="0"/>
              <a:t>, G. </a:t>
            </a:r>
            <a:r>
              <a:rPr lang="en-US" dirty="0" err="1"/>
              <a:t>EyePACS</a:t>
            </a:r>
            <a:r>
              <a:rPr lang="en-US" dirty="0"/>
              <a:t>: An Adaptable Telemedicine System for Diabetic Retinopathy Screening. </a:t>
            </a:r>
            <a:r>
              <a:rPr lang="en-US" i="1" dirty="0"/>
              <a:t>Journal of Diabetes Science and Technology.</a:t>
            </a:r>
            <a:r>
              <a:rPr lang="en-US" dirty="0"/>
              <a:t> 2009. 1;3(3):509-16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/>
              <a:t>Riddick FA. The Code of Medical Ethics of the American Medical Association. </a:t>
            </a:r>
            <a:r>
              <a:rPr lang="en-US" i="1" dirty="0"/>
              <a:t>The Ochsner Journal</a:t>
            </a:r>
            <a:r>
              <a:rPr lang="en-US" dirty="0"/>
              <a:t>. 2003. 5(2); 6-10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dirty="0"/>
              <a:t>Birnbach DJ et al. A ubiquitous but ineffective intervention: signs do not increase hand hygiene compliance. </a:t>
            </a:r>
            <a:r>
              <a:rPr lang="en-US" i="1" dirty="0"/>
              <a:t>Journal of Infection and Public Health.</a:t>
            </a:r>
            <a:r>
              <a:rPr lang="en-US" dirty="0"/>
              <a:t> 2017. 10(3): 295-298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2D40C1-0B33-424C-B08D-7A5DA9E0ED36}"/>
              </a:ext>
            </a:extLst>
          </p:cNvPr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BC38AF-8795-7643-8986-5DBEFB692EAC}"/>
              </a:ext>
            </a:extLst>
          </p:cNvPr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D5A5B4-47B8-F049-A040-1DF152EA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C9D0C0-8FDF-234E-8ED6-E5FFC6BDB9C0}"/>
              </a:ext>
            </a:extLst>
          </p:cNvPr>
          <p:cNvSpPr txBox="1">
            <a:spLocks/>
          </p:cNvSpPr>
          <p:nvPr/>
        </p:nvSpPr>
        <p:spPr>
          <a:xfrm>
            <a:off x="161986" y="-21830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C420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5177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94055" y="2721114"/>
            <a:ext cx="2603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42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84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FD77D-6081-A343-BD64-7728542B7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914401"/>
            <a:ext cx="10131425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>
                <a:solidFill>
                  <a:schemeClr val="tx2"/>
                </a:solidFill>
              </a:rPr>
              <a:t>Pitt County, NC </a:t>
            </a:r>
            <a:r>
              <a:rPr lang="en-US" sz="2400" dirty="0">
                <a:solidFill>
                  <a:schemeClr val="tx2"/>
                </a:solidFill>
              </a:rPr>
              <a:t>Diabetic Population: </a:t>
            </a:r>
          </a:p>
          <a:p>
            <a:pPr lvl="1">
              <a:defRPr/>
            </a:pPr>
            <a:r>
              <a:rPr lang="en-US" sz="2200" dirty="0">
                <a:solidFill>
                  <a:srgbClr val="FFC420"/>
                </a:solidFill>
              </a:rPr>
              <a:t>9.9%</a:t>
            </a:r>
            <a:r>
              <a:rPr lang="en-US" sz="2200" dirty="0">
                <a:solidFill>
                  <a:schemeClr val="tx2"/>
                </a:solidFill>
              </a:rPr>
              <a:t> of all adults over 20 years old; </a:t>
            </a:r>
            <a:r>
              <a:rPr lang="en-US" sz="2200" dirty="0">
                <a:solidFill>
                  <a:srgbClr val="FFC420"/>
                </a:solidFill>
              </a:rPr>
              <a:t>12,476</a:t>
            </a:r>
            <a:r>
              <a:rPr lang="en-US" sz="2200" dirty="0">
                <a:solidFill>
                  <a:schemeClr val="tx2"/>
                </a:solidFill>
              </a:rPr>
              <a:t> residents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Initial FM Gold Module Annual Retinopathy Screening: </a:t>
            </a:r>
            <a:r>
              <a:rPr lang="en-US" sz="2400" dirty="0">
                <a:solidFill>
                  <a:srgbClr val="FFC420"/>
                </a:solidFill>
                <a:ea typeface="+mn-ea"/>
                <a:cs typeface="+mn-cs"/>
              </a:rPr>
              <a:t>8%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C420"/>
                </a:solidFill>
              </a:rPr>
              <a:t>Barriers</a:t>
            </a:r>
            <a:r>
              <a:rPr lang="en-US" sz="2400" dirty="0"/>
              <a:t>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000" dirty="0"/>
              <a:t>EHR Incompatibility with outside Ophthalmology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Lack of Dedicated ECU Physicians Ophthalmology Division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C420"/>
                </a:solidFill>
              </a:rPr>
              <a:t>Global Aim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/>
              <a:t>We aim to improve the health care quality of diabetic patients at the ECU Family Medicine Gold Module.</a:t>
            </a:r>
          </a:p>
          <a:p>
            <a:pPr>
              <a:defRPr/>
            </a:pPr>
            <a:r>
              <a:rPr lang="en-US" sz="2400" dirty="0">
                <a:solidFill>
                  <a:srgbClr val="FFC420"/>
                </a:solidFill>
              </a:rPr>
              <a:t>Specific Aim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en-US" sz="2400" dirty="0"/>
              <a:t>  We aim to increase the % of diabetic patient annual eye screening to 30% from 3/2018 to 12/2019.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8856A-835D-4C47-A218-80D2FDCA86B1}"/>
              </a:ext>
            </a:extLst>
          </p:cNvPr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A489D-B2EF-BE4F-B779-C44B4AC9227C}"/>
              </a:ext>
            </a:extLst>
          </p:cNvPr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27EEFE7-A15E-A441-B76A-BF7ABEFA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F96E678-0984-6F41-8987-8A02A297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-218302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C42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2239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C2E89-5493-614E-A8CA-AEA90455546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199" y="1040130"/>
            <a:ext cx="6686551" cy="58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b="1" kern="0" dirty="0">
                <a:solidFill>
                  <a:srgbClr val="FFC420"/>
                </a:solidFill>
                <a:ea typeface="+mn-ea"/>
                <a:cs typeface="+mn-cs"/>
              </a:rPr>
              <a:t>PDSA Cycles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Standards of Care Discussion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Onsite Retasure Eye Scanner 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Same Day Screening 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Scan Room Layout Rearrange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Retasure Maintenance Contract and Replacement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Dedicated Scanning Staff Hired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Exam Room Signage</a:t>
            </a:r>
          </a:p>
          <a:p>
            <a:pPr eaLnBrk="1" hangingPunct="1">
              <a:defRPr/>
            </a:pPr>
            <a:endParaRPr lang="en-US" sz="4000" kern="0" dirty="0">
              <a:ea typeface="+mn-ea"/>
              <a:cs typeface="+mn-cs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2E5ED2A-219F-EB4C-B219-349B669AA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43750" y="0"/>
            <a:ext cx="504825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B83F415-C66B-0041-99D6-7FBCE0D36EBB}"/>
              </a:ext>
            </a:extLst>
          </p:cNvPr>
          <p:cNvSpPr txBox="1">
            <a:spLocks/>
          </p:cNvSpPr>
          <p:nvPr/>
        </p:nvSpPr>
        <p:spPr>
          <a:xfrm>
            <a:off x="161986" y="-21830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C420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48982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9C2B-22E3-9745-8A03-84800970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237965"/>
            <a:ext cx="10131425" cy="455323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FFC420"/>
                </a:solidFill>
              </a:rPr>
              <a:t>Outcome Measure</a:t>
            </a:r>
          </a:p>
          <a:p>
            <a:pPr lvl="1">
              <a:defRPr/>
            </a:pPr>
            <a:r>
              <a:rPr lang="en-US" sz="2000" kern="0" dirty="0"/>
              <a:t>Number of diabetic patients screened positive per 100 total</a:t>
            </a:r>
            <a:endParaRPr lang="en-US" sz="2400" b="1" kern="0" dirty="0">
              <a:solidFill>
                <a:srgbClr val="FFC420"/>
              </a:solidFill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FFC420"/>
                </a:solidFill>
              </a:rPr>
              <a:t>Process Measures</a:t>
            </a:r>
          </a:p>
          <a:p>
            <a:pPr lvl="1">
              <a:defRPr/>
            </a:pPr>
            <a:r>
              <a:rPr lang="en-US" sz="2000" kern="0" dirty="0"/>
              <a:t>Diabetic Eye Screening  Quality Dashboard Metric %</a:t>
            </a:r>
          </a:p>
          <a:p>
            <a:pPr lvl="1">
              <a:defRPr/>
            </a:pPr>
            <a:r>
              <a:rPr lang="en-US" sz="2000" kern="0" dirty="0"/>
              <a:t>Retasure Scanning Success and Failure %</a:t>
            </a:r>
          </a:p>
          <a:p>
            <a:pPr lvl="1">
              <a:defRPr/>
            </a:pPr>
            <a:r>
              <a:rPr lang="en-US" sz="2000" kern="0" dirty="0"/>
              <a:t>% Patients Scanned Same Day</a:t>
            </a:r>
          </a:p>
          <a:p>
            <a:pPr lvl="1">
              <a:defRPr/>
            </a:pPr>
            <a:r>
              <a:rPr lang="en-US" sz="2000" kern="0" dirty="0"/>
              <a:t>% Retasure Scans finding diabetic retinopathy</a:t>
            </a:r>
          </a:p>
          <a:p>
            <a:pPr>
              <a:defRPr/>
            </a:pPr>
            <a:r>
              <a:rPr lang="en-US" sz="2400" b="1" kern="0" dirty="0">
                <a:solidFill>
                  <a:srgbClr val="FFC420"/>
                </a:solidFill>
              </a:rPr>
              <a:t>Balancing Measures</a:t>
            </a:r>
          </a:p>
          <a:p>
            <a:pPr lvl="1">
              <a:defRPr/>
            </a:pPr>
            <a:r>
              <a:rPr lang="en-US" sz="2000" kern="0" dirty="0"/>
              <a:t>% Patients requiring multiple scan attempts</a:t>
            </a:r>
          </a:p>
          <a:p>
            <a:pPr lvl="1">
              <a:defRPr/>
            </a:pPr>
            <a:r>
              <a:rPr lang="en-US" sz="2000" kern="0" dirty="0"/>
              <a:t>% Patients rescheduled after Inadequate Scan</a:t>
            </a:r>
          </a:p>
          <a:p>
            <a:pPr lvl="1">
              <a:defRPr/>
            </a:pPr>
            <a:r>
              <a:rPr lang="en-US" sz="2000" kern="0" dirty="0"/>
              <a:t>% Patients referred for outside screening after failed scan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C059DE4-E304-5E42-B633-810999289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43750" y="0"/>
            <a:ext cx="504825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1DDF41-5921-B44C-8FC2-FA275E87A1F7}"/>
              </a:ext>
            </a:extLst>
          </p:cNvPr>
          <p:cNvSpPr txBox="1">
            <a:spLocks/>
          </p:cNvSpPr>
          <p:nvPr/>
        </p:nvSpPr>
        <p:spPr>
          <a:xfrm>
            <a:off x="161986" y="-21830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C420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13668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FB8B3B2-2367-114F-930E-39493A5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23" y="758436"/>
            <a:ext cx="2810414" cy="31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A6DE2B7-8E6A-3643-9BC0-F2330D4D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96" y="3768103"/>
            <a:ext cx="2904341" cy="30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A3890-78EE-1346-A43B-D655CEBE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60" y="-357850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C420"/>
                </a:solidFill>
              </a:rPr>
              <a:t>Results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DB38B83-B64D-BB49-A433-196CC4EB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84"/>
            <a:ext cx="9376823" cy="61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7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406CD6B-F657-9546-A62C-9EE95147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651583"/>
            <a:ext cx="10504714" cy="620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067D8-49A5-CA47-AA1A-41E2A8A9D762}"/>
              </a:ext>
            </a:extLst>
          </p:cNvPr>
          <p:cNvSpPr/>
          <p:nvPr/>
        </p:nvSpPr>
        <p:spPr>
          <a:xfrm>
            <a:off x="8792970" y="3656346"/>
            <a:ext cx="296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Increased 4.6X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CEE362-2B53-6C48-B8B2-4EA1DC4287D0}"/>
              </a:ext>
            </a:extLst>
          </p:cNvPr>
          <p:cNvSpPr txBox="1">
            <a:spLocks/>
          </p:cNvSpPr>
          <p:nvPr/>
        </p:nvSpPr>
        <p:spPr>
          <a:xfrm>
            <a:off x="142660" y="-35785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C42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4917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6548-D38F-8647-9F1F-12320CE9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976184"/>
            <a:ext cx="7618529" cy="5140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6C158C"/>
                </a:solidFill>
              </a:rPr>
              <a:t>Number of positive annual screenings for diabetic retinopathy per 100 diabetic patients seen in ECU Physicians Family Medicine Gold Module: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6C158C"/>
                </a:solidFill>
              </a:rPr>
              <a:t>March 2018: </a:t>
            </a:r>
            <a:r>
              <a:rPr lang="en-US" sz="2800" dirty="0"/>
              <a:t>0.96 per 100 patients detected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6C158C"/>
                </a:solidFill>
              </a:rPr>
              <a:t>January 2020: </a:t>
            </a:r>
            <a:r>
              <a:rPr lang="en-US" sz="2800" dirty="0"/>
              <a:t>4.44 per 100 patients detected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/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11A1DE-87B5-F24B-86CB-BEE83C7A9933}"/>
              </a:ext>
            </a:extLst>
          </p:cNvPr>
          <p:cNvSpPr txBox="1">
            <a:spLocks/>
          </p:cNvSpPr>
          <p:nvPr/>
        </p:nvSpPr>
        <p:spPr>
          <a:xfrm>
            <a:off x="142660" y="-35785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6C158C"/>
                </a:solidFill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24249-18FA-0A4D-98AC-E18A49330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0523" y="5976066"/>
            <a:ext cx="1483012" cy="542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89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0044-992A-B142-9C84-F36871FB6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99751"/>
            <a:ext cx="10131425" cy="4889157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2400" dirty="0">
                <a:solidFill>
                  <a:srgbClr val="FFC420"/>
                </a:solidFill>
              </a:rPr>
              <a:t>Global and Specific Aims Achieved</a:t>
            </a:r>
          </a:p>
          <a:p>
            <a:pPr>
              <a:buClrTx/>
              <a:defRPr/>
            </a:pPr>
            <a:r>
              <a:rPr lang="en-US" sz="2400" dirty="0"/>
              <a:t>QI Interventions increased annual rate of diabetic retinopathy detection by </a:t>
            </a:r>
            <a:r>
              <a:rPr lang="en-US" sz="2400" dirty="0">
                <a:solidFill>
                  <a:srgbClr val="FFC420"/>
                </a:solidFill>
              </a:rPr>
              <a:t>4.6X</a:t>
            </a:r>
            <a:r>
              <a:rPr lang="en-US" sz="2400" dirty="0"/>
              <a:t> in ECU Physicians Family Medicine Center’s Gold Module</a:t>
            </a:r>
          </a:p>
          <a:p>
            <a:pPr>
              <a:buClrTx/>
              <a:defRPr/>
            </a:pPr>
            <a:r>
              <a:rPr lang="en-US" sz="2400" dirty="0">
                <a:solidFill>
                  <a:srgbClr val="FFC420"/>
                </a:solidFill>
              </a:rPr>
              <a:t>Limitations</a:t>
            </a:r>
          </a:p>
          <a:p>
            <a:pPr lvl="1">
              <a:buClrTx/>
              <a:defRPr/>
            </a:pPr>
            <a:r>
              <a:rPr lang="en-US" sz="2000" dirty="0"/>
              <a:t>Balancing Measures</a:t>
            </a:r>
          </a:p>
          <a:p>
            <a:pPr>
              <a:buClrTx/>
              <a:defRPr/>
            </a:pPr>
            <a:r>
              <a:rPr lang="en-US" sz="2400" dirty="0">
                <a:solidFill>
                  <a:srgbClr val="FFC420"/>
                </a:solidFill>
              </a:rPr>
              <a:t>Lessons Learned</a:t>
            </a:r>
          </a:p>
          <a:p>
            <a:pPr lvl="1">
              <a:buClrTx/>
              <a:defRPr/>
            </a:pPr>
            <a:r>
              <a:rPr lang="en-US" sz="2000" dirty="0"/>
              <a:t>Flow Mapping</a:t>
            </a:r>
          </a:p>
          <a:p>
            <a:pPr lvl="1">
              <a:buClrTx/>
              <a:defRPr/>
            </a:pPr>
            <a:r>
              <a:rPr lang="en-US" sz="2000" dirty="0"/>
              <a:t>Ophthalmologic telemedicine services can offset lack of that specialty in this scenario</a:t>
            </a:r>
          </a:p>
          <a:p>
            <a:pPr lvl="1">
              <a:buClrTx/>
              <a:defRPr/>
            </a:pPr>
            <a:r>
              <a:rPr lang="en-US" sz="2000" dirty="0"/>
              <a:t>Maintenance Contract Effects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EB928B-1AE9-BE43-A684-74619C55BBDC}"/>
              </a:ext>
            </a:extLst>
          </p:cNvPr>
          <p:cNvSpPr txBox="1">
            <a:spLocks/>
          </p:cNvSpPr>
          <p:nvPr/>
        </p:nvSpPr>
        <p:spPr>
          <a:xfrm>
            <a:off x="161986" y="-21830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C420"/>
                </a:solidFill>
              </a:rPr>
              <a:t>Discussion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A9BCFA-57CC-2F47-AA0F-E06FEDC95436}"/>
              </a:ext>
            </a:extLst>
          </p:cNvPr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5E1376-B216-5B49-9023-0CDC5340EDB7}"/>
              </a:ext>
            </a:extLst>
          </p:cNvPr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8C57C6-E804-DC4F-A855-3A20B8EB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90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386-B89F-9549-AC42-43DBD250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-218302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C420"/>
                </a:solidFill>
              </a:rPr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59B40E-8DCC-7740-83D4-CA8B2CEB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03190"/>
            <a:ext cx="10361140" cy="5350463"/>
          </a:xfrm>
        </p:spPr>
        <p:txBody>
          <a:bodyPr>
            <a:normAutofit/>
          </a:bodyPr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FC420"/>
                </a:solidFill>
              </a:rPr>
              <a:t>Annual diabetic retinopathy screening % can be increased with the use of</a:t>
            </a:r>
            <a:r>
              <a:rPr lang="en-US" sz="2400" dirty="0">
                <a:solidFill>
                  <a:srgbClr val="FFC420"/>
                </a:solidFill>
                <a:ea typeface="+mn-ea"/>
              </a:rPr>
              <a:t>:</a:t>
            </a:r>
          </a:p>
          <a:p>
            <a:pPr>
              <a:buClrTx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</a:rPr>
              <a:t>Increased Clinical Awareness</a:t>
            </a:r>
          </a:p>
          <a:p>
            <a:pPr>
              <a:buClrTx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</a:rPr>
              <a:t>Automated Retassure Eye Scanner</a:t>
            </a:r>
          </a:p>
          <a:p>
            <a:pPr>
              <a:buClrTx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</a:rPr>
              <a:t>Space to Maneuver Patients onto Scanner</a:t>
            </a:r>
          </a:p>
          <a:p>
            <a:pPr>
              <a:buClrTx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</a:rPr>
              <a:t>Regular Maintenance of Scanner</a:t>
            </a:r>
          </a:p>
          <a:p>
            <a:pPr>
              <a:buClrTx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</a:rPr>
              <a:t>Optimized Clinic Flow</a:t>
            </a:r>
          </a:p>
          <a:p>
            <a:pPr marL="0" indent="0">
              <a:buClrTx/>
              <a:buNone/>
              <a:defRPr/>
            </a:pPr>
            <a:endParaRPr lang="en-US" dirty="0">
              <a:solidFill>
                <a:schemeClr val="tx2"/>
              </a:solidFill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CDC3DE-A4D5-AF46-B625-1BE77AC553B9}"/>
              </a:ext>
            </a:extLst>
          </p:cNvPr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BF1F67-5AF9-1F44-8C0C-55658A35B023}"/>
              </a:ext>
            </a:extLst>
          </p:cNvPr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A4A4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74EA28-D264-5346-906E-4DE9D215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097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{916A950B-4F53-F84D-A068-CBC5BABAEEE4}tf10001058</Template>
  <TotalTime>384</TotalTime>
  <Words>638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Celestial</vt:lpstr>
      <vt:lpstr>Chris Chase LINC Scholar Improving Diabetic Retinopathy Screening in the Outpatient Primary Care Setting Melissa Prado, MD, MSc Audy Whitman, MD, MSc</vt:lpstr>
      <vt:lpstr>Introduction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Chase, Robert Christopher</cp:lastModifiedBy>
  <cp:revision>12</cp:revision>
  <dcterms:created xsi:type="dcterms:W3CDTF">2018-02-07T18:32:32Z</dcterms:created>
  <dcterms:modified xsi:type="dcterms:W3CDTF">2021-04-12T01:07:24Z</dcterms:modified>
</cp:coreProperties>
</file>