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ches, Breann Angelica" initials="ZBA" lastIdx="1" clrIdx="0">
    <p:extLst>
      <p:ext uri="{19B8F6BF-5375-455C-9EA6-DF929625EA0E}">
        <p15:presenceInfo xmlns:p15="http://schemas.microsoft.com/office/powerpoint/2012/main" userId="S::zechesb17@students.ecu.edu::b374e986-f4ab-4f63-9a90-21ca07750d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68" y="82615"/>
            <a:ext cx="3246407" cy="1843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970" y="1871345"/>
            <a:ext cx="9144000" cy="1458297"/>
          </a:xfrm>
        </p:spPr>
        <p:txBody>
          <a:bodyPr>
            <a:normAutofit/>
          </a:bodyPr>
          <a:lstStyle/>
          <a:p>
            <a:r>
              <a:rPr lang="en-US" sz="4800" dirty="0"/>
              <a:t>Breann A. Zeches</a:t>
            </a:r>
            <a:br>
              <a:rPr lang="en-US" sz="4800" dirty="0"/>
            </a:br>
            <a:r>
              <a:rPr lang="en-US" sz="3200" dirty="0"/>
              <a:t>Research Distinction Track Scholar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63CAD-8087-4E79-94F0-2B171E699CF7}"/>
              </a:ext>
            </a:extLst>
          </p:cNvPr>
          <p:cNvSpPr txBox="1"/>
          <p:nvPr/>
        </p:nvSpPr>
        <p:spPr>
          <a:xfrm>
            <a:off x="119870" y="3714612"/>
            <a:ext cx="1150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Using Fluoroscopic Techniques to Determine α-Synuclein Macromolecular Assembly and Lewy Body Amyloidosis Endogenously and Post-SARS-CoV-2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F2598-F7A6-4C28-93AB-9BBB0F38CED3}"/>
              </a:ext>
            </a:extLst>
          </p:cNvPr>
          <p:cNvSpPr txBox="1"/>
          <p:nvPr/>
        </p:nvSpPr>
        <p:spPr>
          <a:xfrm>
            <a:off x="3961231" y="6115050"/>
            <a:ext cx="382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Dr. Tonya </a:t>
            </a:r>
            <a:r>
              <a:rPr lang="en-US" sz="2800" dirty="0" err="1"/>
              <a:t>Zeczycki</a:t>
            </a:r>
            <a:r>
              <a:rPr lang="en-US" sz="2800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28000" t="-30000" r="-50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469928" y="18956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0ED35-C544-4ECF-A627-45A40051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" y="4049099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204151-1718-469C-965D-DE80EDA0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91094"/>
            <a:ext cx="10439400" cy="2002246"/>
          </a:xfrm>
        </p:spPr>
        <p:txBody>
          <a:bodyPr>
            <a:normAutofit/>
          </a:bodyPr>
          <a:lstStyle/>
          <a:p>
            <a:r>
              <a:rPr lang="en-US" sz="2200" dirty="0"/>
              <a:t>Parkinson’s Disease (PD), the second most common neurodegenerative disorder, is characterized by dopaminergic-neuronal cell death and proteinaceous intraneuronal inclusions, termed Lewy bodies. These inclusions largely contain aggregated, insoluble α-synuclein amyloids.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5C125-6059-4CE6-8CDE-3EB99A976D47}"/>
              </a:ext>
            </a:extLst>
          </p:cNvPr>
          <p:cNvSpPr txBox="1"/>
          <p:nvPr/>
        </p:nvSpPr>
        <p:spPr>
          <a:xfrm>
            <a:off x="838200" y="2521059"/>
            <a:ext cx="1043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Familial mutants of α-synuclein exhibit exaggerated polymerization, where it clinically presents with earlier diagnosis and rapid progression of symptoms. </a:t>
            </a:r>
            <a:r>
              <a:rPr lang="en-US" sz="2200" b="1" i="1" dirty="0">
                <a:solidFill>
                  <a:srgbClr val="7030A0"/>
                </a:solidFill>
              </a:rPr>
              <a:t>However</a:t>
            </a:r>
            <a:r>
              <a:rPr lang="en-US" sz="2200" dirty="0"/>
              <a:t> viral post-infection neurological complications resembling PD have also been observed following SARS-CoV-2. 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4B37E-D031-481D-A666-7CD678DD1D9E}"/>
              </a:ext>
            </a:extLst>
          </p:cNvPr>
          <p:cNvSpPr txBox="1"/>
          <p:nvPr/>
        </p:nvSpPr>
        <p:spPr>
          <a:xfrm>
            <a:off x="5943600" y="4049099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OBJECTIVE</a:t>
            </a:r>
            <a:r>
              <a:rPr lang="en-US" sz="2200" dirty="0"/>
              <a:t>: Further investigation into the notion that viral coat proteins in SARS-CoV-2 serve as a catalyst that accelerate aggregation-prone proteins to form amyloids more readily and incite neurodegeneration.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268918" y="226729"/>
            <a:ext cx="3654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Methods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018327"/>
            <a:ext cx="6324599" cy="5259001"/>
          </a:xfrm>
        </p:spPr>
        <p:txBody>
          <a:bodyPr>
            <a:normAutofit/>
          </a:bodyPr>
          <a:lstStyle/>
          <a:p>
            <a:r>
              <a:rPr lang="en-US" sz="2200" dirty="0"/>
              <a:t>Equilibrium binding studies with fluorescently tagged α-synuclein at the N-and C-termini (G7C and A91C mutants, respectively), monitored the binding interactions between TG2 and α-synuclein. </a:t>
            </a:r>
          </a:p>
          <a:p>
            <a:r>
              <a:rPr lang="en-US" sz="2200" dirty="0"/>
              <a:t>Familial mutant parameters were determined versus WT. Thermodynamic parameters associated with complex formation were determined both by SPR.</a:t>
            </a:r>
          </a:p>
          <a:p>
            <a:r>
              <a:rPr lang="en-US" sz="2200" dirty="0"/>
              <a:t>Fluorescence spectroscopy mapped the solution state protein-protein interaction interface between recombinant host and virus proteins.</a:t>
            </a:r>
          </a:p>
          <a:p>
            <a:r>
              <a:rPr lang="en-US" sz="2200" dirty="0"/>
              <a:t>Both equilibrium binding studies and fluorescence anisotropy monitored the macromolecular complex interactions between α-synuclein and NSP9. 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0E6A0E-C34F-4542-85B1-BFDE1D5F7DA3}"/>
              </a:ext>
            </a:extLst>
          </p:cNvPr>
          <p:cNvSpPr/>
          <p:nvPr/>
        </p:nvSpPr>
        <p:spPr>
          <a:xfrm>
            <a:off x="616180" y="0"/>
            <a:ext cx="432162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3C7B6-1F4B-41C0-A9C3-65B3016001B6}"/>
              </a:ext>
            </a:extLst>
          </p:cNvPr>
          <p:cNvGrpSpPr/>
          <p:nvPr/>
        </p:nvGrpSpPr>
        <p:grpSpPr>
          <a:xfrm>
            <a:off x="763684" y="1317302"/>
            <a:ext cx="4026621" cy="3178366"/>
            <a:chOff x="1752233" y="1059838"/>
            <a:chExt cx="4026621" cy="31783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510F2F-96A1-4D20-8FEE-B28498C06DA3}"/>
                </a:ext>
              </a:extLst>
            </p:cNvPr>
            <p:cNvGrpSpPr/>
            <p:nvPr/>
          </p:nvGrpSpPr>
          <p:grpSpPr>
            <a:xfrm>
              <a:off x="1752233" y="1059838"/>
              <a:ext cx="4026621" cy="3178366"/>
              <a:chOff x="1155253" y="21807399"/>
              <a:chExt cx="4026621" cy="317836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8A65ED8-3ADA-42F0-B9B0-4FB4C598B4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1" r="10085"/>
              <a:stretch/>
            </p:blipFill>
            <p:spPr>
              <a:xfrm>
                <a:off x="1155253" y="21807399"/>
                <a:ext cx="4026621" cy="317836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BB48FD-AEA7-4C46-94CF-B6B8C5CCE7E8}"/>
                  </a:ext>
                </a:extLst>
              </p:cNvPr>
              <p:cNvSpPr txBox="1"/>
              <p:nvPr/>
            </p:nvSpPr>
            <p:spPr>
              <a:xfrm>
                <a:off x="3972391" y="24050802"/>
                <a:ext cx="1053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N-terminus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925244-7627-492B-AAE4-9A821B2CC698}"/>
                  </a:ext>
                </a:extLst>
              </p:cNvPr>
              <p:cNvSpPr txBox="1"/>
              <p:nvPr/>
            </p:nvSpPr>
            <p:spPr>
              <a:xfrm>
                <a:off x="1367384" y="24673854"/>
                <a:ext cx="1053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C-terminus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2ACA58-D86C-4D78-95F8-B45063B2C89C}"/>
                  </a:ext>
                </a:extLst>
              </p:cNvPr>
              <p:cNvSpPr txBox="1"/>
              <p:nvPr/>
            </p:nvSpPr>
            <p:spPr>
              <a:xfrm>
                <a:off x="3148355" y="23767223"/>
                <a:ext cx="5920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Ala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EA33EB-5E4C-4438-A2F8-4FF9EC16756D}"/>
                  </a:ext>
                </a:extLst>
              </p:cNvPr>
              <p:cNvSpPr txBox="1"/>
              <p:nvPr/>
            </p:nvSpPr>
            <p:spPr>
              <a:xfrm>
                <a:off x="3477904" y="22848358"/>
                <a:ext cx="5920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Gly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186991-9200-430E-981C-BC97C2AEF087}"/>
                </a:ext>
              </a:extLst>
            </p:cNvPr>
            <p:cNvSpPr txBox="1"/>
            <p:nvPr/>
          </p:nvSpPr>
          <p:spPr>
            <a:xfrm>
              <a:off x="1964364" y="3303241"/>
              <a:ext cx="8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A91C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E77519-D6A0-4860-996B-0CA005A1C408}"/>
                </a:ext>
              </a:extLst>
            </p:cNvPr>
            <p:cNvSpPr txBox="1"/>
            <p:nvPr/>
          </p:nvSpPr>
          <p:spPr>
            <a:xfrm>
              <a:off x="3765543" y="1128412"/>
              <a:ext cx="80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G7C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502548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714D98F-897B-49E3-8012-D2B16EEF4962}"/>
              </a:ext>
            </a:extLst>
          </p:cNvPr>
          <p:cNvSpPr/>
          <p:nvPr/>
        </p:nvSpPr>
        <p:spPr>
          <a:xfrm>
            <a:off x="0" y="0"/>
            <a:ext cx="61618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7983A5-6DCD-4736-BD81-E0DF136CC1FD}"/>
              </a:ext>
            </a:extLst>
          </p:cNvPr>
          <p:cNvSpPr/>
          <p:nvPr/>
        </p:nvSpPr>
        <p:spPr>
          <a:xfrm>
            <a:off x="754904" y="4878355"/>
            <a:ext cx="4182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Site-directed mutagenesis at residues 7 and 91 representing the N- and C-terminal respectively. Experimental cysteine replacement utilized for thiol-reactive probing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4836475" y="246287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C6C2A-2A8C-4218-ABDD-174FA89A9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" t="-1" b="1218"/>
          <a:stretch/>
        </p:blipFill>
        <p:spPr>
          <a:xfrm>
            <a:off x="851167" y="3824564"/>
            <a:ext cx="4911459" cy="2225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E8A68-83A8-469E-8A0B-2897AA3CB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6" y="3824564"/>
            <a:ext cx="4862808" cy="22253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6067E3A-7438-4076-A446-D30988B0683A}"/>
              </a:ext>
            </a:extLst>
          </p:cNvPr>
          <p:cNvGrpSpPr/>
          <p:nvPr/>
        </p:nvGrpSpPr>
        <p:grpSpPr>
          <a:xfrm>
            <a:off x="279543" y="1305853"/>
            <a:ext cx="11632913" cy="2123147"/>
            <a:chOff x="279543" y="1305853"/>
            <a:chExt cx="11632913" cy="21231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FDFA13-FC9B-4FC3-9B52-451D9CBF5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543" y="1305853"/>
              <a:ext cx="11632913" cy="212314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632F43-2DEF-4C73-B629-832A35FC6495}"/>
                </a:ext>
              </a:extLst>
            </p:cNvPr>
            <p:cNvSpPr txBox="1"/>
            <p:nvPr/>
          </p:nvSpPr>
          <p:spPr>
            <a:xfrm>
              <a:off x="2594957" y="1305853"/>
              <a:ext cx="5126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FCEC2-8CE1-4F57-B096-5360AC48C71A}"/>
                </a:ext>
              </a:extLst>
            </p:cNvPr>
            <p:cNvSpPr txBox="1"/>
            <p:nvPr/>
          </p:nvSpPr>
          <p:spPr>
            <a:xfrm flipH="1">
              <a:off x="2549237" y="1356351"/>
              <a:ext cx="96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DB527-EC33-425F-A620-8BA8319009DB}"/>
                </a:ext>
              </a:extLst>
            </p:cNvPr>
            <p:cNvSpPr txBox="1"/>
            <p:nvPr/>
          </p:nvSpPr>
          <p:spPr>
            <a:xfrm>
              <a:off x="5199743" y="1336390"/>
              <a:ext cx="8345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9DEE08-D54B-49C0-974D-E3B931CE87B3}"/>
                </a:ext>
              </a:extLst>
            </p:cNvPr>
            <p:cNvSpPr txBox="1"/>
            <p:nvPr/>
          </p:nvSpPr>
          <p:spPr>
            <a:xfrm flipH="1">
              <a:off x="5170879" y="1386134"/>
              <a:ext cx="70592" cy="20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E703CD-D12D-4410-B23C-D978F99B2C8B}"/>
                </a:ext>
              </a:extLst>
            </p:cNvPr>
            <p:cNvSpPr txBox="1"/>
            <p:nvPr/>
          </p:nvSpPr>
          <p:spPr>
            <a:xfrm flipH="1">
              <a:off x="10936680" y="2176274"/>
              <a:ext cx="70592" cy="2065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1BBCD2-893B-43AD-B708-53960B6B9F27}"/>
                </a:ext>
              </a:extLst>
            </p:cNvPr>
            <p:cNvSpPr txBox="1"/>
            <p:nvPr/>
          </p:nvSpPr>
          <p:spPr>
            <a:xfrm flipH="1">
              <a:off x="10901384" y="2237597"/>
              <a:ext cx="70592" cy="20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9" name="Picture Placeholder 12">
            <a:extLst>
              <a:ext uri="{FF2B5EF4-FFF2-40B4-BE49-F238E27FC236}">
                <a16:creationId xmlns:a16="http://schemas.microsoft.com/office/drawing/2014/main" id="{F60A82A7-D8F7-436C-878E-4B495F33D4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7" b="27087"/>
          <a:stretch/>
        </p:blipFill>
        <p:spPr>
          <a:xfrm>
            <a:off x="8690524" y="0"/>
            <a:ext cx="3501476" cy="1203479"/>
          </a:xfrm>
          <a:prstGeom prst="rect">
            <a:avLst/>
          </a:prstGeo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CBEC2A-C904-4A77-A4EB-9F37B8BC6F20}"/>
              </a:ext>
            </a:extLst>
          </p:cNvPr>
          <p:cNvCxnSpPr>
            <a:cxnSpLocks/>
          </p:cNvCxnSpPr>
          <p:nvPr/>
        </p:nvCxnSpPr>
        <p:spPr>
          <a:xfrm flipV="1">
            <a:off x="0" y="1221299"/>
            <a:ext cx="12192000" cy="14857"/>
          </a:xfrm>
          <a:prstGeom prst="line">
            <a:avLst/>
          </a:prstGeom>
          <a:ln w="57150"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2AB253-5DF5-4668-9789-BB20EABE8D52}"/>
              </a:ext>
            </a:extLst>
          </p:cNvPr>
          <p:cNvCxnSpPr>
            <a:cxnSpLocks/>
          </p:cNvCxnSpPr>
          <p:nvPr/>
        </p:nvCxnSpPr>
        <p:spPr>
          <a:xfrm flipV="1">
            <a:off x="0" y="3736784"/>
            <a:ext cx="12192000" cy="14857"/>
          </a:xfrm>
          <a:prstGeom prst="line">
            <a:avLst/>
          </a:prstGeom>
          <a:ln w="57150"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53CBA2-EECC-4B70-8C65-6EC80605F77C}"/>
              </a:ext>
            </a:extLst>
          </p:cNvPr>
          <p:cNvGrpSpPr/>
          <p:nvPr/>
        </p:nvGrpSpPr>
        <p:grpSpPr>
          <a:xfrm>
            <a:off x="3429496" y="713456"/>
            <a:ext cx="7987679" cy="5809705"/>
            <a:chOff x="1934071" y="709294"/>
            <a:chExt cx="7987679" cy="58097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06A2D-2C18-405F-970C-4F3B12D6F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2082" y="3455616"/>
              <a:ext cx="3527401" cy="306338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AC2657-16DC-42B2-B3E3-BE86A5E6261F}"/>
                </a:ext>
              </a:extLst>
            </p:cNvPr>
            <p:cNvGrpSpPr/>
            <p:nvPr/>
          </p:nvGrpSpPr>
          <p:grpSpPr>
            <a:xfrm>
              <a:off x="1934071" y="709294"/>
              <a:ext cx="7987679" cy="3063389"/>
              <a:chOff x="2511" y="2326298"/>
              <a:chExt cx="8235417" cy="324326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91370B9-D848-4EC9-9010-6965FD2D2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1" y="2326298"/>
                <a:ext cx="4291012" cy="324326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6B45FE4-398F-4787-90D7-7EAD173DD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8253" y="2539216"/>
                <a:ext cx="3989675" cy="3012228"/>
              </a:xfrm>
              <a:prstGeom prst="rect">
                <a:avLst/>
              </a:prstGeom>
            </p:spPr>
          </p:pic>
        </p:grpSp>
      </p:grp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359513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37AD0AA-44F7-40A4-A96B-B077F9E51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10601"/>
          <a:stretch/>
        </p:blipFill>
        <p:spPr bwMode="auto">
          <a:xfrm rot="5400000">
            <a:off x="-1820213" y="1820212"/>
            <a:ext cx="6858003" cy="3217577"/>
          </a:xfrm>
          <a:prstGeom prst="rect">
            <a:avLst/>
          </a:prstGeom>
          <a:blipFill dpi="0" rotWithShape="1">
            <a:blip r:embed="rId9">
              <a:alphaModFix amt="50000"/>
            </a:blip>
            <a:srcRect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2833910-9102-404B-A4E5-F26016C589D8}"/>
              </a:ext>
            </a:extLst>
          </p:cNvPr>
          <p:cNvGrpSpPr/>
          <p:nvPr/>
        </p:nvGrpSpPr>
        <p:grpSpPr>
          <a:xfrm>
            <a:off x="7551512" y="3919020"/>
            <a:ext cx="4405991" cy="1931983"/>
            <a:chOff x="7380235" y="4143511"/>
            <a:chExt cx="4405991" cy="1931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B833F9-475D-4848-8047-83C2D4CA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0235" y="4143511"/>
              <a:ext cx="2537749" cy="1931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629B90-5E8F-4A21-9156-06C1738C82BD}"/>
                </a:ext>
              </a:extLst>
            </p:cNvPr>
            <p:cNvSpPr txBox="1"/>
            <p:nvPr/>
          </p:nvSpPr>
          <p:spPr>
            <a:xfrm>
              <a:off x="9810469" y="4623969"/>
              <a:ext cx="1975757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cs typeface="Arial" panose="020B0604020202020204" pitchFamily="34" charset="0"/>
                </a:rPr>
                <a:t>NSP9, found in viral coat, is thought to act as a replicase and single-strand RNA binder in SARS-CoV-2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305835" y="132179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Conclusion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7B4A-6601-44ED-A66F-B6F461D3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1721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These are the first steps towards understanding the kinetic, thermodynamic, and structural mechanisms driving the formation of both pathogenic familial and post-viral parkinsonian disorders.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Understanding these mechanisms is key to advancing potentially novel and repurposed cyclic peptide inhibitors that bind to both host and SARS-CoV-2 viral coat proteins as both therapeutic and prophylactic candidates.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Longitudinal clinical study of patients inoculated with SARS-CoV-2 is warranted to monitor for progression of possible nascent neurological symptomology with progression of potential neurodegenerative change.</a:t>
            </a: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353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Breann A. Zeches Research Distinction Track Scholar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Zeches, Breann Angelica</cp:lastModifiedBy>
  <cp:revision>60</cp:revision>
  <dcterms:created xsi:type="dcterms:W3CDTF">2018-02-07T18:32:32Z</dcterms:created>
  <dcterms:modified xsi:type="dcterms:W3CDTF">2021-04-13T00:02:12Z</dcterms:modified>
</cp:coreProperties>
</file>