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59" r:id="rId5"/>
    <p:sldId id="261" r:id="rId6"/>
    <p:sldId id="260" r:id="rId7"/>
  </p:sldIdLst>
  <p:sldSz cx="12192000" cy="6858000"/>
  <p:notesSz cx="6858000" cy="9144000"/>
  <p:custDataLst>
    <p:tags r:id="rId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76146" autoAdjust="0"/>
  </p:normalViewPr>
  <p:slideViewPr>
    <p:cSldViewPr snapToGrid="0">
      <p:cViewPr varScale="1">
        <p:scale>
          <a:sx n="87" d="100"/>
          <a:sy n="87" d="100"/>
        </p:scale>
        <p:origin x="15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5C3-4E20-931D-0268D707510D}"/>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05C3-4E20-931D-0268D707510D}"/>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05C3-4E20-931D-0268D707510D}"/>
            </c:ext>
          </c:extLst>
        </c:ser>
        <c:dLbls>
          <c:showLegendKey val="0"/>
          <c:showVal val="0"/>
          <c:showCatName val="0"/>
          <c:showSerName val="0"/>
          <c:showPercent val="0"/>
          <c:showBubbleSize val="0"/>
        </c:dLbls>
        <c:gapWidth val="150"/>
        <c:shape val="box"/>
        <c:axId val="384356968"/>
        <c:axId val="384357296"/>
        <c:axId val="383550584"/>
      </c:bar3DChart>
      <c:catAx>
        <c:axId val="384356968"/>
        <c:scaling>
          <c:orientation val="minMax"/>
        </c:scaling>
        <c:delete val="0"/>
        <c:axPos val="b"/>
        <c:numFmt formatCode="General" sourceLinked="1"/>
        <c:majorTickMark val="out"/>
        <c:minorTickMark val="none"/>
        <c:tickLblPos val="nextTo"/>
        <c:crossAx val="384357296"/>
        <c:crosses val="autoZero"/>
        <c:auto val="1"/>
        <c:lblAlgn val="ctr"/>
        <c:lblOffset val="100"/>
        <c:noMultiLvlLbl val="0"/>
      </c:catAx>
      <c:valAx>
        <c:axId val="384357296"/>
        <c:scaling>
          <c:orientation val="minMax"/>
        </c:scaling>
        <c:delete val="0"/>
        <c:axPos val="l"/>
        <c:majorGridlines/>
        <c:numFmt formatCode="General" sourceLinked="1"/>
        <c:majorTickMark val="out"/>
        <c:minorTickMark val="none"/>
        <c:tickLblPos val="nextTo"/>
        <c:crossAx val="384356968"/>
        <c:crosses val="autoZero"/>
        <c:crossBetween val="between"/>
      </c:valAx>
      <c:serAx>
        <c:axId val="383550584"/>
        <c:scaling>
          <c:orientation val="minMax"/>
        </c:scaling>
        <c:delete val="0"/>
        <c:axPos val="b"/>
        <c:majorTickMark val="out"/>
        <c:minorTickMark val="none"/>
        <c:tickLblPos val="nextTo"/>
        <c:crossAx val="384357296"/>
        <c:crosses val="autoZero"/>
      </c:ser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OS from SBRT</a:t>
            </a:r>
          </a:p>
        </c:rich>
      </c:tx>
      <c:layout>
        <c:manualLayout>
          <c:xMode val="edge"/>
          <c:yMode val="edge"/>
          <c:x val="0.39347652966267338"/>
          <c:y val="5.8369026912487593E-3"/>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Sheet1!$A$2:$A$9</c:f>
              <c:strCache>
                <c:ptCount val="8"/>
                <c:pt idx="0">
                  <c:v>Before*</c:v>
                </c:pt>
                <c:pt idx="1">
                  <c:v>Concurrent/After*</c:v>
                </c:pt>
                <c:pt idx="3">
                  <c:v>Before/Concurrent</c:v>
                </c:pt>
                <c:pt idx="4">
                  <c:v>After</c:v>
                </c:pt>
                <c:pt idx="6">
                  <c:v>Concurrent</c:v>
                </c:pt>
                <c:pt idx="7">
                  <c:v>Before/After</c:v>
                </c:pt>
              </c:strCache>
            </c:strRef>
          </c:cat>
          <c:val>
            <c:numRef>
              <c:f>Sheet1!$B$2:$B$9</c:f>
              <c:numCache>
                <c:formatCode>General</c:formatCode>
                <c:ptCount val="8"/>
                <c:pt idx="0">
                  <c:v>3.2850000000000001</c:v>
                </c:pt>
                <c:pt idx="1">
                  <c:v>13.01</c:v>
                </c:pt>
                <c:pt idx="3">
                  <c:v>8.1809999999999992</c:v>
                </c:pt>
                <c:pt idx="4">
                  <c:v>12.682</c:v>
                </c:pt>
                <c:pt idx="6">
                  <c:v>13.01</c:v>
                </c:pt>
                <c:pt idx="7">
                  <c:v>8.641</c:v>
                </c:pt>
              </c:numCache>
            </c:numRef>
          </c:val>
          <c:extLst>
            <c:ext xmlns:c16="http://schemas.microsoft.com/office/drawing/2014/chart" uri="{C3380CC4-5D6E-409C-BE32-E72D297353CC}">
              <c16:uniqueId val="{00000000-DC88-4F0E-8695-C3D5A75E5BAB}"/>
            </c:ext>
          </c:extLst>
        </c:ser>
        <c:dLbls>
          <c:showLegendKey val="0"/>
          <c:showVal val="0"/>
          <c:showCatName val="0"/>
          <c:showSerName val="0"/>
          <c:showPercent val="0"/>
          <c:showBubbleSize val="0"/>
        </c:dLbls>
        <c:gapWidth val="219"/>
        <c:overlap val="-27"/>
        <c:axId val="836385056"/>
        <c:axId val="836380896"/>
      </c:barChart>
      <c:catAx>
        <c:axId val="8363850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dirty="0"/>
                  <a:t>Timing of Immunotherapy</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36380896"/>
        <c:crosses val="autoZero"/>
        <c:auto val="1"/>
        <c:lblAlgn val="ctr"/>
        <c:lblOffset val="100"/>
        <c:noMultiLvlLbl val="0"/>
      </c:catAx>
      <c:valAx>
        <c:axId val="8363808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OS (months)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36385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5EB2E-89D7-43D9-AB88-AA8FDABDBC1B}" type="datetimeFigureOut">
              <a:rPr lang="en-US" smtClean="0"/>
              <a:t>4/12/2021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EEDA09-CDD6-4BD5-AFBA-2BDD4B4F54D7}" type="slidenum">
              <a:rPr lang="en-US" smtClean="0"/>
              <a:t>‹#›</a:t>
            </a:fld>
            <a:endParaRPr lang="en-US"/>
          </a:p>
        </p:txBody>
      </p:sp>
    </p:spTree>
    <p:extLst>
      <p:ext uri="{BB962C8B-B14F-4D97-AF65-F5344CB8AC3E}">
        <p14:creationId xmlns:p14="http://schemas.microsoft.com/office/powerpoint/2010/main" val="1161010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Hi, My name is Susan Woody, a research distinction track scholar at the ECU BSOM.  Today I will be discussing my research entitled </a:t>
            </a:r>
            <a:r>
              <a:rPr lang="en-US" sz="1200" dirty="0">
                <a:solidFill>
                  <a:srgbClr val="000000"/>
                </a:solidFill>
                <a:effectLst/>
                <a:latin typeface="Verdana" panose="020B0604030504040204" pitchFamily="34" charset="0"/>
                <a:ea typeface="SimSun" panose="02010600030101010101" pitchFamily="2" charset="-122"/>
                <a:cs typeface="Arial" panose="020B0604020202020204" pitchFamily="34" charset="0"/>
              </a:rPr>
              <a:t>Survival is Worse in Patients Completing Immunotherapy Prior to SBRT/SRS Compared to Those Receiving it Concurrently or After. </a:t>
            </a:r>
            <a:r>
              <a:rPr lang="en-US" sz="1200" dirty="0">
                <a:effectLst/>
                <a:latin typeface="Calibri" panose="020F0502020204030204" pitchFamily="34" charset="0"/>
                <a:ea typeface="Calibri" panose="020F0502020204030204" pitchFamily="34" charset="0"/>
                <a:cs typeface="Times New Roman" panose="02020603050405020304" pitchFamily="18" charset="0"/>
              </a:rPr>
              <a:t>My mentor is Andrew Ju, MD, Chair of the Department of Radiation Oncology at BSOM.</a:t>
            </a:r>
          </a:p>
          <a:p>
            <a:endParaRPr lang="en-US" dirty="0"/>
          </a:p>
        </p:txBody>
      </p:sp>
      <p:sp>
        <p:nvSpPr>
          <p:cNvPr id="4" name="Slide Number Placeholder 3"/>
          <p:cNvSpPr>
            <a:spLocks noGrp="1"/>
          </p:cNvSpPr>
          <p:nvPr>
            <p:ph type="sldNum" sz="quarter" idx="5"/>
          </p:nvPr>
        </p:nvSpPr>
        <p:spPr/>
        <p:txBody>
          <a:bodyPr/>
          <a:lstStyle/>
          <a:p>
            <a:fld id="{24EEDA09-CDD6-4BD5-AFBA-2BDD4B4F54D7}" type="slidenum">
              <a:rPr lang="en-US" smtClean="0"/>
              <a:t>1</a:t>
            </a:fld>
            <a:endParaRPr lang="en-US"/>
          </a:p>
        </p:txBody>
      </p:sp>
    </p:spTree>
    <p:extLst>
      <p:ext uri="{BB962C8B-B14F-4D97-AF65-F5344CB8AC3E}">
        <p14:creationId xmlns:p14="http://schemas.microsoft.com/office/powerpoint/2010/main" val="861197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6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Cancer is the second leading cause of death in the U.S. and there are multiple treatment options that include surgery, medications, radiation, and various combinations of the three. One newer method is the combination of localized radiation therapy and immunomodulating drugs, especially for metastatic cancer.</a:t>
            </a:r>
          </a:p>
          <a:p>
            <a:pPr marL="0" marR="0">
              <a:lnSpc>
                <a:spcPct val="106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Localized radiation treatment in the form of stereotactic body radiotherapy (SBRT)/stereotactic radiosurgery (SRS) </a:t>
            </a:r>
            <a:r>
              <a:rPr lang="en-US" sz="4000" dirty="0"/>
              <a:t>boosts the immune systems ability to recognize cancer cells outside of targeted locations. Specifically SBRT/SRS </a:t>
            </a:r>
            <a:r>
              <a:rPr lang="en-US" sz="1800" dirty="0">
                <a:effectLst/>
                <a:latin typeface="Calibri" panose="020F0502020204030204" pitchFamily="34" charset="0"/>
                <a:ea typeface="Calibri" panose="020F0502020204030204" pitchFamily="34" charset="0"/>
                <a:cs typeface="Times New Roman" panose="02020603050405020304" pitchFamily="18" charset="0"/>
              </a:rPr>
              <a:t>delivers large amounts of radiation to a localized area of cancer, theoretically creating “cancer specific antigens”. These antigens can then be used by the immune system to fight cancer outside of the targeted locations in a phenomenon known as the abscopal effect</a:t>
            </a:r>
          </a:p>
          <a:p>
            <a:pPr marL="0" marR="0">
              <a:lnSpc>
                <a:spcPct val="106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Combining the abscopal effect with newer medications that increase the effectiveness of the immune system to kill cancer is one combination treatment method.</a:t>
            </a:r>
          </a:p>
          <a:p>
            <a:pPr marL="0" marR="0">
              <a:lnSpc>
                <a:spcPct val="106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However, much remains unknown about this combination, including the best time to administer SBRT/SRS in conjunction with immunomodulating drugs.</a:t>
            </a:r>
          </a:p>
          <a:p>
            <a:pPr marL="0" marR="0">
              <a:lnSpc>
                <a:spcPct val="106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Therefore our hypothesis is that there is an optimal timing sequence of SBRT/SRS that will lead to improved survival in patients treated with immunomodulating drugs. </a:t>
            </a:r>
          </a:p>
          <a:p>
            <a:pPr marL="0" marR="0">
              <a:lnSpc>
                <a:spcPct val="106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**Include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immunjotherapy</a:t>
            </a:r>
            <a:r>
              <a:rPr lang="en-US" sz="1800" dirty="0">
                <a:effectLst/>
                <a:latin typeface="Calibri" panose="020F0502020204030204" pitchFamily="34" charset="0"/>
                <a:ea typeface="Calibri" panose="020F0502020204030204" pitchFamily="34" charset="0"/>
                <a:cs typeface="Times New Roman" panose="02020603050405020304" pitchFamily="18" charset="0"/>
              </a:rPr>
              <a:t> cancer histology. </a:t>
            </a:r>
          </a:p>
          <a:p>
            <a:endParaRPr lang="en-US" dirty="0"/>
          </a:p>
        </p:txBody>
      </p:sp>
      <p:sp>
        <p:nvSpPr>
          <p:cNvPr id="4" name="Slide Number Placeholder 3"/>
          <p:cNvSpPr>
            <a:spLocks noGrp="1"/>
          </p:cNvSpPr>
          <p:nvPr>
            <p:ph type="sldNum" sz="quarter" idx="5"/>
          </p:nvPr>
        </p:nvSpPr>
        <p:spPr/>
        <p:txBody>
          <a:bodyPr/>
          <a:lstStyle/>
          <a:p>
            <a:fld id="{24EEDA09-CDD6-4BD5-AFBA-2BDD4B4F54D7}" type="slidenum">
              <a:rPr lang="en-US" smtClean="0"/>
              <a:t>2</a:t>
            </a:fld>
            <a:endParaRPr lang="en-US"/>
          </a:p>
        </p:txBody>
      </p:sp>
    </p:spTree>
    <p:extLst>
      <p:ext uri="{BB962C8B-B14F-4D97-AF65-F5344CB8AC3E}">
        <p14:creationId xmlns:p14="http://schemas.microsoft.com/office/powerpoint/2010/main" val="503556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We conducted this study as a retrospective review of patients who presented to our institution from 2014-2019. </a:t>
            </a:r>
            <a:r>
              <a:rPr lang="en-US" dirty="0"/>
              <a:t>Inclusion criteria: Patients who received stereotactic body radiotherapy (SBRT)/stereotactic radiosurgery (SRS) within 6 months of immunomodulating therapy </a:t>
            </a:r>
          </a:p>
          <a:p>
            <a:pPr lvl="1"/>
            <a:r>
              <a:rPr lang="en-US" dirty="0"/>
              <a:t>Immunomodulating therapies targeted PD-1 and PD-L1</a:t>
            </a:r>
          </a:p>
          <a:p>
            <a:pPr marL="457200" lvl="1" indent="0">
              <a:buNone/>
            </a:pPr>
            <a:endParaRPr lang="en-US" dirty="0"/>
          </a:p>
          <a:p>
            <a:r>
              <a:rPr lang="en-US" dirty="0"/>
              <a:t>Primary Endpoint: Overall Survival (OS) based on the timing of SBRT/SRS with immunomodulating drugs. Significance was defined as a p&lt;0.05</a:t>
            </a:r>
          </a:p>
        </p:txBody>
      </p:sp>
      <p:sp>
        <p:nvSpPr>
          <p:cNvPr id="4" name="Slide Number Placeholder 3"/>
          <p:cNvSpPr>
            <a:spLocks noGrp="1"/>
          </p:cNvSpPr>
          <p:nvPr>
            <p:ph type="sldNum" sz="quarter" idx="5"/>
          </p:nvPr>
        </p:nvSpPr>
        <p:spPr/>
        <p:txBody>
          <a:bodyPr/>
          <a:lstStyle/>
          <a:p>
            <a:fld id="{24EEDA09-CDD6-4BD5-AFBA-2BDD4B4F54D7}" type="slidenum">
              <a:rPr lang="en-US" smtClean="0"/>
              <a:t>3</a:t>
            </a:fld>
            <a:endParaRPr lang="en-US"/>
          </a:p>
        </p:txBody>
      </p:sp>
    </p:spTree>
    <p:extLst>
      <p:ext uri="{BB962C8B-B14F-4D97-AF65-F5344CB8AC3E}">
        <p14:creationId xmlns:p14="http://schemas.microsoft.com/office/powerpoint/2010/main" val="899853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total, we found 125 patients that fit our inclusion criteria. 72% of patients had lung cancer with either adenocarcinoma squamous cell or small cell. About 55% received SBRT and 45% received SRS. About 85 % of patients received a drug targeting PD-1 and 15% received a drug targeting PD-L1</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We then calculated overall survival from the end of radiation therapy to the patient’s last known alive date or his/her death. We have the Kaplan Meier curve on the right of the screen showing the results.  We can see there is a change in Overall Survival that diminishes over time. </a:t>
            </a:r>
          </a:p>
          <a:p>
            <a:endParaRPr lang="en-US" dirty="0"/>
          </a:p>
        </p:txBody>
      </p:sp>
      <p:sp>
        <p:nvSpPr>
          <p:cNvPr id="4" name="Slide Number Placeholder 3"/>
          <p:cNvSpPr>
            <a:spLocks noGrp="1"/>
          </p:cNvSpPr>
          <p:nvPr>
            <p:ph type="sldNum" sz="quarter" idx="5"/>
          </p:nvPr>
        </p:nvSpPr>
        <p:spPr/>
        <p:txBody>
          <a:bodyPr/>
          <a:lstStyle/>
          <a:p>
            <a:fld id="{24EEDA09-CDD6-4BD5-AFBA-2BDD4B4F54D7}" type="slidenum">
              <a:rPr lang="en-US" smtClean="0"/>
              <a:t>4</a:t>
            </a:fld>
            <a:endParaRPr lang="en-US"/>
          </a:p>
        </p:txBody>
      </p:sp>
    </p:spTree>
    <p:extLst>
      <p:ext uri="{BB962C8B-B14F-4D97-AF65-F5344CB8AC3E}">
        <p14:creationId xmlns:p14="http://schemas.microsoft.com/office/powerpoint/2010/main" val="592561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Taking that overall survival data and putting it into a table we see that OS was significantly greater, by 9 months, for those patients receiving immunotherapy concurrently/after compared to those receiving immunotherapy before radiation. This difference was maintained on multivariate analysis accounting for patient gender, age, cancer diagnosis/histology, and modality of SRS versus SBRT. The total OS is similar to recent data that has been from a large review of the National Cancer Database.  This difference did not exist when comparing the other timing.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4EEDA09-CDD6-4BD5-AFBA-2BDD4B4F54D7}" type="slidenum">
              <a:rPr lang="en-US" smtClean="0"/>
              <a:t>5</a:t>
            </a:fld>
            <a:endParaRPr lang="en-US"/>
          </a:p>
        </p:txBody>
      </p:sp>
    </p:spTree>
    <p:extLst>
      <p:ext uri="{BB962C8B-B14F-4D97-AF65-F5344CB8AC3E}">
        <p14:creationId xmlns:p14="http://schemas.microsoft.com/office/powerpoint/2010/main" val="2404370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Overall survival was improved from time of SBRT/SRSS in patients who received immunotherapy during or after SBRT compared to those who received immunotherapy before.</a:t>
            </a:r>
          </a:p>
          <a:p>
            <a:r>
              <a:rPr lang="en-US" sz="1800" dirty="0"/>
              <a:t>Multivariate analysis did not show a significant difference in OS between patients receivin</a:t>
            </a:r>
            <a:r>
              <a:rPr lang="en-US" sz="4000" dirty="0"/>
              <a:t>g</a:t>
            </a:r>
            <a:r>
              <a:rPr lang="en-US" sz="1800" dirty="0"/>
              <a:t> SBRT vs. SRS  based on gender, age or type of cancer</a:t>
            </a:r>
          </a:p>
          <a:p>
            <a:r>
              <a:rPr lang="en-US" sz="1800" dirty="0"/>
              <a:t>The design of this retrospective review may be prone to lead-time bias, although the difference in median survival is longer than the 6-month window before SBRT/SRS and could only account for part of this difference. </a:t>
            </a:r>
          </a:p>
          <a:p>
            <a:r>
              <a:rPr lang="en-US" sz="1800" dirty="0"/>
              <a:t>Prospective studies on the timing of SBRT/SRS delivery in conjunction with immunotherapy are  needed to determine how the abscopal effect may be maximized.</a:t>
            </a:r>
            <a:endParaRPr lang="en-US" sz="4000" dirty="0"/>
          </a:p>
          <a:p>
            <a:endParaRPr lang="en-US" dirty="0"/>
          </a:p>
        </p:txBody>
      </p:sp>
      <p:sp>
        <p:nvSpPr>
          <p:cNvPr id="4" name="Slide Number Placeholder 3"/>
          <p:cNvSpPr>
            <a:spLocks noGrp="1"/>
          </p:cNvSpPr>
          <p:nvPr>
            <p:ph type="sldNum" sz="quarter" idx="5"/>
          </p:nvPr>
        </p:nvSpPr>
        <p:spPr/>
        <p:txBody>
          <a:bodyPr/>
          <a:lstStyle/>
          <a:p>
            <a:fld id="{24EEDA09-CDD6-4BD5-AFBA-2BDD4B4F54D7}" type="slidenum">
              <a:rPr lang="en-US" smtClean="0"/>
              <a:t>6</a:t>
            </a:fld>
            <a:endParaRPr lang="en-US"/>
          </a:p>
        </p:txBody>
      </p:sp>
    </p:spTree>
    <p:extLst>
      <p:ext uri="{BB962C8B-B14F-4D97-AF65-F5344CB8AC3E}">
        <p14:creationId xmlns:p14="http://schemas.microsoft.com/office/powerpoint/2010/main" val="447319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C8F93-171C-4DA8-866B-8EDA0C5667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15AE7B-BF3E-4E00-AB57-02CA5EE28D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740D2A-1707-481D-83DC-06339ABFE2B2}"/>
              </a:ext>
            </a:extLst>
          </p:cNvPr>
          <p:cNvSpPr>
            <a:spLocks noGrp="1"/>
          </p:cNvSpPr>
          <p:nvPr>
            <p:ph type="dt" sz="half" idx="10"/>
          </p:nvPr>
        </p:nvSpPr>
        <p:spPr/>
        <p:txBody>
          <a:bodyPr/>
          <a:lstStyle/>
          <a:p>
            <a:fld id="{B029AE52-D571-4735-B0F8-99A452B002E1}" type="datetimeFigureOut">
              <a:rPr lang="en-US" smtClean="0"/>
              <a:t>4/12/2021</a:t>
            </a:fld>
            <a:endParaRPr lang="en-US"/>
          </a:p>
        </p:txBody>
      </p:sp>
      <p:sp>
        <p:nvSpPr>
          <p:cNvPr id="5" name="Footer Placeholder 4">
            <a:extLst>
              <a:ext uri="{FF2B5EF4-FFF2-40B4-BE49-F238E27FC236}">
                <a16:creationId xmlns:a16="http://schemas.microsoft.com/office/drawing/2014/main" id="{2866E9CC-9EC8-482C-988C-7554E0EAAD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404F9-3356-4D38-BA66-B116B1CA3680}"/>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2306680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68277-C57E-4A7D-ACFA-33F0CEDC20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DD361E-5EED-46DB-9FB3-421DBB3ED78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E6C072-CFE7-4BD0-9E5C-1A96CB701C0D}"/>
              </a:ext>
            </a:extLst>
          </p:cNvPr>
          <p:cNvSpPr>
            <a:spLocks noGrp="1"/>
          </p:cNvSpPr>
          <p:nvPr>
            <p:ph type="dt" sz="half" idx="10"/>
          </p:nvPr>
        </p:nvSpPr>
        <p:spPr/>
        <p:txBody>
          <a:bodyPr/>
          <a:lstStyle/>
          <a:p>
            <a:fld id="{B029AE52-D571-4735-B0F8-99A452B002E1}" type="datetimeFigureOut">
              <a:rPr lang="en-US" smtClean="0"/>
              <a:t>4/12/2021</a:t>
            </a:fld>
            <a:endParaRPr lang="en-US"/>
          </a:p>
        </p:txBody>
      </p:sp>
      <p:sp>
        <p:nvSpPr>
          <p:cNvPr id="5" name="Footer Placeholder 4">
            <a:extLst>
              <a:ext uri="{FF2B5EF4-FFF2-40B4-BE49-F238E27FC236}">
                <a16:creationId xmlns:a16="http://schemas.microsoft.com/office/drawing/2014/main" id="{00173FDC-B823-4622-8276-3F3489DF29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E12DC2-D2BC-4DE3-944E-815405168C7F}"/>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192859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DE5ADC-79F6-49FB-8D8E-C9286B9C24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720A7F-018F-4D8C-8D0D-CA97E40C137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0241D0-4DE9-40AD-88CA-9618618870A4}"/>
              </a:ext>
            </a:extLst>
          </p:cNvPr>
          <p:cNvSpPr>
            <a:spLocks noGrp="1"/>
          </p:cNvSpPr>
          <p:nvPr>
            <p:ph type="dt" sz="half" idx="10"/>
          </p:nvPr>
        </p:nvSpPr>
        <p:spPr/>
        <p:txBody>
          <a:bodyPr/>
          <a:lstStyle/>
          <a:p>
            <a:fld id="{B029AE52-D571-4735-B0F8-99A452B002E1}" type="datetimeFigureOut">
              <a:rPr lang="en-US" smtClean="0"/>
              <a:t>4/12/2021</a:t>
            </a:fld>
            <a:endParaRPr lang="en-US"/>
          </a:p>
        </p:txBody>
      </p:sp>
      <p:sp>
        <p:nvSpPr>
          <p:cNvPr id="5" name="Footer Placeholder 4">
            <a:extLst>
              <a:ext uri="{FF2B5EF4-FFF2-40B4-BE49-F238E27FC236}">
                <a16:creationId xmlns:a16="http://schemas.microsoft.com/office/drawing/2014/main" id="{1786D9DC-CD39-4E70-98F1-F3380216E9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80C23C-C3DB-4E9E-B71D-855317359A33}"/>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2468706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POnTheFly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CF2E7-39F1-447B-A2BE-7B4B3ED706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712A3D-FFAC-4176-B7B2-EE6A0FAB1677}"/>
              </a:ext>
            </a:extLst>
          </p:cNvPr>
          <p:cNvSpPr>
            <a:spLocks noGrp="1"/>
          </p:cNvSpPr>
          <p:nvPr>
            <p:ph type="dt" sz="half" idx="10"/>
          </p:nvPr>
        </p:nvSpPr>
        <p:spPr/>
        <p:txBody>
          <a:bodyPr/>
          <a:lstStyle/>
          <a:p>
            <a:fld id="{B029AE52-D571-4735-B0F8-99A452B002E1}" type="datetimeFigureOut">
              <a:rPr lang="en-US" smtClean="0"/>
              <a:t>4/12/2021</a:t>
            </a:fld>
            <a:endParaRPr lang="en-US"/>
          </a:p>
        </p:txBody>
      </p:sp>
      <p:sp>
        <p:nvSpPr>
          <p:cNvPr id="4" name="Footer Placeholder 3">
            <a:extLst>
              <a:ext uri="{FF2B5EF4-FFF2-40B4-BE49-F238E27FC236}">
                <a16:creationId xmlns:a16="http://schemas.microsoft.com/office/drawing/2014/main" id="{D0FF099A-5B94-4F00-86BC-DC7B0A60BD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070ADD-89D1-42F6-9CED-B1A66CFD9AEE}"/>
              </a:ext>
            </a:extLst>
          </p:cNvPr>
          <p:cNvSpPr>
            <a:spLocks noGrp="1"/>
          </p:cNvSpPr>
          <p:nvPr>
            <p:ph type="sldNum" sz="quarter" idx="12"/>
          </p:nvPr>
        </p:nvSpPr>
        <p:spPr/>
        <p:txBody>
          <a:bodyPr/>
          <a:lstStyle/>
          <a:p>
            <a:fld id="{91EBBD73-7710-4A22-B143-E0F63D0707E3}" type="slidenum">
              <a:rPr lang="en-US" smtClean="0"/>
              <a:t>‹#›</a:t>
            </a:fld>
            <a:endParaRPr lang="en-US"/>
          </a:p>
        </p:txBody>
      </p:sp>
      <p:graphicFrame>
        <p:nvGraphicFramePr>
          <p:cNvPr id="6" name="TPChart" hidden="1">
            <a:extLst>
              <a:ext uri="{FF2B5EF4-FFF2-40B4-BE49-F238E27FC236}">
                <a16:creationId xmlns:a16="http://schemas.microsoft.com/office/drawing/2014/main" id="{8C57F188-FEEF-4D18-8E93-294B061057D4}"/>
              </a:ext>
            </a:extLst>
          </p:cNvPr>
          <p:cNvGraphicFramePr/>
          <p:nvPr userDrawn="1">
            <p:extLst>
              <p:ext uri="{D42A27DB-BD31-4B8C-83A1-F6EECF244321}">
                <p14:modId xmlns:p14="http://schemas.microsoft.com/office/powerpoint/2010/main" val="1834921098"/>
              </p:ext>
            </p:extLst>
          </p:nvPr>
        </p:nvGraphicFramePr>
        <p:xfrm>
          <a:off x="6350000" y="1600200"/>
          <a:ext cx="2540000" cy="25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6115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92CF1-286D-48B8-9E0B-FD077A43C1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A79EB-13E9-42AC-943E-BD725DCE10A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3A3A01-A835-43FD-8A0B-508AF0C804B4}"/>
              </a:ext>
            </a:extLst>
          </p:cNvPr>
          <p:cNvSpPr>
            <a:spLocks noGrp="1"/>
          </p:cNvSpPr>
          <p:nvPr>
            <p:ph type="dt" sz="half" idx="10"/>
          </p:nvPr>
        </p:nvSpPr>
        <p:spPr/>
        <p:txBody>
          <a:bodyPr/>
          <a:lstStyle/>
          <a:p>
            <a:fld id="{B029AE52-D571-4735-B0F8-99A452B002E1}" type="datetimeFigureOut">
              <a:rPr lang="en-US" smtClean="0"/>
              <a:t>4/12/2021</a:t>
            </a:fld>
            <a:endParaRPr lang="en-US"/>
          </a:p>
        </p:txBody>
      </p:sp>
      <p:sp>
        <p:nvSpPr>
          <p:cNvPr id="5" name="Footer Placeholder 4">
            <a:extLst>
              <a:ext uri="{FF2B5EF4-FFF2-40B4-BE49-F238E27FC236}">
                <a16:creationId xmlns:a16="http://schemas.microsoft.com/office/drawing/2014/main" id="{C3AFB315-C1BF-426A-AEF1-D4BDE4753A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771326-C03E-48A3-AD54-BE2E22CF0228}"/>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1128896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BF975-7924-4C73-8CED-1B390ABF49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2022D0-C921-4D17-BF6D-52AE306473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74B14EC-BA92-4802-9434-61FF43A52F55}"/>
              </a:ext>
            </a:extLst>
          </p:cNvPr>
          <p:cNvSpPr>
            <a:spLocks noGrp="1"/>
          </p:cNvSpPr>
          <p:nvPr>
            <p:ph type="dt" sz="half" idx="10"/>
          </p:nvPr>
        </p:nvSpPr>
        <p:spPr/>
        <p:txBody>
          <a:bodyPr/>
          <a:lstStyle/>
          <a:p>
            <a:fld id="{B029AE52-D571-4735-B0F8-99A452B002E1}" type="datetimeFigureOut">
              <a:rPr lang="en-US" smtClean="0"/>
              <a:t>4/12/2021</a:t>
            </a:fld>
            <a:endParaRPr lang="en-US"/>
          </a:p>
        </p:txBody>
      </p:sp>
      <p:sp>
        <p:nvSpPr>
          <p:cNvPr id="5" name="Footer Placeholder 4">
            <a:extLst>
              <a:ext uri="{FF2B5EF4-FFF2-40B4-BE49-F238E27FC236}">
                <a16:creationId xmlns:a16="http://schemas.microsoft.com/office/drawing/2014/main" id="{B41120D0-2868-4090-AEC1-1CF7D0E0F3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9AE1A1-B3D1-4B3B-802D-CEEAFCEEB88E}"/>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984491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78B61-1CC1-4F45-8613-134D1D81F5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7E49A1-BD4D-4192-A9A7-B4A831C02E0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42BD30-EE6C-4439-A8D5-B1932F54FE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5490CE-9C02-4241-AB0F-1B7C8A3F9C02}"/>
              </a:ext>
            </a:extLst>
          </p:cNvPr>
          <p:cNvSpPr>
            <a:spLocks noGrp="1"/>
          </p:cNvSpPr>
          <p:nvPr>
            <p:ph type="dt" sz="half" idx="10"/>
          </p:nvPr>
        </p:nvSpPr>
        <p:spPr/>
        <p:txBody>
          <a:bodyPr/>
          <a:lstStyle/>
          <a:p>
            <a:fld id="{B029AE52-D571-4735-B0F8-99A452B002E1}" type="datetimeFigureOut">
              <a:rPr lang="en-US" smtClean="0"/>
              <a:t>4/12/2021</a:t>
            </a:fld>
            <a:endParaRPr lang="en-US"/>
          </a:p>
        </p:txBody>
      </p:sp>
      <p:sp>
        <p:nvSpPr>
          <p:cNvPr id="6" name="Footer Placeholder 5">
            <a:extLst>
              <a:ext uri="{FF2B5EF4-FFF2-40B4-BE49-F238E27FC236}">
                <a16:creationId xmlns:a16="http://schemas.microsoft.com/office/drawing/2014/main" id="{9804C2BC-6959-4A1A-B57A-32C1E076B3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A69AF8-CCFB-47EA-B310-1D7C013BFCE2}"/>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3771507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BCD0D-D7A9-421F-950C-D65CA19BF0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8564BC-C85B-4F05-AE28-4AF606B4C5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647292E-EE6B-4EE4-9E4B-F41EBE0975F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52CBE5-67BF-458D-9DE5-675C36F016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97113FE-8F6B-466E-8753-74E5D30C48C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BB6E6C-CA68-4E6C-9115-8E0E72DCEAD1}"/>
              </a:ext>
            </a:extLst>
          </p:cNvPr>
          <p:cNvSpPr>
            <a:spLocks noGrp="1"/>
          </p:cNvSpPr>
          <p:nvPr>
            <p:ph type="dt" sz="half" idx="10"/>
          </p:nvPr>
        </p:nvSpPr>
        <p:spPr/>
        <p:txBody>
          <a:bodyPr/>
          <a:lstStyle/>
          <a:p>
            <a:fld id="{B029AE52-D571-4735-B0F8-99A452B002E1}" type="datetimeFigureOut">
              <a:rPr lang="en-US" smtClean="0"/>
              <a:t>4/12/2021</a:t>
            </a:fld>
            <a:endParaRPr lang="en-US"/>
          </a:p>
        </p:txBody>
      </p:sp>
      <p:sp>
        <p:nvSpPr>
          <p:cNvPr id="8" name="Footer Placeholder 7">
            <a:extLst>
              <a:ext uri="{FF2B5EF4-FFF2-40B4-BE49-F238E27FC236}">
                <a16:creationId xmlns:a16="http://schemas.microsoft.com/office/drawing/2014/main" id="{FEE0D75E-E190-406D-A512-AD8B3D896D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7C774B-03BC-4F53-9FF2-59ACF1FB11E0}"/>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1357062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D5D4C-3D48-4A4C-BF92-1B26B10C8E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02EC67-F13A-4768-AF22-0A9DBBD2B4CD}"/>
              </a:ext>
            </a:extLst>
          </p:cNvPr>
          <p:cNvSpPr>
            <a:spLocks noGrp="1"/>
          </p:cNvSpPr>
          <p:nvPr>
            <p:ph type="dt" sz="half" idx="10"/>
          </p:nvPr>
        </p:nvSpPr>
        <p:spPr/>
        <p:txBody>
          <a:bodyPr/>
          <a:lstStyle/>
          <a:p>
            <a:fld id="{B029AE52-D571-4735-B0F8-99A452B002E1}" type="datetimeFigureOut">
              <a:rPr lang="en-US" smtClean="0"/>
              <a:t>4/12/2021</a:t>
            </a:fld>
            <a:endParaRPr lang="en-US"/>
          </a:p>
        </p:txBody>
      </p:sp>
      <p:sp>
        <p:nvSpPr>
          <p:cNvPr id="4" name="Footer Placeholder 3">
            <a:extLst>
              <a:ext uri="{FF2B5EF4-FFF2-40B4-BE49-F238E27FC236}">
                <a16:creationId xmlns:a16="http://schemas.microsoft.com/office/drawing/2014/main" id="{687B378F-F047-4FC2-BD29-5C8A012BF3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D5B187-00FB-4D6C-B449-3A408CBBFE52}"/>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3638134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99A2E6-1AC5-47B9-9A73-1BB740E9C17B}"/>
              </a:ext>
            </a:extLst>
          </p:cNvPr>
          <p:cNvSpPr>
            <a:spLocks noGrp="1"/>
          </p:cNvSpPr>
          <p:nvPr>
            <p:ph type="dt" sz="half" idx="10"/>
          </p:nvPr>
        </p:nvSpPr>
        <p:spPr/>
        <p:txBody>
          <a:bodyPr/>
          <a:lstStyle/>
          <a:p>
            <a:fld id="{B029AE52-D571-4735-B0F8-99A452B002E1}" type="datetimeFigureOut">
              <a:rPr lang="en-US" smtClean="0"/>
              <a:t>4/12/2021</a:t>
            </a:fld>
            <a:endParaRPr lang="en-US"/>
          </a:p>
        </p:txBody>
      </p:sp>
      <p:sp>
        <p:nvSpPr>
          <p:cNvPr id="3" name="Footer Placeholder 2">
            <a:extLst>
              <a:ext uri="{FF2B5EF4-FFF2-40B4-BE49-F238E27FC236}">
                <a16:creationId xmlns:a16="http://schemas.microsoft.com/office/drawing/2014/main" id="{967EB6FC-FB07-466E-9F90-201BC5310D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63BED0-EB6C-439B-B1D4-8FE44E1AC5E6}"/>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3061530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FA96B-8D25-40D5-B131-5056AAB43E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48DC18-309E-4C22-8F63-490B9B36F9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9C4797-EF7B-4AA6-84FA-747D25AF1B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8A72AB8-6576-4DCC-8F5B-2A90D35DBE66}"/>
              </a:ext>
            </a:extLst>
          </p:cNvPr>
          <p:cNvSpPr>
            <a:spLocks noGrp="1"/>
          </p:cNvSpPr>
          <p:nvPr>
            <p:ph type="dt" sz="half" idx="10"/>
          </p:nvPr>
        </p:nvSpPr>
        <p:spPr/>
        <p:txBody>
          <a:bodyPr/>
          <a:lstStyle/>
          <a:p>
            <a:fld id="{B029AE52-D571-4735-B0F8-99A452B002E1}" type="datetimeFigureOut">
              <a:rPr lang="en-US" smtClean="0"/>
              <a:t>4/12/2021</a:t>
            </a:fld>
            <a:endParaRPr lang="en-US"/>
          </a:p>
        </p:txBody>
      </p:sp>
      <p:sp>
        <p:nvSpPr>
          <p:cNvPr id="6" name="Footer Placeholder 5">
            <a:extLst>
              <a:ext uri="{FF2B5EF4-FFF2-40B4-BE49-F238E27FC236}">
                <a16:creationId xmlns:a16="http://schemas.microsoft.com/office/drawing/2014/main" id="{D314397A-AEAE-42CC-A805-597DB039BA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67B48D-EF0C-4E54-8149-10ACB2BE9BAA}"/>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640432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F6E32-FE1D-4CA0-9444-76A93FF0A0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186110-1AB8-4C82-8DA3-BD85B65EEE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E8D2CC-AEE2-44D5-A32F-E3450BAC4E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31AD743-46A7-4F1D-A97C-89CA6B084B58}"/>
              </a:ext>
            </a:extLst>
          </p:cNvPr>
          <p:cNvSpPr>
            <a:spLocks noGrp="1"/>
          </p:cNvSpPr>
          <p:nvPr>
            <p:ph type="dt" sz="half" idx="10"/>
          </p:nvPr>
        </p:nvSpPr>
        <p:spPr/>
        <p:txBody>
          <a:bodyPr/>
          <a:lstStyle/>
          <a:p>
            <a:fld id="{B029AE52-D571-4735-B0F8-99A452B002E1}" type="datetimeFigureOut">
              <a:rPr lang="en-US" smtClean="0"/>
              <a:t>4/12/2021</a:t>
            </a:fld>
            <a:endParaRPr lang="en-US"/>
          </a:p>
        </p:txBody>
      </p:sp>
      <p:sp>
        <p:nvSpPr>
          <p:cNvPr id="6" name="Footer Placeholder 5">
            <a:extLst>
              <a:ext uri="{FF2B5EF4-FFF2-40B4-BE49-F238E27FC236}">
                <a16:creationId xmlns:a16="http://schemas.microsoft.com/office/drawing/2014/main" id="{DDD5DEA8-48B7-4ADD-9021-240FD01219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EDE1D9-9770-4FFF-A8BC-27732D3FEB68}"/>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2916629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AD45E8-773F-4932-B322-BA8A8D5A05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520434-23B4-4D44-9B12-801C262B7B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B17C54-4AF3-4ED6-9EAF-625F5AD840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29AE52-D571-4735-B0F8-99A452B002E1}" type="datetimeFigureOut">
              <a:rPr lang="en-US" smtClean="0"/>
              <a:t>4/12/2021</a:t>
            </a:fld>
            <a:endParaRPr lang="en-US"/>
          </a:p>
        </p:txBody>
      </p:sp>
      <p:sp>
        <p:nvSpPr>
          <p:cNvPr id="5" name="Footer Placeholder 4">
            <a:extLst>
              <a:ext uri="{FF2B5EF4-FFF2-40B4-BE49-F238E27FC236}">
                <a16:creationId xmlns:a16="http://schemas.microsoft.com/office/drawing/2014/main" id="{F8DBA4CC-83DC-4296-9573-9ADED6773A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2D6A25-60C9-4BED-92D7-9014E21542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EBBD73-7710-4A22-B143-E0F63D0707E3}" type="slidenum">
              <a:rPr lang="en-US" smtClean="0"/>
              <a:t>‹#›</a:t>
            </a:fld>
            <a:endParaRPr lang="en-US"/>
          </a:p>
        </p:txBody>
      </p:sp>
    </p:spTree>
    <p:extLst>
      <p:ext uri="{BB962C8B-B14F-4D97-AF65-F5344CB8AC3E}">
        <p14:creationId xmlns:p14="http://schemas.microsoft.com/office/powerpoint/2010/main" val="1577163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9E6E35-5D78-4415-BF54-45381F0B5529}"/>
              </a:ext>
            </a:extLst>
          </p:cNvPr>
          <p:cNvPicPr>
            <a:picLocks noChangeAspect="1"/>
          </p:cNvPicPr>
          <p:nvPr/>
        </p:nvPicPr>
        <p:blipFill>
          <a:blip r:embed="rId3"/>
          <a:stretch>
            <a:fillRect/>
          </a:stretch>
        </p:blipFill>
        <p:spPr>
          <a:xfrm>
            <a:off x="3554443" y="206440"/>
            <a:ext cx="3914993" cy="2222965"/>
          </a:xfrm>
          <a:prstGeom prst="rect">
            <a:avLst/>
          </a:prstGeom>
        </p:spPr>
      </p:pic>
      <p:sp>
        <p:nvSpPr>
          <p:cNvPr id="2" name="Title 1">
            <a:extLst>
              <a:ext uri="{FF2B5EF4-FFF2-40B4-BE49-F238E27FC236}">
                <a16:creationId xmlns:a16="http://schemas.microsoft.com/office/drawing/2014/main" id="{B5D9D4DC-6A13-49C5-9A7E-083B497DE587}"/>
              </a:ext>
            </a:extLst>
          </p:cNvPr>
          <p:cNvSpPr>
            <a:spLocks noGrp="1"/>
          </p:cNvSpPr>
          <p:nvPr>
            <p:ph type="ctrTitle"/>
          </p:nvPr>
        </p:nvSpPr>
        <p:spPr>
          <a:xfrm>
            <a:off x="331470" y="2878744"/>
            <a:ext cx="11269980" cy="3464906"/>
          </a:xfrm>
        </p:spPr>
        <p:txBody>
          <a:bodyPr>
            <a:normAutofit/>
          </a:bodyPr>
          <a:lstStyle/>
          <a:p>
            <a:r>
              <a:rPr lang="en-US" sz="3100" b="1" dirty="0">
                <a:solidFill>
                  <a:srgbClr val="000000"/>
                </a:solidFill>
                <a:effectLst/>
                <a:latin typeface="Verdana" panose="020B0604030504040204" pitchFamily="34" charset="0"/>
                <a:ea typeface="SimSun" panose="02010600030101010101" pitchFamily="2" charset="-122"/>
                <a:cs typeface="Arial" panose="020B0604020202020204" pitchFamily="34" charset="0"/>
              </a:rPr>
              <a:t>Survival is Worse in Patients Completing Immunotherapy Prior to SBRT/SRS Compared to Those Receiving it Concurrently or After</a:t>
            </a:r>
            <a:br>
              <a:rPr lang="en-US" dirty="0"/>
            </a:br>
            <a:r>
              <a:rPr lang="en-US" sz="3200" dirty="0"/>
              <a:t>Susan Woody</a:t>
            </a:r>
            <a:br>
              <a:rPr lang="en-US" sz="3200" dirty="0"/>
            </a:br>
            <a:r>
              <a:rPr lang="en-US" sz="3200" dirty="0"/>
              <a:t>Research Distinction Track Scholar</a:t>
            </a:r>
            <a:br>
              <a:rPr lang="en-US" dirty="0"/>
            </a:br>
            <a:r>
              <a:rPr lang="en-US" sz="3600" dirty="0"/>
              <a:t>Andrew Ju, MD</a:t>
            </a:r>
          </a:p>
        </p:txBody>
      </p:sp>
    </p:spTree>
    <p:extLst>
      <p:ext uri="{BB962C8B-B14F-4D97-AF65-F5344CB8AC3E}">
        <p14:creationId xmlns:p14="http://schemas.microsoft.com/office/powerpoint/2010/main" val="10404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524000" y="64984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154886" y="6498486"/>
            <a:ext cx="1513114"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3"/>
          <a:stretch>
            <a:fillRect/>
          </a:stretch>
        </p:blipFill>
        <p:spPr>
          <a:xfrm>
            <a:off x="8810399" y="5976066"/>
            <a:ext cx="1483012" cy="542933"/>
          </a:xfrm>
          <a:prstGeom prst="rect">
            <a:avLst/>
          </a:prstGeom>
        </p:spPr>
      </p:pic>
      <p:sp>
        <p:nvSpPr>
          <p:cNvPr id="3" name="Rectangle 2">
            <a:extLst>
              <a:ext uri="{FF2B5EF4-FFF2-40B4-BE49-F238E27FC236}">
                <a16:creationId xmlns:a16="http://schemas.microsoft.com/office/drawing/2014/main" id="{FABBFDC1-EA11-4F39-A71D-4706E09468A6}"/>
              </a:ext>
            </a:extLst>
          </p:cNvPr>
          <p:cNvSpPr/>
          <p:nvPr/>
        </p:nvSpPr>
        <p:spPr>
          <a:xfrm>
            <a:off x="4165532" y="362696"/>
            <a:ext cx="3328344" cy="707886"/>
          </a:xfrm>
          <a:prstGeom prst="rect">
            <a:avLst/>
          </a:prstGeom>
        </p:spPr>
        <p:txBody>
          <a:bodyPr wrap="square">
            <a:spAutoFit/>
          </a:bodyPr>
          <a:lstStyle/>
          <a:p>
            <a:r>
              <a:rPr lang="en-US" sz="4000" dirty="0"/>
              <a:t>Introduction</a:t>
            </a:r>
          </a:p>
        </p:txBody>
      </p:sp>
      <p:sp>
        <p:nvSpPr>
          <p:cNvPr id="4" name="Content Placeholder 3">
            <a:extLst>
              <a:ext uri="{FF2B5EF4-FFF2-40B4-BE49-F238E27FC236}">
                <a16:creationId xmlns:a16="http://schemas.microsoft.com/office/drawing/2014/main" id="{F4577531-A347-4E27-88F3-BE0BC5613F32}"/>
              </a:ext>
            </a:extLst>
          </p:cNvPr>
          <p:cNvSpPr>
            <a:spLocks noGrp="1"/>
          </p:cNvSpPr>
          <p:nvPr>
            <p:ph idx="1"/>
          </p:nvPr>
        </p:nvSpPr>
        <p:spPr>
          <a:xfrm>
            <a:off x="729143" y="897075"/>
            <a:ext cx="10515600" cy="5078991"/>
          </a:xfrm>
        </p:spPr>
        <p:txBody>
          <a:bodyPr>
            <a:normAutofit fontScale="77500" lnSpcReduction="20000"/>
          </a:bodyPr>
          <a:lstStyle/>
          <a:p>
            <a:endParaRPr lang="en-US" dirty="0"/>
          </a:p>
          <a:p>
            <a:r>
              <a:rPr lang="en-US" b="1" u="sng" dirty="0"/>
              <a:t>Introduction </a:t>
            </a:r>
            <a:endParaRPr lang="en-US" dirty="0"/>
          </a:p>
          <a:p>
            <a:pPr lvl="0"/>
            <a:r>
              <a:rPr lang="en-US" dirty="0"/>
              <a:t>Cancer is the second leading cause of death in the U.S.</a:t>
            </a:r>
            <a:endParaRPr lang="en-US" baseline="30000" dirty="0"/>
          </a:p>
          <a:p>
            <a:pPr lvl="0"/>
            <a:r>
              <a:rPr lang="en-US" dirty="0"/>
              <a:t>There are multiple treatment options</a:t>
            </a:r>
          </a:p>
          <a:p>
            <a:pPr lvl="0"/>
            <a:r>
              <a:rPr lang="en-US" dirty="0"/>
              <a:t>Localized radiation therapy-stereotactic body radiotherapy (SBRT)/stereotactic radiosurgery (SRS)- boosts the immune systems ability to recognize cancer cells outside of targeted locations. This process is called the abscopal effect</a:t>
            </a:r>
          </a:p>
          <a:p>
            <a:pPr lvl="0"/>
            <a:r>
              <a:rPr lang="en-US" dirty="0"/>
              <a:t>Combining the abscopal effect with newer medications that enhance the immune systems ability to kill cancer cells </a:t>
            </a:r>
          </a:p>
          <a:p>
            <a:pPr lvl="0"/>
            <a:r>
              <a:rPr lang="en-US" dirty="0"/>
              <a:t>There is limited information about how to optimize any possible interaction between these new medications and the abscopal effect</a:t>
            </a:r>
          </a:p>
          <a:p>
            <a:r>
              <a:rPr lang="en-US" b="1" u="sng" dirty="0"/>
              <a:t>Hypothesis</a:t>
            </a:r>
            <a:endParaRPr lang="en-US" dirty="0"/>
          </a:p>
          <a:p>
            <a:pPr lvl="0"/>
            <a:r>
              <a:rPr lang="en-US" dirty="0">
                <a:effectLst/>
                <a:latin typeface="Calibri" panose="020F0502020204030204" pitchFamily="34" charset="0"/>
                <a:ea typeface="Calibri" panose="020F0502020204030204" pitchFamily="34" charset="0"/>
                <a:cs typeface="Times New Roman" panose="02020603050405020304" pitchFamily="18" charset="0"/>
              </a:rPr>
              <a:t>There is an optimal timing sequence of SBRT/SRS that will lead to improved survival in patients treated with immunomodulating drugs.</a:t>
            </a:r>
          </a:p>
          <a:p>
            <a:pPr marL="0" lvl="0" indent="0">
              <a:buNone/>
            </a:pPr>
            <a:endParaRPr lang="en-US" dirty="0"/>
          </a:p>
          <a:p>
            <a:pPr marL="0" indent="0">
              <a:buNone/>
            </a:pPr>
            <a:r>
              <a:rPr lang="en-US" sz="1100" baseline="30000" dirty="0"/>
              <a:t>1 </a:t>
            </a:r>
            <a:r>
              <a:rPr lang="en-US" sz="1100" dirty="0"/>
              <a:t>https://www.cdc.gov/nchs/fastats/leading-causes-of-death.htm</a:t>
            </a:r>
          </a:p>
        </p:txBody>
      </p:sp>
    </p:spTree>
    <p:extLst>
      <p:ext uri="{BB962C8B-B14F-4D97-AF65-F5344CB8AC3E}">
        <p14:creationId xmlns:p14="http://schemas.microsoft.com/office/powerpoint/2010/main" val="1086921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524000" y="64984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154886" y="6498486"/>
            <a:ext cx="1513114"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3"/>
          <a:stretch>
            <a:fillRect/>
          </a:stretch>
        </p:blipFill>
        <p:spPr>
          <a:xfrm>
            <a:off x="8810399" y="5976066"/>
            <a:ext cx="1483012" cy="542933"/>
          </a:xfrm>
          <a:prstGeom prst="rect">
            <a:avLst/>
          </a:prstGeom>
        </p:spPr>
      </p:pic>
      <p:sp>
        <p:nvSpPr>
          <p:cNvPr id="6" name="Rectangle 5">
            <a:extLst>
              <a:ext uri="{FF2B5EF4-FFF2-40B4-BE49-F238E27FC236}">
                <a16:creationId xmlns:a16="http://schemas.microsoft.com/office/drawing/2014/main" id="{37F714F8-198D-4C2B-AD4C-FADF88394457}"/>
              </a:ext>
            </a:extLst>
          </p:cNvPr>
          <p:cNvSpPr/>
          <p:nvPr/>
        </p:nvSpPr>
        <p:spPr>
          <a:xfrm>
            <a:off x="4701560" y="248886"/>
            <a:ext cx="3654164" cy="769441"/>
          </a:xfrm>
          <a:prstGeom prst="rect">
            <a:avLst/>
          </a:prstGeom>
        </p:spPr>
        <p:txBody>
          <a:bodyPr wrap="square">
            <a:spAutoFit/>
          </a:bodyPr>
          <a:lstStyle/>
          <a:p>
            <a:r>
              <a:rPr lang="en-US" sz="4400" dirty="0"/>
              <a:t>Methods</a:t>
            </a:r>
          </a:p>
        </p:txBody>
      </p:sp>
      <p:sp>
        <p:nvSpPr>
          <p:cNvPr id="3" name="Content Placeholder 2">
            <a:extLst>
              <a:ext uri="{FF2B5EF4-FFF2-40B4-BE49-F238E27FC236}">
                <a16:creationId xmlns:a16="http://schemas.microsoft.com/office/drawing/2014/main" id="{1E73F3AB-C329-4099-B6AD-7E03D10D0B71}"/>
              </a:ext>
            </a:extLst>
          </p:cNvPr>
          <p:cNvSpPr>
            <a:spLocks noGrp="1"/>
          </p:cNvSpPr>
          <p:nvPr>
            <p:ph idx="1"/>
          </p:nvPr>
        </p:nvSpPr>
        <p:spPr>
          <a:xfrm>
            <a:off x="838200" y="1060317"/>
            <a:ext cx="10515600" cy="5259001"/>
          </a:xfrm>
        </p:spPr>
        <p:txBody>
          <a:bodyPr>
            <a:normAutofit/>
          </a:bodyPr>
          <a:lstStyle/>
          <a:p>
            <a:r>
              <a:rPr lang="en-US" dirty="0"/>
              <a:t>Retrospective chart review from 2014-2019</a:t>
            </a:r>
          </a:p>
          <a:p>
            <a:pPr marL="0" indent="0">
              <a:buNone/>
            </a:pPr>
            <a:endParaRPr lang="en-US" dirty="0"/>
          </a:p>
          <a:p>
            <a:r>
              <a:rPr lang="en-US" dirty="0"/>
              <a:t>Inclusion criteria: Patients who received stereotactic body radiotherapy (SBRT)/stereotactic radiosurgery (SRS) within 6 months of immunomodulating therapy </a:t>
            </a:r>
          </a:p>
          <a:p>
            <a:pPr lvl="1"/>
            <a:r>
              <a:rPr lang="en-US" dirty="0"/>
              <a:t>Immunomodulating therapies targeted PD-1 and PD-L1</a:t>
            </a:r>
          </a:p>
          <a:p>
            <a:pPr marL="457200" lvl="1" indent="0">
              <a:buNone/>
            </a:pPr>
            <a:endParaRPr lang="en-US" dirty="0"/>
          </a:p>
          <a:p>
            <a:r>
              <a:rPr lang="en-US" dirty="0"/>
              <a:t>Primary Endpoint: Overall Survival (OS) based on the timing of SBRT/SRS with immunomodulating drugs. Significance was defined as a p&lt;0.05</a:t>
            </a:r>
          </a:p>
          <a:p>
            <a:endParaRPr lang="en-US" b="1" dirty="0">
              <a:solidFill>
                <a:srgbClr val="FF0000"/>
              </a:solidFill>
            </a:endParaRPr>
          </a:p>
        </p:txBody>
      </p:sp>
    </p:spTree>
    <p:extLst>
      <p:ext uri="{BB962C8B-B14F-4D97-AF65-F5344CB8AC3E}">
        <p14:creationId xmlns:p14="http://schemas.microsoft.com/office/powerpoint/2010/main" val="890988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524000" y="64984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154886" y="6498486"/>
            <a:ext cx="1513114"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3"/>
          <a:stretch>
            <a:fillRect/>
          </a:stretch>
        </p:blipFill>
        <p:spPr>
          <a:xfrm>
            <a:off x="8810399" y="5976066"/>
            <a:ext cx="1483012" cy="542933"/>
          </a:xfrm>
          <a:prstGeom prst="rect">
            <a:avLst/>
          </a:prstGeom>
        </p:spPr>
      </p:pic>
      <p:sp>
        <p:nvSpPr>
          <p:cNvPr id="5" name="Rectangle 4">
            <a:extLst>
              <a:ext uri="{FF2B5EF4-FFF2-40B4-BE49-F238E27FC236}">
                <a16:creationId xmlns:a16="http://schemas.microsoft.com/office/drawing/2014/main" id="{4010F378-DBCC-4C0F-8078-B9243DD5196D}"/>
              </a:ext>
            </a:extLst>
          </p:cNvPr>
          <p:cNvSpPr/>
          <p:nvPr/>
        </p:nvSpPr>
        <p:spPr>
          <a:xfrm>
            <a:off x="5079932" y="332968"/>
            <a:ext cx="2519047" cy="707886"/>
          </a:xfrm>
          <a:prstGeom prst="rect">
            <a:avLst/>
          </a:prstGeom>
        </p:spPr>
        <p:txBody>
          <a:bodyPr wrap="square">
            <a:spAutoFit/>
          </a:bodyPr>
          <a:lstStyle/>
          <a:p>
            <a:r>
              <a:rPr lang="en-US" sz="4000" dirty="0"/>
              <a:t>Results</a:t>
            </a:r>
            <a:endParaRPr lang="en-US" dirty="0"/>
          </a:p>
        </p:txBody>
      </p:sp>
      <p:pic>
        <p:nvPicPr>
          <p:cNvPr id="8" name="Picture 7">
            <a:extLst>
              <a:ext uri="{FF2B5EF4-FFF2-40B4-BE49-F238E27FC236}">
                <a16:creationId xmlns:a16="http://schemas.microsoft.com/office/drawing/2014/main" id="{0ED3BBB5-0571-4DD6-9B7A-A8F50E2BB410}"/>
              </a:ext>
            </a:extLst>
          </p:cNvPr>
          <p:cNvPicPr>
            <a:picLocks/>
          </p:cNvPicPr>
          <p:nvPr/>
        </p:nvPicPr>
        <p:blipFill>
          <a:blip r:embed="rId4"/>
          <a:stretch>
            <a:fillRect/>
          </a:stretch>
        </p:blipFill>
        <p:spPr>
          <a:xfrm>
            <a:off x="5679345" y="1253331"/>
            <a:ext cx="5519958" cy="4351325"/>
          </a:xfrm>
          <a:prstGeom prst="rect">
            <a:avLst/>
          </a:prstGeom>
          <a:ln>
            <a:solidFill>
              <a:srgbClr val="502D7F"/>
            </a:solidFill>
          </a:ln>
        </p:spPr>
      </p:pic>
      <p:graphicFrame>
        <p:nvGraphicFramePr>
          <p:cNvPr id="12" name="Table 11">
            <a:extLst>
              <a:ext uri="{FF2B5EF4-FFF2-40B4-BE49-F238E27FC236}">
                <a16:creationId xmlns:a16="http://schemas.microsoft.com/office/drawing/2014/main" id="{93CF0F73-645A-4B21-BF08-9E366041E72C}"/>
              </a:ext>
            </a:extLst>
          </p:cNvPr>
          <p:cNvGraphicFramePr>
            <a:graphicFrameLocks noGrp="1"/>
          </p:cNvGraphicFramePr>
          <p:nvPr>
            <p:extLst>
              <p:ext uri="{D42A27DB-BD31-4B8C-83A1-F6EECF244321}">
                <p14:modId xmlns:p14="http://schemas.microsoft.com/office/powerpoint/2010/main" val="1070226563"/>
              </p:ext>
            </p:extLst>
          </p:nvPr>
        </p:nvGraphicFramePr>
        <p:xfrm>
          <a:off x="992697" y="151532"/>
          <a:ext cx="3858025" cy="6096000"/>
        </p:xfrm>
        <a:graphic>
          <a:graphicData uri="http://schemas.openxmlformats.org/drawingml/2006/table">
            <a:tbl>
              <a:tblPr firstRow="1">
                <a:tableStyleId>{9D7B26C5-4107-4FEC-AEDC-1716B250A1EF}</a:tableStyleId>
              </a:tblPr>
              <a:tblGrid>
                <a:gridCol w="2710948">
                  <a:extLst>
                    <a:ext uri="{9D8B030D-6E8A-4147-A177-3AD203B41FA5}">
                      <a16:colId xmlns:a16="http://schemas.microsoft.com/office/drawing/2014/main" val="1996905889"/>
                    </a:ext>
                  </a:extLst>
                </a:gridCol>
                <a:gridCol w="1147077">
                  <a:extLst>
                    <a:ext uri="{9D8B030D-6E8A-4147-A177-3AD203B41FA5}">
                      <a16:colId xmlns:a16="http://schemas.microsoft.com/office/drawing/2014/main" val="3361985220"/>
                    </a:ext>
                  </a:extLst>
                </a:gridCol>
              </a:tblGrid>
              <a:tr h="129172">
                <a:tc gridSpan="2">
                  <a:txBody>
                    <a:bodyPr/>
                    <a:lstStyle/>
                    <a:p>
                      <a:pPr algn="l" fontAlgn="b"/>
                      <a:endParaRPr lang="en-US" sz="1600" b="1" i="0" u="none" strike="noStrike" dirty="0">
                        <a:solidFill>
                          <a:srgbClr val="000000"/>
                        </a:solidFill>
                        <a:effectLst/>
                        <a:latin typeface="+mn-lt"/>
                      </a:endParaRPr>
                    </a:p>
                  </a:txBody>
                  <a:tcPr marL="0" marR="0" marT="0" marB="0" anchor="b"/>
                </a:tc>
                <a:tc hMerge="1">
                  <a:txBody>
                    <a:bodyPr/>
                    <a:lstStyle/>
                    <a:p>
                      <a:pPr algn="l" fontAlgn="b"/>
                      <a:endParaRPr lang="en-US" sz="2400" b="0" i="0" u="none" strike="noStrike" dirty="0">
                        <a:solidFill>
                          <a:srgbClr val="000000"/>
                        </a:solidFill>
                        <a:effectLst/>
                        <a:latin typeface="+mj-lt"/>
                      </a:endParaRPr>
                    </a:p>
                  </a:txBody>
                  <a:tcPr marL="0" marR="0" marT="0" marB="0" anchor="b"/>
                </a:tc>
                <a:extLst>
                  <a:ext uri="{0D108BD9-81ED-4DB2-BD59-A6C34878D82A}">
                    <a16:rowId xmlns:a16="http://schemas.microsoft.com/office/drawing/2014/main" val="2074562138"/>
                  </a:ext>
                </a:extLst>
              </a:tr>
              <a:tr h="129172">
                <a:tc>
                  <a:txBody>
                    <a:bodyPr/>
                    <a:lstStyle/>
                    <a:p>
                      <a:pPr algn="l" fontAlgn="b"/>
                      <a:r>
                        <a:rPr lang="en-US" sz="1600" u="none" strike="noStrike" dirty="0">
                          <a:effectLst/>
                        </a:rPr>
                        <a:t>DEMOGRAPHICS (n=125)</a:t>
                      </a:r>
                      <a:endParaRPr lang="en-US" sz="1600" b="1" i="1" u="none" strike="noStrike" dirty="0">
                        <a:solidFill>
                          <a:srgbClr val="000000"/>
                        </a:solidFill>
                        <a:effectLst/>
                        <a:latin typeface="+mn-lt"/>
                      </a:endParaRPr>
                    </a:p>
                  </a:txBody>
                  <a:tcPr marL="0" marR="0" marT="0" marB="0" anchor="b"/>
                </a:tc>
                <a:tc>
                  <a:txBody>
                    <a:bodyPr/>
                    <a:lstStyle/>
                    <a:p>
                      <a:pPr algn="l" fontAlgn="b"/>
                      <a:endParaRPr lang="en-US" sz="1600" b="0" i="1"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505180372"/>
                  </a:ext>
                </a:extLst>
              </a:tr>
              <a:tr h="129172">
                <a:tc>
                  <a:txBody>
                    <a:bodyPr/>
                    <a:lstStyle/>
                    <a:p>
                      <a:pPr algn="l" fontAlgn="b"/>
                      <a:r>
                        <a:rPr lang="en-US" sz="1600" u="none" strike="noStrike" dirty="0">
                          <a:effectLst/>
                        </a:rPr>
                        <a:t>Male</a:t>
                      </a:r>
                      <a:endParaRPr lang="en-US" sz="1600" b="0" i="1" u="none" strike="noStrike" dirty="0">
                        <a:solidFill>
                          <a:srgbClr val="000000"/>
                        </a:solidFill>
                        <a:effectLst/>
                        <a:latin typeface="+mn-lt"/>
                      </a:endParaRPr>
                    </a:p>
                  </a:txBody>
                  <a:tcPr marL="0" marR="0" marT="0" marB="0" anchor="b"/>
                </a:tc>
                <a:tc>
                  <a:txBody>
                    <a:bodyPr/>
                    <a:lstStyle/>
                    <a:p>
                      <a:pPr algn="l" fontAlgn="b"/>
                      <a:r>
                        <a:rPr lang="en-US" sz="1600" u="none" strike="noStrike" dirty="0">
                          <a:effectLst/>
                        </a:rPr>
                        <a:t>70 (56%)</a:t>
                      </a:r>
                      <a:endParaRPr lang="en-US" sz="1600" b="0" i="1"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3023682835"/>
                  </a:ext>
                </a:extLst>
              </a:tr>
              <a:tr h="129172">
                <a:tc>
                  <a:txBody>
                    <a:bodyPr/>
                    <a:lstStyle/>
                    <a:p>
                      <a:pPr algn="l" fontAlgn="b"/>
                      <a:r>
                        <a:rPr lang="en-US" sz="1600" u="none" strike="noStrike" dirty="0">
                          <a:effectLst/>
                        </a:rPr>
                        <a:t>Female</a:t>
                      </a:r>
                      <a:endParaRPr lang="en-US" sz="1600" b="0" i="1" u="none" strike="noStrike" dirty="0">
                        <a:solidFill>
                          <a:srgbClr val="000000"/>
                        </a:solidFill>
                        <a:effectLst/>
                        <a:latin typeface="+mn-lt"/>
                      </a:endParaRPr>
                    </a:p>
                  </a:txBody>
                  <a:tcPr marL="0" marR="0" marT="0" marB="0" anchor="b"/>
                </a:tc>
                <a:tc>
                  <a:txBody>
                    <a:bodyPr/>
                    <a:lstStyle/>
                    <a:p>
                      <a:pPr algn="l" fontAlgn="b"/>
                      <a:r>
                        <a:rPr lang="en-US" sz="1600" u="none" strike="noStrike" dirty="0">
                          <a:effectLst/>
                        </a:rPr>
                        <a:t>55 (44%)</a:t>
                      </a:r>
                      <a:endParaRPr lang="en-US" sz="1600" b="0" i="1"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2379397118"/>
                  </a:ext>
                </a:extLst>
              </a:tr>
              <a:tr h="129172">
                <a:tc>
                  <a:txBody>
                    <a:bodyPr/>
                    <a:lstStyle/>
                    <a:p>
                      <a:pPr algn="l" fontAlgn="b"/>
                      <a:r>
                        <a:rPr lang="en-US" sz="1600" u="none" strike="noStrike" dirty="0">
                          <a:effectLst/>
                        </a:rPr>
                        <a:t>Lung Cancer</a:t>
                      </a:r>
                      <a:endParaRPr lang="en-US" sz="1600" b="0" i="1" u="none" strike="noStrike" dirty="0">
                        <a:solidFill>
                          <a:srgbClr val="000000"/>
                        </a:solidFill>
                        <a:effectLst/>
                        <a:latin typeface="+mn-lt"/>
                      </a:endParaRPr>
                    </a:p>
                  </a:txBody>
                  <a:tcPr marL="0" marR="0" marT="0" marB="0" anchor="b"/>
                </a:tc>
                <a:tc>
                  <a:txBody>
                    <a:bodyPr/>
                    <a:lstStyle/>
                    <a:p>
                      <a:pPr algn="l" fontAlgn="b"/>
                      <a:r>
                        <a:rPr lang="en-US" sz="1600" u="none" strike="noStrike" dirty="0">
                          <a:effectLst/>
                        </a:rPr>
                        <a:t>90 (72.0%)</a:t>
                      </a:r>
                      <a:endParaRPr lang="en-US" sz="1600" b="0" i="1"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3715841049"/>
                  </a:ext>
                </a:extLst>
              </a:tr>
              <a:tr h="129172">
                <a:tc>
                  <a:txBody>
                    <a:bodyPr/>
                    <a:lstStyle/>
                    <a:p>
                      <a:pPr marL="457200" indent="-457200" algn="l" fontAlgn="b">
                        <a:buFont typeface="Arial" panose="020B0604020202020204" pitchFamily="34" charset="0"/>
                        <a:buChar char="•"/>
                      </a:pPr>
                      <a:r>
                        <a:rPr lang="en-US" sz="1600" b="0" u="none" strike="noStrike" dirty="0">
                          <a:solidFill>
                            <a:srgbClr val="000000"/>
                          </a:solidFill>
                          <a:effectLst/>
                        </a:rPr>
                        <a:t>Adenocarcinoma</a:t>
                      </a:r>
                      <a:endParaRPr lang="en-US" sz="1600" b="0" i="1" u="none" strike="noStrike" dirty="0">
                        <a:solidFill>
                          <a:srgbClr val="000000"/>
                        </a:solidFill>
                        <a:effectLst/>
                        <a:latin typeface="+mn-lt"/>
                      </a:endParaRPr>
                    </a:p>
                  </a:txBody>
                  <a:tcPr marL="0" marR="0" marT="0" marB="0" anchor="b"/>
                </a:tc>
                <a:tc>
                  <a:txBody>
                    <a:bodyPr/>
                    <a:lstStyle/>
                    <a:p>
                      <a:pPr algn="l" fontAlgn="b"/>
                      <a:r>
                        <a:rPr lang="en-US" sz="1600" b="0" u="none" strike="noStrike" dirty="0">
                          <a:solidFill>
                            <a:srgbClr val="000000"/>
                          </a:solidFill>
                          <a:effectLst/>
                        </a:rPr>
                        <a:t>59 (47.2%)</a:t>
                      </a:r>
                      <a:endParaRPr lang="en-US" sz="1600" b="0" i="1"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341233685"/>
                  </a:ext>
                </a:extLst>
              </a:tr>
              <a:tr h="129172">
                <a:tc>
                  <a:txBody>
                    <a:bodyPr/>
                    <a:lstStyle/>
                    <a:p>
                      <a:pPr marL="457200" indent="-457200" algn="l" fontAlgn="b">
                        <a:buFont typeface="Arial" panose="020B0604020202020204" pitchFamily="34" charset="0"/>
                        <a:buChar char="•"/>
                      </a:pPr>
                      <a:r>
                        <a:rPr lang="en-US" sz="1600" b="0" u="none" strike="noStrike" dirty="0">
                          <a:solidFill>
                            <a:srgbClr val="000000"/>
                          </a:solidFill>
                          <a:effectLst/>
                        </a:rPr>
                        <a:t>Squamous Cell</a:t>
                      </a:r>
                      <a:endParaRPr lang="en-US" sz="1600" b="0" i="1" u="none" strike="noStrike" dirty="0">
                        <a:solidFill>
                          <a:srgbClr val="000000"/>
                        </a:solidFill>
                        <a:effectLst/>
                        <a:latin typeface="+mn-lt"/>
                      </a:endParaRPr>
                    </a:p>
                  </a:txBody>
                  <a:tcPr marL="0" marR="0" marT="0" marB="0" anchor="b"/>
                </a:tc>
                <a:tc>
                  <a:txBody>
                    <a:bodyPr/>
                    <a:lstStyle/>
                    <a:p>
                      <a:pPr algn="l" fontAlgn="b"/>
                      <a:r>
                        <a:rPr lang="en-US" sz="1600" b="0" u="none" strike="noStrike" dirty="0">
                          <a:solidFill>
                            <a:srgbClr val="000000"/>
                          </a:solidFill>
                          <a:effectLst/>
                        </a:rPr>
                        <a:t>24 (19.2%)</a:t>
                      </a:r>
                      <a:endParaRPr lang="en-US" sz="1600" b="0" i="1"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209752585"/>
                  </a:ext>
                </a:extLst>
              </a:tr>
              <a:tr h="129172">
                <a:tc>
                  <a:txBody>
                    <a:bodyPr/>
                    <a:lstStyle/>
                    <a:p>
                      <a:pPr marL="457200" indent="-457200" algn="l" fontAlgn="b">
                        <a:buFont typeface="Arial" panose="020B0604020202020204" pitchFamily="34" charset="0"/>
                        <a:buChar char="•"/>
                      </a:pPr>
                      <a:r>
                        <a:rPr lang="en-US" sz="1600" b="0" u="none" strike="noStrike" dirty="0">
                          <a:solidFill>
                            <a:srgbClr val="000000"/>
                          </a:solidFill>
                          <a:effectLst/>
                        </a:rPr>
                        <a:t>Small Cell</a:t>
                      </a:r>
                      <a:endParaRPr lang="en-US" sz="1600" b="0" i="1" u="none" strike="noStrike" dirty="0">
                        <a:solidFill>
                          <a:srgbClr val="000000"/>
                        </a:solidFill>
                        <a:effectLst/>
                        <a:latin typeface="+mn-lt"/>
                      </a:endParaRPr>
                    </a:p>
                  </a:txBody>
                  <a:tcPr marL="0" marR="0" marT="0" marB="0" anchor="b"/>
                </a:tc>
                <a:tc>
                  <a:txBody>
                    <a:bodyPr/>
                    <a:lstStyle/>
                    <a:p>
                      <a:pPr algn="l" fontAlgn="b"/>
                      <a:r>
                        <a:rPr lang="en-US" sz="1600" b="0" u="none" strike="noStrike" dirty="0">
                          <a:solidFill>
                            <a:srgbClr val="000000"/>
                          </a:solidFill>
                          <a:effectLst/>
                        </a:rPr>
                        <a:t>  7 (5.6%)</a:t>
                      </a:r>
                      <a:endParaRPr lang="en-US" sz="1600" b="0" i="1"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2719403817"/>
                  </a:ext>
                </a:extLst>
              </a:tr>
              <a:tr h="129172">
                <a:tc>
                  <a:txBody>
                    <a:bodyPr/>
                    <a:lstStyle/>
                    <a:p>
                      <a:pPr algn="l" fontAlgn="b"/>
                      <a:r>
                        <a:rPr lang="en-US" sz="1600" u="none" strike="noStrike" dirty="0">
                          <a:effectLst/>
                        </a:rPr>
                        <a:t>Non-Lung Cancer</a:t>
                      </a:r>
                      <a:endParaRPr lang="en-US" sz="1600" b="0" i="1" u="none" strike="noStrike" dirty="0">
                        <a:solidFill>
                          <a:srgbClr val="000000"/>
                        </a:solidFill>
                        <a:effectLst/>
                        <a:latin typeface="+mn-lt"/>
                      </a:endParaRPr>
                    </a:p>
                  </a:txBody>
                  <a:tcPr marL="0" marR="0" marT="0" marB="0" anchor="b"/>
                </a:tc>
                <a:tc>
                  <a:txBody>
                    <a:bodyPr/>
                    <a:lstStyle/>
                    <a:p>
                      <a:pPr algn="l" fontAlgn="b"/>
                      <a:r>
                        <a:rPr lang="en-US" sz="1600" u="none" strike="noStrike" dirty="0">
                          <a:effectLst/>
                        </a:rPr>
                        <a:t>35 (28.0%)</a:t>
                      </a:r>
                      <a:endParaRPr lang="en-US" sz="1600" b="0" i="1"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84691050"/>
                  </a:ext>
                </a:extLst>
              </a:tr>
              <a:tr h="129172">
                <a:tc>
                  <a:txBody>
                    <a:bodyPr/>
                    <a:lstStyle/>
                    <a:p>
                      <a:pPr algn="l" fontAlgn="b"/>
                      <a:endParaRPr lang="en-US" sz="1600" b="0" i="1" u="none" strike="noStrike" dirty="0">
                        <a:solidFill>
                          <a:srgbClr val="000000"/>
                        </a:solidFill>
                        <a:effectLst/>
                        <a:latin typeface="+mn-lt"/>
                      </a:endParaRPr>
                    </a:p>
                  </a:txBody>
                  <a:tcPr marL="0" marR="0" marT="0" marB="0" anchor="b"/>
                </a:tc>
                <a:tc>
                  <a:txBody>
                    <a:bodyPr/>
                    <a:lstStyle/>
                    <a:p>
                      <a:pPr algn="l" fontAlgn="b"/>
                      <a:endParaRPr lang="en-US" sz="1600" b="0" i="1"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411490774"/>
                  </a:ext>
                </a:extLst>
              </a:tr>
              <a:tr h="129172">
                <a:tc>
                  <a:txBody>
                    <a:bodyPr/>
                    <a:lstStyle/>
                    <a:p>
                      <a:pPr algn="l" fontAlgn="b"/>
                      <a:r>
                        <a:rPr lang="en-US" sz="1600" b="0" u="none" strike="noStrike" dirty="0">
                          <a:solidFill>
                            <a:srgbClr val="000000"/>
                          </a:solidFill>
                          <a:effectLst/>
                        </a:rPr>
                        <a:t>TYPE OF THERAPY</a:t>
                      </a:r>
                      <a:endParaRPr lang="en-US" sz="1600" b="0" i="0" u="none" strike="noStrike" dirty="0">
                        <a:solidFill>
                          <a:srgbClr val="000000"/>
                        </a:solidFill>
                        <a:effectLst/>
                        <a:latin typeface="+mn-lt"/>
                      </a:endParaRPr>
                    </a:p>
                  </a:txBody>
                  <a:tcPr marL="0" marR="0" marT="0" marB="0" anchor="b"/>
                </a:tc>
                <a:tc>
                  <a:txBody>
                    <a:bodyPr/>
                    <a:lstStyle/>
                    <a:p>
                      <a:pPr algn="l" fontAlgn="b"/>
                      <a:endParaRPr lang="en-US" sz="1600" b="0" i="1"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256516720"/>
                  </a:ext>
                </a:extLst>
              </a:tr>
              <a:tr h="129172">
                <a:tc>
                  <a:txBody>
                    <a:bodyPr/>
                    <a:lstStyle/>
                    <a:p>
                      <a:pPr algn="l" fontAlgn="b"/>
                      <a:r>
                        <a:rPr lang="en-US" sz="1600" b="0" u="none" strike="noStrike" dirty="0">
                          <a:solidFill>
                            <a:srgbClr val="000000"/>
                          </a:solidFill>
                          <a:effectLst/>
                        </a:rPr>
                        <a:t>SBRT</a:t>
                      </a:r>
                      <a:endParaRPr lang="en-US" sz="1600" b="0" i="0" u="none" strike="noStrike" dirty="0">
                        <a:solidFill>
                          <a:srgbClr val="000000"/>
                        </a:solidFill>
                        <a:effectLst/>
                        <a:latin typeface="+mn-lt"/>
                      </a:endParaRPr>
                    </a:p>
                  </a:txBody>
                  <a:tcPr marL="0" marR="0" marT="0" marB="0" anchor="b"/>
                </a:tc>
                <a:tc>
                  <a:txBody>
                    <a:bodyPr/>
                    <a:lstStyle/>
                    <a:p>
                      <a:pPr algn="l" fontAlgn="b"/>
                      <a:r>
                        <a:rPr lang="en-US" sz="1600" b="0" u="none" strike="noStrike" dirty="0">
                          <a:solidFill>
                            <a:srgbClr val="000000"/>
                          </a:solidFill>
                          <a:effectLst/>
                        </a:rPr>
                        <a:t>68 (54.4%)</a:t>
                      </a:r>
                      <a:endParaRPr lang="en-US" sz="1600" b="0" i="1"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3000091874"/>
                  </a:ext>
                </a:extLst>
              </a:tr>
              <a:tr h="129172">
                <a:tc>
                  <a:txBody>
                    <a:bodyPr/>
                    <a:lstStyle/>
                    <a:p>
                      <a:pPr algn="l" fontAlgn="b"/>
                      <a:r>
                        <a:rPr lang="en-US" sz="1600" b="0" u="none" strike="noStrike">
                          <a:solidFill>
                            <a:srgbClr val="000000"/>
                          </a:solidFill>
                          <a:effectLst/>
                        </a:rPr>
                        <a:t>SRS</a:t>
                      </a:r>
                      <a:endParaRPr lang="en-US" sz="1600" b="0" i="0" u="none" strike="noStrike" dirty="0">
                        <a:solidFill>
                          <a:srgbClr val="000000"/>
                        </a:solidFill>
                        <a:effectLst/>
                        <a:latin typeface="+mn-lt"/>
                      </a:endParaRPr>
                    </a:p>
                  </a:txBody>
                  <a:tcPr marL="0" marR="0" marT="0" marB="0" anchor="b"/>
                </a:tc>
                <a:tc>
                  <a:txBody>
                    <a:bodyPr/>
                    <a:lstStyle/>
                    <a:p>
                      <a:pPr algn="l" fontAlgn="b"/>
                      <a:r>
                        <a:rPr lang="en-US" sz="1600" b="0" u="none" strike="noStrike" dirty="0">
                          <a:solidFill>
                            <a:srgbClr val="000000"/>
                          </a:solidFill>
                          <a:effectLst/>
                        </a:rPr>
                        <a:t>57 (45.6%)</a:t>
                      </a:r>
                      <a:endParaRPr lang="en-US" sz="1600" b="0" i="1"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451648861"/>
                  </a:ext>
                </a:extLst>
              </a:tr>
              <a:tr h="129172">
                <a:tc>
                  <a:txBody>
                    <a:bodyPr/>
                    <a:lstStyle/>
                    <a:p>
                      <a:pPr algn="l" fontAlgn="b"/>
                      <a:endParaRPr lang="en-US" sz="1600" b="0" i="0" u="none" strike="noStrike" dirty="0">
                        <a:solidFill>
                          <a:srgbClr val="000000"/>
                        </a:solidFill>
                        <a:effectLst/>
                        <a:latin typeface="+mn-lt"/>
                      </a:endParaRPr>
                    </a:p>
                  </a:txBody>
                  <a:tcPr marL="0" marR="0" marT="0" marB="0" anchor="b"/>
                </a:tc>
                <a:tc>
                  <a:txBody>
                    <a:bodyPr/>
                    <a:lstStyle/>
                    <a:p>
                      <a:pPr algn="l" fontAlgn="b"/>
                      <a:endParaRPr lang="en-US" sz="1600" b="0" i="1"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801032048"/>
                  </a:ext>
                </a:extLst>
              </a:tr>
              <a:tr h="206626">
                <a:tc>
                  <a:txBody>
                    <a:bodyPr/>
                    <a:lstStyle/>
                    <a:p>
                      <a:pPr marL="0" marR="0" lvl="0" indent="0" algn="l" defTabSz="783732" rtl="0" eaLnBrk="1" fontAlgn="b" latinLnBrk="0" hangingPunct="1">
                        <a:lnSpc>
                          <a:spcPct val="100000"/>
                        </a:lnSpc>
                        <a:spcBef>
                          <a:spcPts val="0"/>
                        </a:spcBef>
                        <a:spcAft>
                          <a:spcPts val="0"/>
                        </a:spcAft>
                        <a:buClrTx/>
                        <a:buSzTx/>
                        <a:buFontTx/>
                        <a:buNone/>
                        <a:tabLst/>
                        <a:defRPr/>
                      </a:pPr>
                      <a:r>
                        <a:rPr lang="en-US" sz="1600" b="0" u="none" strike="noStrike" dirty="0">
                          <a:solidFill>
                            <a:srgbClr val="000000"/>
                          </a:solidFill>
                          <a:effectLst/>
                        </a:rPr>
                        <a:t>TIMING OF IMMUNOTHERAPY</a:t>
                      </a:r>
                    </a:p>
                    <a:p>
                      <a:pPr algn="l" fontAlgn="b"/>
                      <a:r>
                        <a:rPr lang="en-US" sz="1600" b="0" u="none" strike="noStrike" dirty="0">
                          <a:solidFill>
                            <a:srgbClr val="000000"/>
                          </a:solidFill>
                          <a:effectLst/>
                        </a:rPr>
                        <a:t>Before</a:t>
                      </a:r>
                      <a:endParaRPr lang="en-US" sz="1600" b="0" i="0" u="none" strike="noStrike" dirty="0">
                        <a:solidFill>
                          <a:srgbClr val="000000"/>
                        </a:solidFill>
                        <a:effectLst/>
                        <a:latin typeface="+mn-lt"/>
                      </a:endParaRPr>
                    </a:p>
                  </a:txBody>
                  <a:tcPr marL="0" marR="0" marT="0" marB="0" anchor="b"/>
                </a:tc>
                <a:tc>
                  <a:txBody>
                    <a:bodyPr/>
                    <a:lstStyle/>
                    <a:p>
                      <a:pPr algn="l" fontAlgn="b"/>
                      <a:r>
                        <a:rPr lang="en-US" sz="1600" b="0" u="none" strike="noStrike" dirty="0">
                          <a:solidFill>
                            <a:srgbClr val="000000"/>
                          </a:solidFill>
                          <a:effectLst/>
                        </a:rPr>
                        <a:t>26 (20.8%)</a:t>
                      </a:r>
                      <a:endParaRPr lang="en-US" sz="1600" b="0" i="1"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2194953751"/>
                  </a:ext>
                </a:extLst>
              </a:tr>
              <a:tr h="129172">
                <a:tc>
                  <a:txBody>
                    <a:bodyPr/>
                    <a:lstStyle/>
                    <a:p>
                      <a:pPr algn="l" fontAlgn="b"/>
                      <a:r>
                        <a:rPr lang="en-US" sz="1600" b="0" u="none" strike="noStrike" dirty="0">
                          <a:solidFill>
                            <a:srgbClr val="000000"/>
                          </a:solidFill>
                          <a:effectLst/>
                        </a:rPr>
                        <a:t>After</a:t>
                      </a:r>
                      <a:endParaRPr lang="en-US" sz="1600" b="0" i="0" u="none" strike="noStrike" dirty="0">
                        <a:solidFill>
                          <a:srgbClr val="000000"/>
                        </a:solidFill>
                        <a:effectLst/>
                        <a:latin typeface="+mn-lt"/>
                      </a:endParaRPr>
                    </a:p>
                  </a:txBody>
                  <a:tcPr marL="0" marR="0" marT="0" marB="0" anchor="b"/>
                </a:tc>
                <a:tc>
                  <a:txBody>
                    <a:bodyPr/>
                    <a:lstStyle/>
                    <a:p>
                      <a:pPr algn="l" fontAlgn="b"/>
                      <a:r>
                        <a:rPr lang="en-US" sz="1600" b="0" u="none" strike="noStrike" dirty="0">
                          <a:solidFill>
                            <a:srgbClr val="000000"/>
                          </a:solidFill>
                          <a:effectLst/>
                        </a:rPr>
                        <a:t>51 (40.8%)</a:t>
                      </a:r>
                      <a:endParaRPr lang="en-US" sz="1600" b="0" i="1"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55820137"/>
                  </a:ext>
                </a:extLst>
              </a:tr>
              <a:tr h="129172">
                <a:tc>
                  <a:txBody>
                    <a:bodyPr/>
                    <a:lstStyle/>
                    <a:p>
                      <a:pPr algn="l" fontAlgn="b"/>
                      <a:r>
                        <a:rPr lang="en-US" sz="1600" b="0" u="none" strike="noStrike" dirty="0">
                          <a:solidFill>
                            <a:srgbClr val="000000"/>
                          </a:solidFill>
                          <a:effectLst/>
                        </a:rPr>
                        <a:t>During</a:t>
                      </a:r>
                      <a:endParaRPr lang="en-US" sz="1600" b="0" i="0" u="none" strike="noStrike" dirty="0">
                        <a:solidFill>
                          <a:srgbClr val="000000"/>
                        </a:solidFill>
                        <a:effectLst/>
                        <a:latin typeface="+mn-lt"/>
                      </a:endParaRPr>
                    </a:p>
                  </a:txBody>
                  <a:tcPr marL="0" marR="0" marT="0" marB="0" anchor="b"/>
                </a:tc>
                <a:tc>
                  <a:txBody>
                    <a:bodyPr/>
                    <a:lstStyle/>
                    <a:p>
                      <a:pPr algn="l" fontAlgn="b"/>
                      <a:r>
                        <a:rPr lang="en-US" sz="1600" b="0" u="none" strike="noStrike" dirty="0">
                          <a:solidFill>
                            <a:srgbClr val="000000"/>
                          </a:solidFill>
                          <a:effectLst/>
                        </a:rPr>
                        <a:t>48 (38.4%)</a:t>
                      </a:r>
                      <a:endParaRPr lang="en-US" sz="1600" b="0" i="1"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418949773"/>
                  </a:ext>
                </a:extLst>
              </a:tr>
              <a:tr h="129172">
                <a:tc>
                  <a:txBody>
                    <a:bodyPr/>
                    <a:lstStyle/>
                    <a:p>
                      <a:pPr algn="l" fontAlgn="b"/>
                      <a:endParaRPr lang="en-US" sz="1600" b="0" i="0" u="none" strike="noStrike" dirty="0">
                        <a:solidFill>
                          <a:srgbClr val="000000"/>
                        </a:solidFill>
                        <a:effectLst/>
                        <a:latin typeface="+mn-lt"/>
                      </a:endParaRPr>
                    </a:p>
                  </a:txBody>
                  <a:tcPr marL="0" marR="0" marT="0" marB="0" anchor="b"/>
                </a:tc>
                <a:tc>
                  <a:txBody>
                    <a:bodyPr/>
                    <a:lstStyle/>
                    <a:p>
                      <a:pPr algn="l" fontAlgn="b"/>
                      <a:endParaRPr lang="en-US" sz="1600" b="0" i="1"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3199896811"/>
                  </a:ext>
                </a:extLst>
              </a:tr>
              <a:tr h="129172">
                <a:tc>
                  <a:txBody>
                    <a:bodyPr/>
                    <a:lstStyle/>
                    <a:p>
                      <a:pPr algn="l" fontAlgn="b"/>
                      <a:r>
                        <a:rPr lang="en-US" sz="1600" u="none" strike="noStrike" dirty="0">
                          <a:effectLst/>
                        </a:rPr>
                        <a:t>IMMUNOTHERAPY</a:t>
                      </a:r>
                      <a:endParaRPr lang="en-US" sz="1600" b="1" i="1" u="none" strike="noStrike" dirty="0">
                        <a:solidFill>
                          <a:srgbClr val="000000"/>
                        </a:solidFill>
                        <a:effectLst/>
                        <a:latin typeface="+mn-lt"/>
                      </a:endParaRPr>
                    </a:p>
                  </a:txBody>
                  <a:tcPr marL="0" marR="0" marT="0" marB="0" anchor="b"/>
                </a:tc>
                <a:tc>
                  <a:txBody>
                    <a:bodyPr/>
                    <a:lstStyle/>
                    <a:p>
                      <a:pPr algn="l" fontAlgn="b"/>
                      <a:endParaRPr lang="en-US" sz="1600" b="0" i="1"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3208162387"/>
                  </a:ext>
                </a:extLst>
              </a:tr>
              <a:tr h="129172">
                <a:tc>
                  <a:txBody>
                    <a:bodyPr/>
                    <a:lstStyle/>
                    <a:p>
                      <a:pPr algn="l" fontAlgn="b"/>
                      <a:r>
                        <a:rPr lang="en-US" sz="1600" u="none" strike="noStrike" dirty="0">
                          <a:effectLst/>
                        </a:rPr>
                        <a:t>nivolumab (PD-1)</a:t>
                      </a:r>
                      <a:endParaRPr lang="en-US" sz="1600" b="0" i="1" u="none" strike="noStrike" dirty="0">
                        <a:solidFill>
                          <a:srgbClr val="000000"/>
                        </a:solidFill>
                        <a:effectLst/>
                        <a:latin typeface="+mn-lt"/>
                      </a:endParaRPr>
                    </a:p>
                  </a:txBody>
                  <a:tcPr marL="0" marR="0" marT="0" marB="0" anchor="b"/>
                </a:tc>
                <a:tc>
                  <a:txBody>
                    <a:bodyPr/>
                    <a:lstStyle/>
                    <a:p>
                      <a:pPr algn="l" fontAlgn="b"/>
                      <a:r>
                        <a:rPr lang="en-US" sz="1600" u="none" strike="noStrike" dirty="0">
                          <a:effectLst/>
                        </a:rPr>
                        <a:t>68 (54.4%)</a:t>
                      </a:r>
                      <a:endParaRPr lang="en-US" sz="1600" b="0" i="1"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418132850"/>
                  </a:ext>
                </a:extLst>
              </a:tr>
              <a:tr h="129172">
                <a:tc>
                  <a:txBody>
                    <a:bodyPr/>
                    <a:lstStyle/>
                    <a:p>
                      <a:pPr algn="l" fontAlgn="b"/>
                      <a:r>
                        <a:rPr lang="en-US" sz="1600" u="none" strike="noStrike" dirty="0">
                          <a:effectLst/>
                        </a:rPr>
                        <a:t>pembrolizumab (PD-1)</a:t>
                      </a:r>
                      <a:endParaRPr lang="en-US" sz="1600" b="0" i="1" u="none" strike="noStrike" dirty="0">
                        <a:solidFill>
                          <a:srgbClr val="000000"/>
                        </a:solidFill>
                        <a:effectLst/>
                        <a:latin typeface="+mn-lt"/>
                      </a:endParaRPr>
                    </a:p>
                  </a:txBody>
                  <a:tcPr marL="0" marR="0" marT="0" marB="0" anchor="b"/>
                </a:tc>
                <a:tc>
                  <a:txBody>
                    <a:bodyPr/>
                    <a:lstStyle/>
                    <a:p>
                      <a:pPr algn="l" fontAlgn="b"/>
                      <a:r>
                        <a:rPr lang="en-US" sz="1600" u="none" strike="noStrike" dirty="0">
                          <a:effectLst/>
                        </a:rPr>
                        <a:t>39 (31.2%)</a:t>
                      </a:r>
                      <a:endParaRPr lang="en-US" sz="1600" i="1" u="none" strike="noStrike" dirty="0">
                        <a:effectLst/>
                        <a:latin typeface="+mn-lt"/>
                      </a:endParaRPr>
                    </a:p>
                  </a:txBody>
                  <a:tcPr marL="0" marR="0" marT="0" marB="0" anchor="b"/>
                </a:tc>
                <a:extLst>
                  <a:ext uri="{0D108BD9-81ED-4DB2-BD59-A6C34878D82A}">
                    <a16:rowId xmlns:a16="http://schemas.microsoft.com/office/drawing/2014/main" val="3951491840"/>
                  </a:ext>
                </a:extLst>
              </a:tr>
              <a:tr h="129172">
                <a:tc>
                  <a:txBody>
                    <a:bodyPr/>
                    <a:lstStyle/>
                    <a:p>
                      <a:pPr algn="l" fontAlgn="b"/>
                      <a:r>
                        <a:rPr lang="en-US" sz="1600" u="none" strike="noStrike" dirty="0" err="1">
                          <a:effectLst/>
                        </a:rPr>
                        <a:t>atezolizumab</a:t>
                      </a:r>
                      <a:r>
                        <a:rPr lang="en-US" sz="1600" u="none" strike="noStrike" dirty="0">
                          <a:effectLst/>
                        </a:rPr>
                        <a:t> (PD-L1)</a:t>
                      </a:r>
                      <a:endParaRPr lang="en-US" sz="1600" b="0" i="1" u="none" strike="noStrike" dirty="0">
                        <a:solidFill>
                          <a:srgbClr val="000000"/>
                        </a:solidFill>
                        <a:effectLst/>
                        <a:latin typeface="+mn-lt"/>
                      </a:endParaRPr>
                    </a:p>
                  </a:txBody>
                  <a:tcPr marL="0" marR="0" marT="0" marB="0" anchor="b"/>
                </a:tc>
                <a:tc>
                  <a:txBody>
                    <a:bodyPr/>
                    <a:lstStyle/>
                    <a:p>
                      <a:pPr algn="l" fontAlgn="b"/>
                      <a:r>
                        <a:rPr lang="en-US" sz="1600" u="none" strike="noStrike" dirty="0">
                          <a:effectLst/>
                        </a:rPr>
                        <a:t>16 (12.8%)</a:t>
                      </a:r>
                      <a:endParaRPr lang="en-US" sz="1600" b="0" i="1"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2148652869"/>
                  </a:ext>
                </a:extLst>
              </a:tr>
              <a:tr h="129172">
                <a:tc>
                  <a:txBody>
                    <a:bodyPr/>
                    <a:lstStyle/>
                    <a:p>
                      <a:pPr algn="l" fontAlgn="b"/>
                      <a:r>
                        <a:rPr lang="en-US" sz="1600" b="0" u="none" strike="noStrike" dirty="0" err="1">
                          <a:solidFill>
                            <a:srgbClr val="000000"/>
                          </a:solidFill>
                          <a:effectLst/>
                        </a:rPr>
                        <a:t>avelumab</a:t>
                      </a:r>
                      <a:r>
                        <a:rPr lang="en-US" sz="1600" b="0" u="none" strike="noStrike" dirty="0">
                          <a:solidFill>
                            <a:srgbClr val="000000"/>
                          </a:solidFill>
                          <a:effectLst/>
                        </a:rPr>
                        <a:t> (PD-L1)</a:t>
                      </a:r>
                      <a:endParaRPr lang="en-US" sz="1600" b="0" i="0" u="none" strike="noStrike" dirty="0">
                        <a:solidFill>
                          <a:srgbClr val="000000"/>
                        </a:solidFill>
                        <a:effectLst/>
                        <a:latin typeface="+mn-lt"/>
                      </a:endParaRPr>
                    </a:p>
                  </a:txBody>
                  <a:tcPr marL="0" marR="0" marT="0" marB="0" anchor="b"/>
                </a:tc>
                <a:tc>
                  <a:txBody>
                    <a:bodyPr/>
                    <a:lstStyle/>
                    <a:p>
                      <a:pPr algn="l" fontAlgn="b"/>
                      <a:r>
                        <a:rPr lang="en-US" sz="1600" b="0" u="none" strike="noStrike" dirty="0">
                          <a:solidFill>
                            <a:srgbClr val="000000"/>
                          </a:solidFill>
                          <a:effectLst/>
                        </a:rPr>
                        <a:t>1 (0.8%)</a:t>
                      </a:r>
                      <a:endParaRPr lang="en-US" sz="1600" b="0" i="1"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3016410840"/>
                  </a:ext>
                </a:extLst>
              </a:tr>
              <a:tr h="129172">
                <a:tc>
                  <a:txBody>
                    <a:bodyPr/>
                    <a:lstStyle/>
                    <a:p>
                      <a:pPr algn="l" fontAlgn="b"/>
                      <a:r>
                        <a:rPr lang="en-US" sz="1600" b="0" u="none" strike="noStrike" dirty="0" err="1">
                          <a:solidFill>
                            <a:srgbClr val="000000"/>
                          </a:solidFill>
                          <a:effectLst/>
                        </a:rPr>
                        <a:t>durvalumab</a:t>
                      </a:r>
                      <a:r>
                        <a:rPr lang="en-US" sz="1600" b="0" u="none" strike="noStrike" dirty="0">
                          <a:solidFill>
                            <a:srgbClr val="000000"/>
                          </a:solidFill>
                          <a:effectLst/>
                        </a:rPr>
                        <a:t> (PD-L1)</a:t>
                      </a:r>
                      <a:endParaRPr lang="en-US" sz="1600" b="0" i="0" u="none" strike="noStrike" dirty="0">
                        <a:solidFill>
                          <a:srgbClr val="000000"/>
                        </a:solidFill>
                        <a:effectLst/>
                        <a:latin typeface="+mn-lt"/>
                      </a:endParaRPr>
                    </a:p>
                  </a:txBody>
                  <a:tcPr marL="0" marR="0" marT="0" marB="0" anchor="b"/>
                </a:tc>
                <a:tc>
                  <a:txBody>
                    <a:bodyPr/>
                    <a:lstStyle/>
                    <a:p>
                      <a:pPr algn="l" fontAlgn="b"/>
                      <a:r>
                        <a:rPr lang="en-US" sz="1600" b="0" u="none" strike="noStrike" dirty="0">
                          <a:solidFill>
                            <a:srgbClr val="000000"/>
                          </a:solidFill>
                          <a:effectLst/>
                        </a:rPr>
                        <a:t>1 (0.8%)</a:t>
                      </a:r>
                      <a:endParaRPr lang="en-US" sz="1600" b="0" i="1"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2446563498"/>
                  </a:ext>
                </a:extLst>
              </a:tr>
            </a:tbl>
          </a:graphicData>
        </a:graphic>
      </p:graphicFrame>
    </p:spTree>
    <p:extLst>
      <p:ext uri="{BB962C8B-B14F-4D97-AF65-F5344CB8AC3E}">
        <p14:creationId xmlns:p14="http://schemas.microsoft.com/office/powerpoint/2010/main" val="3932387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524000" y="64984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154886" y="6498486"/>
            <a:ext cx="1513114"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3"/>
          <a:stretch>
            <a:fillRect/>
          </a:stretch>
        </p:blipFill>
        <p:spPr>
          <a:xfrm>
            <a:off x="8810399" y="5976066"/>
            <a:ext cx="1483012" cy="542933"/>
          </a:xfrm>
          <a:prstGeom prst="rect">
            <a:avLst/>
          </a:prstGeom>
        </p:spPr>
      </p:pic>
      <p:graphicFrame>
        <p:nvGraphicFramePr>
          <p:cNvPr id="15" name="Table 14">
            <a:extLst>
              <a:ext uri="{FF2B5EF4-FFF2-40B4-BE49-F238E27FC236}">
                <a16:creationId xmlns:a16="http://schemas.microsoft.com/office/drawing/2014/main" id="{3A63C0D5-1C13-4668-857F-6962AA8933B1}"/>
              </a:ext>
            </a:extLst>
          </p:cNvPr>
          <p:cNvGraphicFramePr>
            <a:graphicFrameLocks noGrp="1"/>
          </p:cNvGraphicFramePr>
          <p:nvPr>
            <p:extLst>
              <p:ext uri="{D42A27DB-BD31-4B8C-83A1-F6EECF244321}">
                <p14:modId xmlns:p14="http://schemas.microsoft.com/office/powerpoint/2010/main" val="3583264788"/>
              </p:ext>
            </p:extLst>
          </p:nvPr>
        </p:nvGraphicFramePr>
        <p:xfrm>
          <a:off x="1621598" y="19716842"/>
          <a:ext cx="10621039" cy="3038211"/>
        </p:xfrm>
        <a:graphic>
          <a:graphicData uri="http://schemas.openxmlformats.org/drawingml/2006/table">
            <a:tbl>
              <a:tblPr>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effectLst>
                  <a:outerShdw blurRad="40000" dist="20000" dir="5400000" rotWithShape="0">
                    <a:srgbClr val="000000">
                      <a:alpha val="38000"/>
                    </a:srgbClr>
                  </a:outerShdw>
                </a:effectLst>
              </a:tblPr>
              <a:tblGrid>
                <a:gridCol w="3780370">
                  <a:extLst>
                    <a:ext uri="{9D8B030D-6E8A-4147-A177-3AD203B41FA5}">
                      <a16:colId xmlns:a16="http://schemas.microsoft.com/office/drawing/2014/main" val="1972808019"/>
                    </a:ext>
                  </a:extLst>
                </a:gridCol>
                <a:gridCol w="2250220">
                  <a:extLst>
                    <a:ext uri="{9D8B030D-6E8A-4147-A177-3AD203B41FA5}">
                      <a16:colId xmlns:a16="http://schemas.microsoft.com/office/drawing/2014/main" val="363350993"/>
                    </a:ext>
                  </a:extLst>
                </a:gridCol>
                <a:gridCol w="3150308">
                  <a:extLst>
                    <a:ext uri="{9D8B030D-6E8A-4147-A177-3AD203B41FA5}">
                      <a16:colId xmlns:a16="http://schemas.microsoft.com/office/drawing/2014/main" val="175157377"/>
                    </a:ext>
                  </a:extLst>
                </a:gridCol>
                <a:gridCol w="1440141">
                  <a:extLst>
                    <a:ext uri="{9D8B030D-6E8A-4147-A177-3AD203B41FA5}">
                      <a16:colId xmlns:a16="http://schemas.microsoft.com/office/drawing/2014/main" val="1800610520"/>
                    </a:ext>
                  </a:extLst>
                </a:gridCol>
              </a:tblGrid>
              <a:tr h="4360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2400" b="1" u="none" strike="noStrike" dirty="0">
                          <a:effectLst/>
                        </a:rPr>
                        <a:t>Immunotherapy </a:t>
                      </a:r>
                      <a:endParaRPr lang="en-US" sz="2400" b="1" i="0" u="none" strike="noStrike" dirty="0">
                        <a:solidFill>
                          <a:srgbClr val="000000"/>
                        </a:solidFill>
                        <a:effectLst/>
                        <a:latin typeface="+mj-lt"/>
                      </a:endParaRPr>
                    </a:p>
                  </a:txBody>
                  <a:tcPr marL="9525" marR="9525" marT="9525" marB="0" anchor="b">
                    <a:lnL w="9525" cap="flat" cmpd="sng" algn="ctr">
                      <a:solidFill>
                        <a:srgbClr val="333399">
                          <a:shade val="95000"/>
                          <a:satMod val="105000"/>
                        </a:srgbClr>
                      </a:solidFill>
                      <a:prstDash val="solid"/>
                    </a:lnL>
                    <a:lnR w="9525" cap="flat" cmpd="sng" algn="ctr">
                      <a:solidFill>
                        <a:srgbClr val="333399">
                          <a:shade val="95000"/>
                          <a:satMod val="105000"/>
                        </a:srgbClr>
                      </a:solidFill>
                      <a:prstDash val="solid"/>
                    </a:lnR>
                    <a:lnT w="9525" cap="flat" cmpd="sng" algn="ctr">
                      <a:solidFill>
                        <a:srgbClr val="333399">
                          <a:shade val="95000"/>
                          <a:satMod val="105000"/>
                        </a:srgbClr>
                      </a:solidFill>
                      <a:prstDash val="solid"/>
                    </a:lnT>
                    <a:lnB w="9525" cap="flat" cmpd="sng" algn="ctr">
                      <a:solidFill>
                        <a:srgbClr val="333399">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2400" b="1" u="none" strike="noStrike" dirty="0">
                          <a:effectLst/>
                        </a:rPr>
                        <a:t>OS from SBRT</a:t>
                      </a:r>
                      <a:endParaRPr lang="en-US" sz="2400" b="1" i="0" u="none" strike="noStrike" dirty="0">
                        <a:solidFill>
                          <a:srgbClr val="000000"/>
                        </a:solidFill>
                        <a:effectLst/>
                        <a:latin typeface="+mj-lt"/>
                      </a:endParaRPr>
                    </a:p>
                  </a:txBody>
                  <a:tcPr marL="9525" marR="9525" marT="9525" marB="0" anchor="b">
                    <a:lnL w="9525" cap="flat" cmpd="sng" algn="ctr">
                      <a:solidFill>
                        <a:srgbClr val="333399">
                          <a:shade val="95000"/>
                          <a:satMod val="105000"/>
                        </a:srgbClr>
                      </a:solidFill>
                      <a:prstDash val="solid"/>
                    </a:lnL>
                    <a:lnR w="9525" cap="flat" cmpd="sng" algn="ctr">
                      <a:solidFill>
                        <a:srgbClr val="333399">
                          <a:shade val="95000"/>
                          <a:satMod val="105000"/>
                        </a:srgbClr>
                      </a:solidFill>
                      <a:prstDash val="solid"/>
                    </a:lnR>
                    <a:lnT w="9525" cap="flat" cmpd="sng" algn="ctr">
                      <a:solidFill>
                        <a:srgbClr val="333399">
                          <a:shade val="95000"/>
                          <a:satMod val="105000"/>
                        </a:srgbClr>
                      </a:solidFill>
                      <a:prstDash val="solid"/>
                    </a:lnT>
                    <a:lnB w="9525" cap="flat" cmpd="sng" algn="ctr">
                      <a:solidFill>
                        <a:srgbClr val="333399">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2400" b="1" u="none" strike="noStrike" dirty="0">
                          <a:effectLst/>
                        </a:rPr>
                        <a:t>95% CI</a:t>
                      </a:r>
                      <a:endParaRPr lang="en-US" sz="2400" b="1" i="0" u="none" strike="noStrike" dirty="0">
                        <a:solidFill>
                          <a:srgbClr val="000000"/>
                        </a:solidFill>
                        <a:effectLst/>
                        <a:latin typeface="+mj-lt"/>
                      </a:endParaRPr>
                    </a:p>
                  </a:txBody>
                  <a:tcPr marL="9525" marR="9525" marT="9525" marB="0" anchor="b">
                    <a:lnL w="9525" cap="flat" cmpd="sng" algn="ctr">
                      <a:solidFill>
                        <a:srgbClr val="333399">
                          <a:shade val="95000"/>
                          <a:satMod val="105000"/>
                        </a:srgbClr>
                      </a:solidFill>
                      <a:prstDash val="solid"/>
                    </a:lnL>
                    <a:lnR w="9525" cap="flat" cmpd="sng" algn="ctr">
                      <a:solidFill>
                        <a:srgbClr val="333399">
                          <a:shade val="95000"/>
                          <a:satMod val="105000"/>
                        </a:srgbClr>
                      </a:solidFill>
                      <a:prstDash val="solid"/>
                    </a:lnR>
                    <a:lnT w="9525" cap="flat" cmpd="sng" algn="ctr">
                      <a:solidFill>
                        <a:srgbClr val="333399">
                          <a:shade val="95000"/>
                          <a:satMod val="105000"/>
                        </a:srgbClr>
                      </a:solidFill>
                      <a:prstDash val="solid"/>
                    </a:lnT>
                    <a:lnB w="9525" cap="flat" cmpd="sng" algn="ctr">
                      <a:solidFill>
                        <a:srgbClr val="333399">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2400" b="1" i="1" u="none" strike="noStrike" dirty="0">
                          <a:solidFill>
                            <a:srgbClr val="000000"/>
                          </a:solidFill>
                          <a:effectLst/>
                          <a:latin typeface="+mj-lt"/>
                        </a:rPr>
                        <a:t>p</a:t>
                      </a:r>
                      <a:r>
                        <a:rPr lang="en-US" sz="2400" b="1" i="0" u="none" strike="noStrike" dirty="0">
                          <a:solidFill>
                            <a:srgbClr val="000000"/>
                          </a:solidFill>
                          <a:effectLst/>
                          <a:latin typeface="+mj-lt"/>
                        </a:rPr>
                        <a:t>-value</a:t>
                      </a:r>
                    </a:p>
                  </a:txBody>
                  <a:tcPr marL="9525" marR="9525" marT="9525" marB="0" anchor="b">
                    <a:lnL w="9525" cap="flat" cmpd="sng" algn="ctr">
                      <a:solidFill>
                        <a:srgbClr val="333399">
                          <a:shade val="95000"/>
                          <a:satMod val="105000"/>
                        </a:srgbClr>
                      </a:solidFill>
                      <a:prstDash val="solid"/>
                    </a:lnL>
                    <a:lnR w="9525" cap="flat" cmpd="sng" algn="ctr">
                      <a:solidFill>
                        <a:srgbClr val="333399">
                          <a:shade val="95000"/>
                          <a:satMod val="105000"/>
                        </a:srgbClr>
                      </a:solidFill>
                      <a:prstDash val="solid"/>
                    </a:lnR>
                    <a:lnT w="9525" cap="flat" cmpd="sng" algn="ctr">
                      <a:solidFill>
                        <a:srgbClr val="333399">
                          <a:shade val="95000"/>
                          <a:satMod val="105000"/>
                        </a:srgbClr>
                      </a:solidFill>
                      <a:prstDash val="solid"/>
                    </a:lnT>
                    <a:lnB w="9525" cap="flat" cmpd="sng" algn="ctr">
                      <a:solidFill>
                        <a:srgbClr val="333399">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980561068"/>
                  </a:ext>
                </a:extLst>
              </a:tr>
              <a:tr h="2497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2400" b="0" u="none" strike="noStrike" dirty="0">
                          <a:effectLst/>
                          <a:latin typeface="+mj-lt"/>
                        </a:rPr>
                        <a:t>Before/Concurrent</a:t>
                      </a:r>
                      <a:endParaRPr lang="en-US" sz="2400" b="0" i="0" u="none" strike="noStrike" dirty="0">
                        <a:solidFill>
                          <a:srgbClr val="000000"/>
                        </a:solidFill>
                        <a:effectLst/>
                        <a:latin typeface="+mj-lt"/>
                      </a:endParaRPr>
                    </a:p>
                  </a:txBody>
                  <a:tcPr marL="9525" marR="9525" marT="9525" marB="0" anchor="b">
                    <a:lnL w="9525" cap="flat" cmpd="sng" algn="ctr">
                      <a:solidFill>
                        <a:srgbClr val="333399">
                          <a:shade val="95000"/>
                          <a:satMod val="105000"/>
                        </a:srgbClr>
                      </a:solidFill>
                      <a:prstDash val="solid"/>
                    </a:lnL>
                    <a:lnR w="9525" cap="flat" cmpd="sng" algn="ctr">
                      <a:solidFill>
                        <a:srgbClr val="333399">
                          <a:shade val="95000"/>
                          <a:satMod val="105000"/>
                        </a:srgbClr>
                      </a:solidFill>
                      <a:prstDash val="solid"/>
                    </a:lnR>
                    <a:lnT w="9525" cap="flat" cmpd="sng" algn="ctr">
                      <a:solidFill>
                        <a:srgbClr val="333399">
                          <a:shade val="95000"/>
                          <a:satMod val="105000"/>
                        </a:srgbClr>
                      </a:solidFill>
                      <a:prstDash val="solid"/>
                    </a:lnT>
                    <a:lnB w="9525" cap="flat" cmpd="sng" algn="ctr">
                      <a:solidFill>
                        <a:srgbClr val="333399">
                          <a:shade val="95000"/>
                          <a:satMod val="105000"/>
                        </a:srgbClr>
                      </a:solidFill>
                      <a:prstDash val="soli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2400" dirty="0">
                          <a:effectLst/>
                        </a:rPr>
                        <a:t>8.181</a:t>
                      </a:r>
                      <a:endParaRPr lang="en-US" sz="2400" dirty="0"/>
                    </a:p>
                  </a:txBody>
                  <a:tcPr marL="9525" marR="9525" marT="9525" marB="0" anchor="ctr">
                    <a:lnL w="9525" cap="flat" cmpd="sng" algn="ctr">
                      <a:solidFill>
                        <a:srgbClr val="333399">
                          <a:shade val="95000"/>
                          <a:satMod val="105000"/>
                        </a:srgbClr>
                      </a:solidFill>
                      <a:prstDash val="solid"/>
                    </a:lnL>
                    <a:lnR w="9525" cap="flat" cmpd="sng" algn="ctr">
                      <a:solidFill>
                        <a:srgbClr val="333399">
                          <a:shade val="95000"/>
                          <a:satMod val="105000"/>
                        </a:srgbClr>
                      </a:solidFill>
                      <a:prstDash val="solid"/>
                    </a:lnR>
                    <a:lnT w="9525" cap="flat" cmpd="sng" algn="ctr">
                      <a:solidFill>
                        <a:srgbClr val="333399">
                          <a:shade val="95000"/>
                          <a:satMod val="105000"/>
                        </a:srgbClr>
                      </a:solidFill>
                      <a:prstDash val="solid"/>
                    </a:lnT>
                    <a:lnB w="9525" cap="flat" cmpd="sng" algn="ctr">
                      <a:solidFill>
                        <a:srgbClr val="333399">
                          <a:shade val="95000"/>
                          <a:satMod val="105000"/>
                        </a:srgbClr>
                      </a:solidFill>
                      <a:prstDash val="soli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2400" dirty="0">
                          <a:effectLst/>
                        </a:rPr>
                        <a:t>4.764 to 14.686</a:t>
                      </a:r>
                      <a:endParaRPr lang="en-US" sz="2400" dirty="0"/>
                    </a:p>
                  </a:txBody>
                  <a:tcPr marL="9525" marR="9525" marT="9525" marB="0" anchor="ctr">
                    <a:lnL w="9525" cap="flat" cmpd="sng" algn="ctr">
                      <a:solidFill>
                        <a:srgbClr val="333399">
                          <a:shade val="95000"/>
                          <a:satMod val="105000"/>
                        </a:srgbClr>
                      </a:solidFill>
                      <a:prstDash val="solid"/>
                    </a:lnL>
                    <a:lnR w="9525" cap="flat" cmpd="sng" algn="ctr">
                      <a:solidFill>
                        <a:srgbClr val="333399">
                          <a:shade val="95000"/>
                          <a:satMod val="105000"/>
                        </a:srgbClr>
                      </a:solidFill>
                      <a:prstDash val="solid"/>
                    </a:lnR>
                    <a:lnT w="9525" cap="flat" cmpd="sng" algn="ctr">
                      <a:solidFill>
                        <a:srgbClr val="333399">
                          <a:shade val="95000"/>
                          <a:satMod val="105000"/>
                        </a:srgbClr>
                      </a:solidFill>
                      <a:prstDash val="solid"/>
                    </a:lnT>
                    <a:lnB w="9525" cap="flat" cmpd="sng" algn="ctr">
                      <a:solidFill>
                        <a:srgbClr val="333399">
                          <a:shade val="95000"/>
                          <a:satMod val="105000"/>
                        </a:srgbClr>
                      </a:solidFill>
                      <a:prstDash val="solid"/>
                    </a:lnB>
                    <a:lnTlToBr w="12700" cmpd="sng">
                      <a:noFill/>
                      <a:prstDash val="solid"/>
                    </a:lnTlToBr>
                    <a:lnBlToTr w="12700" cmpd="sng">
                      <a:noFill/>
                      <a:prstDash val="solid"/>
                    </a:lnBlToTr>
                    <a:solidFill>
                      <a:srgbClr val="FFFFFF">
                        <a:lumMod val="95000"/>
                      </a:srgbClr>
                    </a:solidFill>
                  </a:tcPr>
                </a:tc>
                <a:tc row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2400" b="0" i="0" u="none" strike="noStrike" dirty="0">
                          <a:solidFill>
                            <a:schemeClr val="tx1"/>
                          </a:solidFill>
                          <a:effectLst/>
                          <a:latin typeface="+mj-lt"/>
                        </a:rPr>
                        <a:t>0.33</a:t>
                      </a:r>
                    </a:p>
                  </a:txBody>
                  <a:tcPr marL="9525" marR="9525" marT="9525" marB="0" anchor="b">
                    <a:lnL w="9525" cap="flat" cmpd="sng" algn="ctr">
                      <a:solidFill>
                        <a:srgbClr val="333399">
                          <a:shade val="95000"/>
                          <a:satMod val="105000"/>
                        </a:srgbClr>
                      </a:solidFill>
                      <a:prstDash val="solid"/>
                    </a:lnL>
                    <a:lnR w="9525" cap="flat" cmpd="sng" algn="ctr">
                      <a:solidFill>
                        <a:srgbClr val="333399">
                          <a:shade val="95000"/>
                          <a:satMod val="105000"/>
                        </a:srgbClr>
                      </a:solidFill>
                      <a:prstDash val="solid"/>
                    </a:lnR>
                    <a:lnT w="9525" cap="flat" cmpd="sng" algn="ctr">
                      <a:solidFill>
                        <a:srgbClr val="333399">
                          <a:shade val="95000"/>
                          <a:satMod val="105000"/>
                        </a:srgbClr>
                      </a:solidFill>
                      <a:prstDash val="solid"/>
                    </a:lnT>
                    <a:lnB w="9525" cap="flat" cmpd="sng" algn="ctr">
                      <a:solidFill>
                        <a:srgbClr val="333399">
                          <a:shade val="95000"/>
                          <a:satMod val="105000"/>
                        </a:srgbClr>
                      </a:solidFill>
                      <a:prstDash val="soli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951670870"/>
                  </a:ext>
                </a:extLst>
              </a:tr>
              <a:tr h="48262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2400" b="0" u="none" strike="noStrike" dirty="0">
                          <a:effectLst/>
                          <a:latin typeface="+mj-lt"/>
                        </a:rPr>
                        <a:t>After</a:t>
                      </a:r>
                      <a:endParaRPr lang="en-US" sz="2400" b="0" i="0" u="none" strike="noStrike" dirty="0">
                        <a:solidFill>
                          <a:srgbClr val="000000"/>
                        </a:solidFill>
                        <a:effectLst/>
                        <a:latin typeface="+mj-lt"/>
                      </a:endParaRPr>
                    </a:p>
                  </a:txBody>
                  <a:tcPr marL="9525" marR="9525" marT="9525" marB="0" anchor="b">
                    <a:lnL w="9525" cap="flat" cmpd="sng" algn="ctr">
                      <a:solidFill>
                        <a:srgbClr val="333399">
                          <a:shade val="95000"/>
                          <a:satMod val="105000"/>
                        </a:srgbClr>
                      </a:solidFill>
                      <a:prstDash val="solid"/>
                    </a:lnL>
                    <a:lnR w="9525" cap="flat" cmpd="sng" algn="ctr">
                      <a:solidFill>
                        <a:srgbClr val="333399">
                          <a:shade val="95000"/>
                          <a:satMod val="105000"/>
                        </a:srgbClr>
                      </a:solidFill>
                      <a:prstDash val="solid"/>
                    </a:lnR>
                    <a:lnT w="9525" cap="flat" cmpd="sng" algn="ctr">
                      <a:solidFill>
                        <a:srgbClr val="333399">
                          <a:shade val="95000"/>
                          <a:satMod val="105000"/>
                        </a:srgbClr>
                      </a:solidFill>
                      <a:prstDash val="solid"/>
                    </a:lnT>
                    <a:lnB w="9525" cap="flat" cmpd="sng" algn="ctr">
                      <a:solidFill>
                        <a:srgbClr val="333399">
                          <a:shade val="95000"/>
                          <a:satMod val="105000"/>
                        </a:srgbClr>
                      </a:solidFill>
                      <a:prstDash val="soli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2400" u="none" strike="noStrike" dirty="0">
                          <a:effectLst/>
                        </a:rPr>
                        <a:t>12.682</a:t>
                      </a:r>
                      <a:endParaRPr lang="en-US" sz="2400" b="0" i="0" u="none" strike="noStrike" kern="1200" dirty="0">
                        <a:solidFill>
                          <a:srgbClr val="000080"/>
                        </a:solidFill>
                        <a:effectLst/>
                        <a:latin typeface="+mn-lt"/>
                        <a:ea typeface="+mn-ea"/>
                        <a:cs typeface="+mn-cs"/>
                      </a:endParaRPr>
                    </a:p>
                  </a:txBody>
                  <a:tcPr marL="9525" marR="9525" marT="9525" marB="0" anchor="ctr">
                    <a:lnL w="9525" cap="flat" cmpd="sng" algn="ctr">
                      <a:solidFill>
                        <a:srgbClr val="333399">
                          <a:shade val="95000"/>
                          <a:satMod val="105000"/>
                        </a:srgbClr>
                      </a:solidFill>
                      <a:prstDash val="solid"/>
                    </a:lnL>
                    <a:lnR w="9525" cap="flat" cmpd="sng" algn="ctr">
                      <a:solidFill>
                        <a:srgbClr val="333399">
                          <a:shade val="95000"/>
                          <a:satMod val="105000"/>
                        </a:srgbClr>
                      </a:solidFill>
                      <a:prstDash val="solid"/>
                    </a:lnR>
                    <a:lnT w="9525" cap="flat" cmpd="sng" algn="ctr">
                      <a:solidFill>
                        <a:srgbClr val="333399">
                          <a:shade val="95000"/>
                          <a:satMod val="105000"/>
                        </a:srgbClr>
                      </a:solidFill>
                      <a:prstDash val="solid"/>
                    </a:lnT>
                    <a:lnB w="9525" cap="flat" cmpd="sng" algn="ctr">
                      <a:solidFill>
                        <a:srgbClr val="333399">
                          <a:shade val="95000"/>
                          <a:satMod val="105000"/>
                        </a:srgbClr>
                      </a:solidFill>
                      <a:prstDash val="soli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2400" u="none" strike="noStrike" dirty="0">
                          <a:effectLst/>
                        </a:rPr>
                        <a:t>7.688 to 19.088</a:t>
                      </a:r>
                      <a:endParaRPr lang="en-US" sz="2400" b="0" i="0" u="none" strike="noStrike" kern="1200" dirty="0">
                        <a:solidFill>
                          <a:srgbClr val="000080"/>
                        </a:solidFill>
                        <a:effectLst/>
                        <a:latin typeface="+mn-lt"/>
                        <a:ea typeface="+mn-ea"/>
                        <a:cs typeface="+mn-cs"/>
                      </a:endParaRPr>
                    </a:p>
                  </a:txBody>
                  <a:tcPr marL="9525" marR="9525" marT="9525" marB="0" anchor="ctr">
                    <a:lnL w="9525" cap="flat" cmpd="sng" algn="ctr">
                      <a:solidFill>
                        <a:srgbClr val="333399">
                          <a:shade val="95000"/>
                          <a:satMod val="105000"/>
                        </a:srgbClr>
                      </a:solidFill>
                      <a:prstDash val="solid"/>
                    </a:lnL>
                    <a:lnR w="9525" cap="flat" cmpd="sng" algn="ctr">
                      <a:solidFill>
                        <a:srgbClr val="333399">
                          <a:shade val="95000"/>
                          <a:satMod val="105000"/>
                        </a:srgbClr>
                      </a:solidFill>
                      <a:prstDash val="solid"/>
                    </a:lnR>
                    <a:lnT w="9525" cap="flat" cmpd="sng" algn="ctr">
                      <a:solidFill>
                        <a:srgbClr val="333399">
                          <a:shade val="95000"/>
                          <a:satMod val="105000"/>
                        </a:srgbClr>
                      </a:solidFill>
                      <a:prstDash val="solid"/>
                    </a:lnT>
                    <a:lnB w="9525" cap="flat" cmpd="sng" algn="ctr">
                      <a:solidFill>
                        <a:srgbClr val="333399">
                          <a:shade val="95000"/>
                          <a:satMod val="105000"/>
                        </a:srgbClr>
                      </a:solidFill>
                      <a:prstDash val="solid"/>
                    </a:lnB>
                    <a:lnTlToBr w="12700" cmpd="sng">
                      <a:noFill/>
                      <a:prstDash val="solid"/>
                    </a:lnTlToBr>
                    <a:lnBlToTr w="12700" cmpd="sng">
                      <a:noFill/>
                      <a:prstDash val="solid"/>
                    </a:lnBlToTr>
                    <a:solidFill>
                      <a:srgbClr val="FFFFFF">
                        <a:lumMod val="95000"/>
                      </a:srgbClr>
                    </a:solidFill>
                  </a:tcPr>
                </a:tc>
                <a:tc vMerge="1">
                  <a:txBody>
                    <a:bodyPr/>
                    <a:lstStyle/>
                    <a:p>
                      <a:pPr algn="l" fontAlgn="ctr"/>
                      <a:endParaRPr lang="en-US" sz="1400" b="0" i="0" u="none" strike="noStrike" dirty="0">
                        <a:solidFill>
                          <a:srgbClr val="000080"/>
                        </a:solidFill>
                        <a:effectLst/>
                        <a:latin typeface="+mj-lt"/>
                      </a:endParaRPr>
                    </a:p>
                  </a:txBody>
                  <a:tcPr marL="9525" marR="9525" marT="9525" marB="0" anchor="ctr"/>
                </a:tc>
                <a:extLst>
                  <a:ext uri="{0D108BD9-81ED-4DB2-BD59-A6C34878D82A}">
                    <a16:rowId xmlns:a16="http://schemas.microsoft.com/office/drawing/2014/main" val="465630113"/>
                  </a:ext>
                </a:extLst>
              </a:tr>
              <a:tr h="4360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2400" b="0" u="none" strike="noStrike" dirty="0">
                          <a:effectLst/>
                          <a:latin typeface="+mj-lt"/>
                        </a:rPr>
                        <a:t>Before*</a:t>
                      </a:r>
                      <a:endParaRPr lang="en-US" sz="2400" b="0" i="0" u="none" strike="noStrike" dirty="0">
                        <a:solidFill>
                          <a:srgbClr val="000000"/>
                        </a:solidFill>
                        <a:effectLst/>
                        <a:latin typeface="+mj-lt"/>
                      </a:endParaRPr>
                    </a:p>
                  </a:txBody>
                  <a:tcPr marL="9525" marR="9525" marT="9525" marB="0" anchor="b">
                    <a:lnL w="9525" cap="flat" cmpd="sng" algn="ctr">
                      <a:solidFill>
                        <a:srgbClr val="333399">
                          <a:shade val="95000"/>
                          <a:satMod val="105000"/>
                        </a:srgbClr>
                      </a:solidFill>
                      <a:prstDash val="solid"/>
                    </a:lnL>
                    <a:lnR w="9525" cap="flat" cmpd="sng" algn="ctr">
                      <a:solidFill>
                        <a:srgbClr val="333399">
                          <a:shade val="95000"/>
                          <a:satMod val="105000"/>
                        </a:srgbClr>
                      </a:solidFill>
                      <a:prstDash val="solid"/>
                    </a:lnR>
                    <a:lnT w="9525" cap="flat" cmpd="sng" algn="ctr">
                      <a:solidFill>
                        <a:srgbClr val="333399">
                          <a:shade val="95000"/>
                          <a:satMod val="105000"/>
                        </a:srgbClr>
                      </a:solidFill>
                      <a:prstDash val="solid"/>
                    </a:lnT>
                    <a:lnB w="9525" cap="flat" cmpd="sng" algn="ctr">
                      <a:solidFill>
                        <a:srgbClr val="333399">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2400" dirty="0">
                          <a:effectLst/>
                        </a:rPr>
                        <a:t>3.285</a:t>
                      </a:r>
                      <a:endParaRPr lang="en-US" sz="2400" dirty="0"/>
                    </a:p>
                  </a:txBody>
                  <a:tcPr marL="9525" marR="9525" marT="9525" marB="0" anchor="ctr">
                    <a:lnL w="9525" cap="flat" cmpd="sng" algn="ctr">
                      <a:solidFill>
                        <a:srgbClr val="333399">
                          <a:shade val="95000"/>
                          <a:satMod val="105000"/>
                        </a:srgbClr>
                      </a:solidFill>
                      <a:prstDash val="solid"/>
                    </a:lnL>
                    <a:lnR w="9525" cap="flat" cmpd="sng" algn="ctr">
                      <a:solidFill>
                        <a:srgbClr val="333399">
                          <a:shade val="95000"/>
                          <a:satMod val="105000"/>
                        </a:srgbClr>
                      </a:solidFill>
                      <a:prstDash val="solid"/>
                    </a:lnR>
                    <a:lnT w="9525" cap="flat" cmpd="sng" algn="ctr">
                      <a:solidFill>
                        <a:srgbClr val="333399">
                          <a:shade val="95000"/>
                          <a:satMod val="105000"/>
                        </a:srgbClr>
                      </a:solidFill>
                      <a:prstDash val="solid"/>
                    </a:lnT>
                    <a:lnB w="9525" cap="flat" cmpd="sng" algn="ctr">
                      <a:solidFill>
                        <a:srgbClr val="333399">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2400" dirty="0">
                          <a:effectLst/>
                        </a:rPr>
                        <a:t>1.248 to 6.111</a:t>
                      </a:r>
                      <a:endParaRPr lang="en-US" sz="2400" dirty="0"/>
                    </a:p>
                  </a:txBody>
                  <a:tcPr marL="9525" marR="9525" marT="9525" marB="0" anchor="ctr">
                    <a:lnL w="9525" cap="flat" cmpd="sng" algn="ctr">
                      <a:solidFill>
                        <a:srgbClr val="333399">
                          <a:shade val="95000"/>
                          <a:satMod val="105000"/>
                        </a:srgbClr>
                      </a:solidFill>
                      <a:prstDash val="solid"/>
                    </a:lnL>
                    <a:lnR w="9525" cap="flat" cmpd="sng" algn="ctr">
                      <a:solidFill>
                        <a:srgbClr val="333399">
                          <a:shade val="95000"/>
                          <a:satMod val="105000"/>
                        </a:srgbClr>
                      </a:solidFill>
                      <a:prstDash val="solid"/>
                    </a:lnR>
                    <a:lnT w="9525" cap="flat" cmpd="sng" algn="ctr">
                      <a:solidFill>
                        <a:srgbClr val="333399">
                          <a:shade val="95000"/>
                          <a:satMod val="105000"/>
                        </a:srgbClr>
                      </a:solidFill>
                      <a:prstDash val="solid"/>
                    </a:lnT>
                    <a:lnB w="9525" cap="flat" cmpd="sng" algn="ctr">
                      <a:solidFill>
                        <a:srgbClr val="333399">
                          <a:shade val="95000"/>
                          <a:satMod val="105000"/>
                        </a:srgbClr>
                      </a:solidFill>
                      <a:prstDash val="soli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2400" b="0" i="0" u="none" strike="noStrike" dirty="0">
                          <a:solidFill>
                            <a:schemeClr val="tx1"/>
                          </a:solidFill>
                          <a:effectLst/>
                          <a:latin typeface="+mj-lt"/>
                        </a:rPr>
                        <a:t>0.014</a:t>
                      </a:r>
                    </a:p>
                  </a:txBody>
                  <a:tcPr marL="9525" marR="9525" marT="9525" marB="0" anchor="b">
                    <a:lnL w="9525" cap="flat" cmpd="sng" algn="ctr">
                      <a:solidFill>
                        <a:srgbClr val="333399">
                          <a:shade val="95000"/>
                          <a:satMod val="105000"/>
                        </a:srgbClr>
                      </a:solidFill>
                      <a:prstDash val="solid"/>
                    </a:lnL>
                    <a:lnR w="9525" cap="flat" cmpd="sng" algn="ctr">
                      <a:solidFill>
                        <a:srgbClr val="333399">
                          <a:shade val="95000"/>
                          <a:satMod val="105000"/>
                        </a:srgbClr>
                      </a:solidFill>
                      <a:prstDash val="solid"/>
                    </a:lnR>
                    <a:lnT w="9525" cap="flat" cmpd="sng" algn="ctr">
                      <a:solidFill>
                        <a:srgbClr val="333399">
                          <a:shade val="95000"/>
                          <a:satMod val="105000"/>
                        </a:srgbClr>
                      </a:solidFill>
                      <a:prstDash val="solid"/>
                    </a:lnT>
                    <a:lnB w="9525" cap="flat" cmpd="sng" algn="ctr">
                      <a:solidFill>
                        <a:srgbClr val="333399">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307176654"/>
                  </a:ext>
                </a:extLst>
              </a:tr>
              <a:tr h="4360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2400" b="0" i="0" u="none" strike="noStrike" dirty="0">
                          <a:effectLst/>
                          <a:latin typeface="+mj-lt"/>
                        </a:rPr>
                        <a:t>Concurrent/After*</a:t>
                      </a:r>
                      <a:endParaRPr lang="en-US" sz="2400" b="0" i="0" u="none" strike="noStrike" dirty="0">
                        <a:solidFill>
                          <a:srgbClr val="000000"/>
                        </a:solidFill>
                        <a:effectLst/>
                        <a:latin typeface="+mj-lt"/>
                      </a:endParaRPr>
                    </a:p>
                  </a:txBody>
                  <a:tcPr marL="9525" marR="9525" marT="9525" marB="0" anchor="b">
                    <a:lnL w="9525" cap="flat" cmpd="sng" algn="ctr">
                      <a:solidFill>
                        <a:srgbClr val="333399">
                          <a:shade val="95000"/>
                          <a:satMod val="105000"/>
                        </a:srgbClr>
                      </a:solidFill>
                      <a:prstDash val="solid"/>
                    </a:lnL>
                    <a:lnR w="9525" cap="flat" cmpd="sng" algn="ctr">
                      <a:solidFill>
                        <a:srgbClr val="333399">
                          <a:shade val="95000"/>
                          <a:satMod val="105000"/>
                        </a:srgbClr>
                      </a:solidFill>
                      <a:prstDash val="solid"/>
                    </a:lnR>
                    <a:lnT w="9525" cap="flat" cmpd="sng" algn="ctr">
                      <a:solidFill>
                        <a:srgbClr val="333399">
                          <a:shade val="95000"/>
                          <a:satMod val="105000"/>
                        </a:srgbClr>
                      </a:solidFill>
                      <a:prstDash val="solid"/>
                    </a:lnT>
                    <a:lnB w="9525" cap="flat" cmpd="sng" algn="ctr">
                      <a:solidFill>
                        <a:srgbClr val="333399">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2400" dirty="0">
                          <a:effectLst/>
                        </a:rPr>
                        <a:t>13.010</a:t>
                      </a:r>
                      <a:endParaRPr lang="en-US" sz="2400" dirty="0"/>
                    </a:p>
                  </a:txBody>
                  <a:tcPr marL="9525" marR="9525" marT="9525" marB="0" anchor="ctr">
                    <a:lnL w="9525" cap="flat" cmpd="sng" algn="ctr">
                      <a:solidFill>
                        <a:srgbClr val="333399">
                          <a:shade val="95000"/>
                          <a:satMod val="105000"/>
                        </a:srgbClr>
                      </a:solidFill>
                      <a:prstDash val="solid"/>
                    </a:lnL>
                    <a:lnR w="9525" cap="flat" cmpd="sng" algn="ctr">
                      <a:solidFill>
                        <a:srgbClr val="333399">
                          <a:shade val="95000"/>
                          <a:satMod val="105000"/>
                        </a:srgbClr>
                      </a:solidFill>
                      <a:prstDash val="solid"/>
                    </a:lnR>
                    <a:lnT w="9525" cap="flat" cmpd="sng" algn="ctr">
                      <a:solidFill>
                        <a:srgbClr val="333399">
                          <a:shade val="95000"/>
                          <a:satMod val="105000"/>
                        </a:srgbClr>
                      </a:solidFill>
                      <a:prstDash val="solid"/>
                    </a:lnT>
                    <a:lnB w="9525" cap="flat" cmpd="sng" algn="ctr">
                      <a:solidFill>
                        <a:srgbClr val="333399">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2400" dirty="0">
                          <a:effectLst/>
                        </a:rPr>
                        <a:t>8.641 to 15.901</a:t>
                      </a:r>
                      <a:endParaRPr lang="en-US" sz="2400" dirty="0"/>
                    </a:p>
                  </a:txBody>
                  <a:tcPr marL="9525" marR="9525" marT="9525" marB="0" anchor="ctr">
                    <a:lnL w="9525" cap="flat" cmpd="sng" algn="ctr">
                      <a:solidFill>
                        <a:srgbClr val="333399">
                          <a:shade val="95000"/>
                          <a:satMod val="105000"/>
                        </a:srgbClr>
                      </a:solidFill>
                      <a:prstDash val="solid"/>
                    </a:lnL>
                    <a:lnR w="9525" cap="flat" cmpd="sng" algn="ctr">
                      <a:solidFill>
                        <a:srgbClr val="333399">
                          <a:shade val="95000"/>
                          <a:satMod val="105000"/>
                        </a:srgbClr>
                      </a:solidFill>
                      <a:prstDash val="solid"/>
                    </a:lnR>
                    <a:lnT w="9525" cap="flat" cmpd="sng" algn="ctr">
                      <a:solidFill>
                        <a:srgbClr val="333399">
                          <a:shade val="95000"/>
                          <a:satMod val="105000"/>
                        </a:srgbClr>
                      </a:solidFill>
                      <a:prstDash val="solid"/>
                    </a:lnT>
                    <a:lnB w="9525" cap="flat" cmpd="sng" algn="ctr">
                      <a:solidFill>
                        <a:srgbClr val="333399">
                          <a:shade val="95000"/>
                          <a:satMod val="105000"/>
                        </a:srgbClr>
                      </a:solidFill>
                      <a:prstDash val="solid"/>
                    </a:lnB>
                    <a:lnTlToBr w="12700" cmpd="sng">
                      <a:noFill/>
                      <a:prstDash val="solid"/>
                    </a:lnTlToBr>
                    <a:lnBlToTr w="12700" cmpd="sng">
                      <a:noFill/>
                      <a:prstDash val="solid"/>
                    </a:lnBlToTr>
                    <a:noFill/>
                  </a:tcPr>
                </a:tc>
                <a:tc vMerge="1">
                  <a:txBody>
                    <a:bodyPr/>
                    <a:lstStyle/>
                    <a:p>
                      <a:pPr algn="l" fontAlgn="ctr"/>
                      <a:endParaRPr lang="en-US" sz="1400" b="0" i="0" u="none" strike="noStrike" dirty="0">
                        <a:solidFill>
                          <a:srgbClr val="000080"/>
                        </a:solidFill>
                        <a:effectLst/>
                        <a:latin typeface="+mj-lt"/>
                      </a:endParaRPr>
                    </a:p>
                  </a:txBody>
                  <a:tcPr marL="9525" marR="9525" marT="9525" marB="0" anchor="ctr"/>
                </a:tc>
                <a:extLst>
                  <a:ext uri="{0D108BD9-81ED-4DB2-BD59-A6C34878D82A}">
                    <a16:rowId xmlns:a16="http://schemas.microsoft.com/office/drawing/2014/main" val="3124173765"/>
                  </a:ext>
                </a:extLst>
              </a:tr>
              <a:tr h="4360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2400" b="0" u="none" strike="noStrike" dirty="0">
                          <a:effectLst/>
                          <a:latin typeface="+mj-lt"/>
                        </a:rPr>
                        <a:t>Concurrent</a:t>
                      </a:r>
                      <a:endParaRPr lang="en-US" sz="2400" b="0" i="0" u="none" strike="noStrike" dirty="0">
                        <a:solidFill>
                          <a:srgbClr val="000000"/>
                        </a:solidFill>
                        <a:effectLst/>
                        <a:latin typeface="+mj-lt"/>
                      </a:endParaRPr>
                    </a:p>
                  </a:txBody>
                  <a:tcPr marL="9525" marR="9525" marT="9525" marB="0" anchor="b">
                    <a:lnL w="9525" cap="flat" cmpd="sng" algn="ctr">
                      <a:solidFill>
                        <a:srgbClr val="333399">
                          <a:shade val="95000"/>
                          <a:satMod val="105000"/>
                        </a:srgbClr>
                      </a:solidFill>
                      <a:prstDash val="solid"/>
                    </a:lnL>
                    <a:lnR w="9525" cap="flat" cmpd="sng" algn="ctr">
                      <a:solidFill>
                        <a:srgbClr val="333399">
                          <a:shade val="95000"/>
                          <a:satMod val="105000"/>
                        </a:srgbClr>
                      </a:solidFill>
                      <a:prstDash val="solid"/>
                    </a:lnR>
                    <a:lnT w="9525" cap="flat" cmpd="sng" algn="ctr">
                      <a:solidFill>
                        <a:srgbClr val="333399">
                          <a:shade val="95000"/>
                          <a:satMod val="105000"/>
                        </a:srgbClr>
                      </a:solidFill>
                      <a:prstDash val="soli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2400" dirty="0">
                          <a:effectLst/>
                        </a:rPr>
                        <a:t>13.010</a:t>
                      </a:r>
                      <a:endParaRPr lang="en-US" sz="2400" dirty="0"/>
                    </a:p>
                  </a:txBody>
                  <a:tcPr marL="9525" marR="9525" marT="9525" marB="0" anchor="ctr">
                    <a:lnL w="9525" cap="flat" cmpd="sng" algn="ctr">
                      <a:solidFill>
                        <a:srgbClr val="333399">
                          <a:shade val="95000"/>
                          <a:satMod val="105000"/>
                        </a:srgbClr>
                      </a:solidFill>
                      <a:prstDash val="solid"/>
                    </a:lnL>
                    <a:lnR w="9525" cap="flat" cmpd="sng" algn="ctr">
                      <a:solidFill>
                        <a:srgbClr val="333399">
                          <a:shade val="95000"/>
                          <a:satMod val="105000"/>
                        </a:srgbClr>
                      </a:solidFill>
                      <a:prstDash val="solid"/>
                    </a:lnR>
                    <a:lnT w="9525" cap="flat" cmpd="sng" algn="ctr">
                      <a:solidFill>
                        <a:srgbClr val="333399">
                          <a:shade val="95000"/>
                          <a:satMod val="105000"/>
                        </a:srgbClr>
                      </a:solidFill>
                      <a:prstDash val="solid"/>
                    </a:lnT>
                    <a:lnB w="9525" cap="flat" cmpd="sng" algn="ctr">
                      <a:solidFill>
                        <a:srgbClr val="333399">
                          <a:shade val="95000"/>
                          <a:satMod val="105000"/>
                        </a:srgbClr>
                      </a:solidFill>
                      <a:prstDash val="soli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2400" dirty="0">
                          <a:effectLst/>
                        </a:rPr>
                        <a:t>7.589 to 17.446</a:t>
                      </a:r>
                      <a:endParaRPr lang="en-US" sz="2400" dirty="0"/>
                    </a:p>
                  </a:txBody>
                  <a:tcPr marL="9525" marR="9525" marT="9525" marB="0" anchor="ctr">
                    <a:lnL w="9525" cap="flat" cmpd="sng" algn="ctr">
                      <a:solidFill>
                        <a:srgbClr val="333399">
                          <a:shade val="95000"/>
                          <a:satMod val="105000"/>
                        </a:srgbClr>
                      </a:solidFill>
                      <a:prstDash val="solid"/>
                    </a:lnL>
                    <a:lnR w="9525" cap="flat" cmpd="sng" algn="ctr">
                      <a:solidFill>
                        <a:srgbClr val="333399">
                          <a:shade val="95000"/>
                          <a:satMod val="105000"/>
                        </a:srgbClr>
                      </a:solidFill>
                      <a:prstDash val="solid"/>
                    </a:lnR>
                    <a:lnT w="9525" cap="flat" cmpd="sng" algn="ctr">
                      <a:solidFill>
                        <a:srgbClr val="333399">
                          <a:shade val="95000"/>
                          <a:satMod val="105000"/>
                        </a:srgbClr>
                      </a:solidFill>
                      <a:prstDash val="solid"/>
                    </a:lnT>
                    <a:lnB w="9525" cap="flat" cmpd="sng" algn="ctr">
                      <a:solidFill>
                        <a:srgbClr val="333399">
                          <a:shade val="95000"/>
                          <a:satMod val="105000"/>
                        </a:srgbClr>
                      </a:solidFill>
                      <a:prstDash val="solid"/>
                    </a:lnB>
                    <a:lnTlToBr w="12700" cmpd="sng">
                      <a:noFill/>
                      <a:prstDash val="solid"/>
                    </a:lnTlToBr>
                    <a:lnBlToTr w="12700" cmpd="sng">
                      <a:noFill/>
                      <a:prstDash val="solid"/>
                    </a:lnBlToTr>
                    <a:solidFill>
                      <a:srgbClr val="FFFFFF">
                        <a:lumMod val="95000"/>
                      </a:srgbClr>
                    </a:solidFill>
                  </a:tcPr>
                </a:tc>
                <a:tc row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2400" b="0" i="0" u="none" strike="noStrike" dirty="0">
                          <a:solidFill>
                            <a:schemeClr val="tx1"/>
                          </a:solidFill>
                          <a:effectLst/>
                          <a:latin typeface="+mj-lt"/>
                        </a:rPr>
                        <a:t>0.46</a:t>
                      </a:r>
                    </a:p>
                  </a:txBody>
                  <a:tcPr marL="9525" marR="9525" marT="9525" marB="0" anchor="b">
                    <a:lnL w="9525" cap="flat" cmpd="sng" algn="ctr">
                      <a:solidFill>
                        <a:srgbClr val="333399">
                          <a:shade val="95000"/>
                          <a:satMod val="105000"/>
                        </a:srgbClr>
                      </a:solidFill>
                      <a:prstDash val="solid"/>
                    </a:lnL>
                    <a:lnR w="9525" cap="flat" cmpd="sng" algn="ctr">
                      <a:solidFill>
                        <a:srgbClr val="333399">
                          <a:shade val="95000"/>
                          <a:satMod val="105000"/>
                        </a:srgbClr>
                      </a:solidFill>
                      <a:prstDash val="solid"/>
                    </a:lnR>
                    <a:lnT w="9525" cap="flat" cmpd="sng" algn="ctr">
                      <a:solidFill>
                        <a:srgbClr val="333399">
                          <a:shade val="95000"/>
                          <a:satMod val="105000"/>
                        </a:srgbClr>
                      </a:solidFill>
                      <a:prstDash val="solid"/>
                    </a:lnT>
                    <a:lnB w="9525" cap="flat" cmpd="sng" algn="ctr">
                      <a:solidFill>
                        <a:srgbClr val="333399">
                          <a:shade val="95000"/>
                          <a:satMod val="105000"/>
                        </a:srgbClr>
                      </a:solidFill>
                      <a:prstDash val="soli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3884726000"/>
                  </a:ext>
                </a:extLst>
              </a:tr>
              <a:tr h="4360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2400" b="0" u="none" strike="noStrike" dirty="0">
                          <a:effectLst/>
                          <a:latin typeface="+mj-lt"/>
                        </a:rPr>
                        <a:t>Before/After</a:t>
                      </a:r>
                      <a:endParaRPr lang="en-US" sz="2400" b="0" i="0" u="none" strike="noStrike" dirty="0">
                        <a:solidFill>
                          <a:srgbClr val="000000"/>
                        </a:solidFill>
                        <a:effectLst/>
                        <a:latin typeface="+mj-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2400" dirty="0">
                          <a:effectLst/>
                        </a:rPr>
                        <a:t>8.641</a:t>
                      </a:r>
                      <a:endParaRPr lang="en-US" sz="2400" dirty="0"/>
                    </a:p>
                  </a:txBody>
                  <a:tcPr marL="9525" marR="9525" marT="9525" marB="0" anchor="ctr">
                    <a:lnL w="12700" cap="flat" cmpd="sng" algn="ctr">
                      <a:solidFill>
                        <a:srgbClr val="000000"/>
                      </a:solidFill>
                      <a:prstDash val="solid"/>
                      <a:round/>
                      <a:headEnd type="none" w="med" len="med"/>
                      <a:tailEnd type="none" w="med" len="med"/>
                    </a:lnL>
                    <a:lnR w="9525" cap="flat" cmpd="sng" algn="ctr">
                      <a:solidFill>
                        <a:srgbClr val="333399">
                          <a:shade val="95000"/>
                          <a:satMod val="105000"/>
                        </a:srgbClr>
                      </a:solidFill>
                      <a:prstDash val="solid"/>
                    </a:lnR>
                    <a:lnT w="9525" cap="flat" cmpd="sng" algn="ctr">
                      <a:solidFill>
                        <a:srgbClr val="333399">
                          <a:shade val="95000"/>
                          <a:satMod val="105000"/>
                        </a:srgbClr>
                      </a:solidFill>
                      <a:prstDash val="solid"/>
                    </a:lnT>
                    <a:lnB w="9525" cap="flat" cmpd="sng" algn="ctr">
                      <a:solidFill>
                        <a:srgbClr val="333399">
                          <a:shade val="95000"/>
                          <a:satMod val="105000"/>
                        </a:srgbClr>
                      </a:solidFill>
                      <a:prstDash val="soli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2400" dirty="0">
                          <a:effectLst/>
                        </a:rPr>
                        <a:t>5.749 to 15.113</a:t>
                      </a:r>
                      <a:endParaRPr lang="en-US" sz="2400" dirty="0"/>
                    </a:p>
                  </a:txBody>
                  <a:tcPr marL="9525" marR="9525" marT="9525" marB="0" anchor="ctr">
                    <a:lnL w="9525" cap="flat" cmpd="sng" algn="ctr">
                      <a:solidFill>
                        <a:srgbClr val="333399">
                          <a:shade val="95000"/>
                          <a:satMod val="105000"/>
                        </a:srgbClr>
                      </a:solidFill>
                      <a:prstDash val="solid"/>
                    </a:lnL>
                    <a:lnR w="9525" cap="flat" cmpd="sng" algn="ctr">
                      <a:solidFill>
                        <a:srgbClr val="333399">
                          <a:shade val="95000"/>
                          <a:satMod val="105000"/>
                        </a:srgbClr>
                      </a:solidFill>
                      <a:prstDash val="solid"/>
                    </a:lnR>
                    <a:lnT w="9525" cap="flat" cmpd="sng" algn="ctr">
                      <a:solidFill>
                        <a:srgbClr val="333399">
                          <a:shade val="95000"/>
                          <a:satMod val="105000"/>
                        </a:srgbClr>
                      </a:solidFill>
                      <a:prstDash val="solid"/>
                    </a:lnT>
                    <a:lnB w="9525" cap="flat" cmpd="sng" algn="ctr">
                      <a:solidFill>
                        <a:srgbClr val="333399">
                          <a:shade val="95000"/>
                          <a:satMod val="105000"/>
                        </a:srgbClr>
                      </a:solidFill>
                      <a:prstDash val="solid"/>
                    </a:lnB>
                    <a:lnTlToBr w="12700" cmpd="sng">
                      <a:noFill/>
                      <a:prstDash val="solid"/>
                    </a:lnTlToBr>
                    <a:lnBlToTr w="12700" cmpd="sng">
                      <a:noFill/>
                      <a:prstDash val="solid"/>
                    </a:lnBlToTr>
                    <a:solidFill>
                      <a:srgbClr val="FFFFFF">
                        <a:lumMod val="95000"/>
                      </a:srgbClr>
                    </a:solidFill>
                  </a:tcPr>
                </a:tc>
                <a:tc vMerge="1">
                  <a:txBody>
                    <a:bodyPr/>
                    <a:lstStyle/>
                    <a:p>
                      <a:pPr algn="l" fontAlgn="ctr"/>
                      <a:endParaRPr lang="en-US" sz="1400" b="0" i="0" u="none" strike="noStrike" dirty="0">
                        <a:solidFill>
                          <a:srgbClr val="000080"/>
                        </a:solidFill>
                        <a:effectLst/>
                        <a:latin typeface="+mj-lt"/>
                      </a:endParaRPr>
                    </a:p>
                  </a:txBody>
                  <a:tcPr marL="9525" marR="9525" marT="9525" marB="0" anchor="ctr"/>
                </a:tc>
                <a:extLst>
                  <a:ext uri="{0D108BD9-81ED-4DB2-BD59-A6C34878D82A}">
                    <a16:rowId xmlns:a16="http://schemas.microsoft.com/office/drawing/2014/main" val="2857855890"/>
                  </a:ext>
                </a:extLst>
              </a:tr>
            </a:tbl>
          </a:graphicData>
        </a:graphic>
      </p:graphicFrame>
      <p:graphicFrame>
        <p:nvGraphicFramePr>
          <p:cNvPr id="31" name="Chart 30">
            <a:extLst>
              <a:ext uri="{FF2B5EF4-FFF2-40B4-BE49-F238E27FC236}">
                <a16:creationId xmlns:a16="http://schemas.microsoft.com/office/drawing/2014/main" id="{47A2B0F8-BBB0-4740-B466-2F1A447FEFA5}"/>
              </a:ext>
            </a:extLst>
          </p:cNvPr>
          <p:cNvGraphicFramePr>
            <a:graphicFrameLocks/>
          </p:cNvGraphicFramePr>
          <p:nvPr>
            <p:extLst>
              <p:ext uri="{D42A27DB-BD31-4B8C-83A1-F6EECF244321}">
                <p14:modId xmlns:p14="http://schemas.microsoft.com/office/powerpoint/2010/main" val="1099753798"/>
              </p:ext>
            </p:extLst>
          </p:nvPr>
        </p:nvGraphicFramePr>
        <p:xfrm>
          <a:off x="0" y="1169768"/>
          <a:ext cx="8310839" cy="53492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2" name="Table 31">
            <a:extLst>
              <a:ext uri="{FF2B5EF4-FFF2-40B4-BE49-F238E27FC236}">
                <a16:creationId xmlns:a16="http://schemas.microsoft.com/office/drawing/2014/main" id="{5FFD21C1-210B-416F-98A6-EEC1A73B300A}"/>
              </a:ext>
            </a:extLst>
          </p:cNvPr>
          <p:cNvGraphicFramePr>
            <a:graphicFrameLocks noGrp="1"/>
          </p:cNvGraphicFramePr>
          <p:nvPr>
            <p:extLst>
              <p:ext uri="{D42A27DB-BD31-4B8C-83A1-F6EECF244321}">
                <p14:modId xmlns:p14="http://schemas.microsoft.com/office/powerpoint/2010/main" val="326271111"/>
              </p:ext>
            </p:extLst>
          </p:nvPr>
        </p:nvGraphicFramePr>
        <p:xfrm>
          <a:off x="8555446" y="2136705"/>
          <a:ext cx="3468914" cy="2022333"/>
        </p:xfrm>
        <a:graphic>
          <a:graphicData uri="http://schemas.openxmlformats.org/drawingml/2006/table">
            <a:tbl>
              <a:tblPr>
                <a:tableStyleId>{5940675A-B579-460E-94D1-54222C63F5DA}</a:tableStyleId>
              </a:tblPr>
              <a:tblGrid>
                <a:gridCol w="1755354">
                  <a:extLst>
                    <a:ext uri="{9D8B030D-6E8A-4147-A177-3AD203B41FA5}">
                      <a16:colId xmlns:a16="http://schemas.microsoft.com/office/drawing/2014/main" val="1972808019"/>
                    </a:ext>
                  </a:extLst>
                </a:gridCol>
                <a:gridCol w="1044854">
                  <a:extLst>
                    <a:ext uri="{9D8B030D-6E8A-4147-A177-3AD203B41FA5}">
                      <a16:colId xmlns:a16="http://schemas.microsoft.com/office/drawing/2014/main" val="363350993"/>
                    </a:ext>
                  </a:extLst>
                </a:gridCol>
                <a:gridCol w="668706">
                  <a:extLst>
                    <a:ext uri="{9D8B030D-6E8A-4147-A177-3AD203B41FA5}">
                      <a16:colId xmlns:a16="http://schemas.microsoft.com/office/drawing/2014/main" val="1800610520"/>
                    </a:ext>
                  </a:extLst>
                </a:gridCol>
              </a:tblGrid>
              <a:tr h="457905">
                <a:tc>
                  <a:txBody>
                    <a:bodyPr/>
                    <a:lstStyle/>
                    <a:p>
                      <a:pPr algn="l" fontAlgn="b"/>
                      <a:r>
                        <a:rPr lang="en-US" sz="1600" b="1" u="none" strike="noStrike" dirty="0">
                          <a:effectLst/>
                        </a:rPr>
                        <a:t>Immunotherapy </a:t>
                      </a:r>
                      <a:endParaRPr lang="en-US" sz="1600" b="1" i="0" u="none" strike="noStrike" dirty="0">
                        <a:solidFill>
                          <a:srgbClr val="000000"/>
                        </a:solidFill>
                        <a:effectLst/>
                        <a:latin typeface="+mj-lt"/>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n-US" sz="1600" b="1" u="none" strike="noStrike" dirty="0">
                          <a:effectLst/>
                        </a:rPr>
                        <a:t>OS from SBRT</a:t>
                      </a:r>
                      <a:endParaRPr lang="en-US" sz="1600" b="1" i="0" u="none" strike="noStrike" dirty="0">
                        <a:solidFill>
                          <a:srgbClr val="000000"/>
                        </a:solidFill>
                        <a:effectLst/>
                        <a:latin typeface="+mj-lt"/>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n-US" sz="1600" b="1" u="none" strike="noStrike" dirty="0">
                          <a:solidFill>
                            <a:srgbClr val="000000"/>
                          </a:solidFill>
                          <a:effectLst/>
                        </a:rPr>
                        <a:t>p-value</a:t>
                      </a:r>
                      <a:endParaRPr lang="en-US" sz="1600" b="1" i="0" u="none" strike="noStrike" dirty="0">
                        <a:solidFill>
                          <a:srgbClr val="000000"/>
                        </a:solidFill>
                        <a:effectLst/>
                        <a:latin typeface="+mj-lt"/>
                      </a:endParaRP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0561068"/>
                  </a:ext>
                </a:extLst>
              </a:tr>
              <a:tr h="254188">
                <a:tc>
                  <a:txBody>
                    <a:bodyPr/>
                    <a:lstStyle/>
                    <a:p>
                      <a:pPr algn="l" fontAlgn="b"/>
                      <a:r>
                        <a:rPr lang="en-US" sz="1600" b="1" u="none" strike="noStrike" dirty="0">
                          <a:effectLst/>
                        </a:rPr>
                        <a:t>Before*</a:t>
                      </a:r>
                      <a:endParaRPr lang="en-US" sz="16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r>
                        <a:rPr lang="en-US" sz="1600" b="1" dirty="0">
                          <a:effectLst/>
                        </a:rPr>
                        <a:t>3.285</a:t>
                      </a:r>
                      <a:endParaRPr lang="en-US" sz="1600" b="1"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rowSpan="2">
                  <a:txBody>
                    <a:bodyPr/>
                    <a:lstStyle/>
                    <a:p>
                      <a:pPr algn="l" fontAlgn="ctr"/>
                      <a:r>
                        <a:rPr lang="en-US" sz="1600" b="1" u="none" strike="noStrike" dirty="0">
                          <a:solidFill>
                            <a:schemeClr val="tx1"/>
                          </a:solidFill>
                          <a:effectLst/>
                        </a:rPr>
                        <a:t>0.014</a:t>
                      </a:r>
                      <a:endParaRPr lang="en-US" sz="1600" b="1" i="0" u="none" strike="noStrike" dirty="0">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342557375"/>
                  </a:ext>
                </a:extLst>
              </a:tr>
              <a:tr h="254188">
                <a:tc>
                  <a:txBody>
                    <a:bodyPr/>
                    <a:lstStyle/>
                    <a:p>
                      <a:pPr algn="l" fontAlgn="b"/>
                      <a:r>
                        <a:rPr lang="en-US" sz="1600" b="1" u="none" strike="noStrike" dirty="0">
                          <a:effectLst/>
                        </a:rPr>
                        <a:t>Concurrent/After*</a:t>
                      </a:r>
                      <a:endParaRPr lang="en-US" sz="16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r>
                        <a:rPr lang="en-US" sz="1600" b="1" dirty="0">
                          <a:effectLst/>
                        </a:rPr>
                        <a:t>13.010</a:t>
                      </a:r>
                      <a:endParaRPr lang="en-US" sz="1600" b="1"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vMerge="1">
                  <a:txBody>
                    <a:bodyPr/>
                    <a:lstStyle/>
                    <a:p>
                      <a:pPr algn="l" fontAlgn="ctr"/>
                      <a:endParaRPr lang="en-US" sz="1400" b="0" i="0" u="none" strike="noStrike" dirty="0">
                        <a:solidFill>
                          <a:srgbClr val="000080"/>
                        </a:solidFill>
                        <a:effectLst/>
                        <a:latin typeface="+mj-lt"/>
                      </a:endParaRPr>
                    </a:p>
                  </a:txBody>
                  <a:tcPr marL="9525" marR="9525" marT="9525" marB="0" anchor="ctr">
                    <a:solidFill>
                      <a:schemeClr val="accent3">
                        <a:lumMod val="95000"/>
                      </a:schemeClr>
                    </a:solidFill>
                  </a:tcPr>
                </a:tc>
                <a:extLst>
                  <a:ext uri="{0D108BD9-81ED-4DB2-BD59-A6C34878D82A}">
                    <a16:rowId xmlns:a16="http://schemas.microsoft.com/office/drawing/2014/main" val="2503811389"/>
                  </a:ext>
                </a:extLst>
              </a:tr>
              <a:tr h="254188">
                <a:tc>
                  <a:txBody>
                    <a:bodyPr/>
                    <a:lstStyle/>
                    <a:p>
                      <a:pPr algn="l" fontAlgn="b"/>
                      <a:r>
                        <a:rPr lang="en-US" sz="1600" b="0" u="none" strike="noStrike" dirty="0">
                          <a:effectLst/>
                        </a:rPr>
                        <a:t>Before/Concurrent</a:t>
                      </a:r>
                      <a:endParaRPr lang="en-US" sz="1600" b="0" i="0" u="none" strike="noStrike" dirty="0">
                        <a:solidFill>
                          <a:srgbClr val="000000"/>
                        </a:solidFill>
                        <a:effectLst/>
                        <a:latin typeface="+mj-lt"/>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r>
                        <a:rPr lang="en-US" sz="1600" dirty="0">
                          <a:effectLst/>
                        </a:rPr>
                        <a:t>8.181</a:t>
                      </a:r>
                      <a:endParaRPr lang="en-US" sz="1600" dirty="0"/>
                    </a:p>
                  </a:txBody>
                  <a:tcPr marL="9525" marR="9525" marT="9525" marB="0" anchor="ctr">
                    <a:lnT w="12700" cap="flat" cmpd="sng" algn="ctr">
                      <a:solidFill>
                        <a:schemeClr val="tx1"/>
                      </a:solidFill>
                      <a:prstDash val="solid"/>
                      <a:round/>
                      <a:headEnd type="none" w="med" len="med"/>
                      <a:tailEnd type="none" w="med" len="med"/>
                    </a:lnT>
                  </a:tcPr>
                </a:tc>
                <a:tc rowSpan="2">
                  <a:txBody>
                    <a:bodyPr/>
                    <a:lstStyle/>
                    <a:p>
                      <a:pPr algn="l" fontAlgn="ctr"/>
                      <a:r>
                        <a:rPr lang="en-US" sz="1600" b="0" u="none" strike="noStrike" dirty="0">
                          <a:solidFill>
                            <a:schemeClr val="tx1"/>
                          </a:solidFill>
                          <a:effectLst/>
                        </a:rPr>
                        <a:t>0.33</a:t>
                      </a:r>
                      <a:endParaRPr lang="en-US" sz="1600" b="0" i="0" u="none" strike="noStrike" dirty="0">
                        <a:solidFill>
                          <a:schemeClr val="tx1"/>
                        </a:solidFill>
                        <a:effectLst/>
                        <a:latin typeface="+mj-lt"/>
                      </a:endParaRP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951670870"/>
                  </a:ext>
                </a:extLst>
              </a:tr>
              <a:tr h="254188">
                <a:tc>
                  <a:txBody>
                    <a:bodyPr/>
                    <a:lstStyle/>
                    <a:p>
                      <a:pPr algn="l" fontAlgn="b"/>
                      <a:r>
                        <a:rPr lang="en-US" sz="1600" b="0" u="none" strike="noStrike" dirty="0">
                          <a:effectLst/>
                        </a:rPr>
                        <a:t>After</a:t>
                      </a:r>
                      <a:endParaRPr lang="en-US" sz="1600" b="0" i="0" u="none" strike="noStrike" dirty="0">
                        <a:solidFill>
                          <a:srgbClr val="000000"/>
                        </a:solidFill>
                        <a:effectLst/>
                        <a:latin typeface="+mj-lt"/>
                      </a:endParaRPr>
                    </a:p>
                  </a:txBody>
                  <a:tcPr marL="9525" marR="9525" marT="9525" marB="0" anchor="b"/>
                </a:tc>
                <a:tc>
                  <a:txBody>
                    <a:bodyPr/>
                    <a:lstStyle/>
                    <a:p>
                      <a:pPr algn="l" fontAlgn="ctr"/>
                      <a:r>
                        <a:rPr lang="en-US" sz="1600" u="none" strike="noStrike" dirty="0">
                          <a:effectLst/>
                        </a:rPr>
                        <a:t>12.682</a:t>
                      </a:r>
                      <a:endParaRPr lang="en-US" sz="1600" b="0" i="0" u="none" strike="noStrike" kern="1200" dirty="0">
                        <a:solidFill>
                          <a:srgbClr val="000080"/>
                        </a:solidFill>
                        <a:effectLst/>
                        <a:latin typeface="+mn-lt"/>
                        <a:ea typeface="+mn-ea"/>
                        <a:cs typeface="+mn-cs"/>
                      </a:endParaRPr>
                    </a:p>
                  </a:txBody>
                  <a:tcPr marL="9525" marR="9525" marT="9525" marB="0" anchor="ctr"/>
                </a:tc>
                <a:tc vMerge="1">
                  <a:txBody>
                    <a:bodyPr/>
                    <a:lstStyle/>
                    <a:p>
                      <a:pPr algn="l" fontAlgn="ctr"/>
                      <a:endParaRPr lang="en-US" sz="1400" b="0" i="0" u="none" strike="noStrike" dirty="0">
                        <a:solidFill>
                          <a:srgbClr val="000080"/>
                        </a:solidFill>
                        <a:effectLst/>
                        <a:latin typeface="+mj-lt"/>
                      </a:endParaRPr>
                    </a:p>
                  </a:txBody>
                  <a:tcPr marL="9525" marR="9525" marT="9525" marB="0" anchor="ctr"/>
                </a:tc>
                <a:extLst>
                  <a:ext uri="{0D108BD9-81ED-4DB2-BD59-A6C34878D82A}">
                    <a16:rowId xmlns:a16="http://schemas.microsoft.com/office/drawing/2014/main" val="465630113"/>
                  </a:ext>
                </a:extLst>
              </a:tr>
              <a:tr h="254188">
                <a:tc>
                  <a:txBody>
                    <a:bodyPr/>
                    <a:lstStyle/>
                    <a:p>
                      <a:pPr algn="l" fontAlgn="b"/>
                      <a:r>
                        <a:rPr lang="en-US" sz="1600" b="0" u="none" strike="noStrike" dirty="0">
                          <a:effectLst/>
                        </a:rPr>
                        <a:t>Concurrent</a:t>
                      </a:r>
                      <a:endParaRPr lang="en-US" sz="1600" b="0" i="0" u="none" strike="noStrike" dirty="0">
                        <a:solidFill>
                          <a:srgbClr val="000000"/>
                        </a:solidFill>
                        <a:effectLst/>
                        <a:latin typeface="+mj-lt"/>
                      </a:endParaRPr>
                    </a:p>
                  </a:txBody>
                  <a:tcPr marL="9525" marR="9525" marT="9525" marB="0" anchor="b"/>
                </a:tc>
                <a:tc>
                  <a:txBody>
                    <a:bodyPr/>
                    <a:lstStyle/>
                    <a:p>
                      <a:r>
                        <a:rPr lang="en-US" sz="1600" dirty="0">
                          <a:effectLst/>
                        </a:rPr>
                        <a:t>13.010</a:t>
                      </a:r>
                      <a:endParaRPr lang="en-US" sz="1600" dirty="0"/>
                    </a:p>
                  </a:txBody>
                  <a:tcPr marL="9525" marR="9525" marT="9525" marB="0" anchor="ctr"/>
                </a:tc>
                <a:tc rowSpan="2">
                  <a:txBody>
                    <a:bodyPr/>
                    <a:lstStyle/>
                    <a:p>
                      <a:pPr algn="l" fontAlgn="ctr"/>
                      <a:r>
                        <a:rPr lang="en-US" sz="1600" b="0" u="none" strike="noStrike" dirty="0">
                          <a:solidFill>
                            <a:schemeClr val="tx1"/>
                          </a:solidFill>
                          <a:effectLst/>
                        </a:rPr>
                        <a:t>0.46</a:t>
                      </a:r>
                      <a:endParaRPr lang="en-US" sz="1600" b="0" i="0" u="none" strike="noStrike" dirty="0">
                        <a:solidFill>
                          <a:schemeClr val="tx1"/>
                        </a:solidFill>
                        <a:effectLst/>
                        <a:latin typeface="+mj-lt"/>
                      </a:endParaRPr>
                    </a:p>
                  </a:txBody>
                  <a:tcPr marL="9525" marR="9525" marT="9525" marB="0" anchor="b"/>
                </a:tc>
                <a:extLst>
                  <a:ext uri="{0D108BD9-81ED-4DB2-BD59-A6C34878D82A}">
                    <a16:rowId xmlns:a16="http://schemas.microsoft.com/office/drawing/2014/main" val="3884726000"/>
                  </a:ext>
                </a:extLst>
              </a:tr>
              <a:tr h="254188">
                <a:tc>
                  <a:txBody>
                    <a:bodyPr/>
                    <a:lstStyle/>
                    <a:p>
                      <a:pPr algn="l" fontAlgn="b"/>
                      <a:r>
                        <a:rPr lang="en-US" sz="1600" b="0" u="none" strike="noStrike" dirty="0">
                          <a:effectLst/>
                        </a:rPr>
                        <a:t>Before/After</a:t>
                      </a:r>
                      <a:endParaRPr lang="en-US" sz="1600" b="0" i="0" u="none" strike="noStrike" dirty="0">
                        <a:solidFill>
                          <a:srgbClr val="000000"/>
                        </a:solidFill>
                        <a:effectLst/>
                        <a:latin typeface="+mj-lt"/>
                      </a:endParaRPr>
                    </a:p>
                  </a:txBody>
                  <a:tcPr marL="9525" marR="9525" marT="9525" marB="0" anchor="b"/>
                </a:tc>
                <a:tc>
                  <a:txBody>
                    <a:bodyPr/>
                    <a:lstStyle/>
                    <a:p>
                      <a:r>
                        <a:rPr lang="en-US" sz="1600" dirty="0">
                          <a:effectLst/>
                        </a:rPr>
                        <a:t>8.641</a:t>
                      </a:r>
                      <a:endParaRPr lang="en-US" sz="1600" dirty="0"/>
                    </a:p>
                  </a:txBody>
                  <a:tcPr marL="9525" marR="9525" marT="9525" marB="0" anchor="ctr"/>
                </a:tc>
                <a:tc vMerge="1">
                  <a:txBody>
                    <a:bodyPr/>
                    <a:lstStyle/>
                    <a:p>
                      <a:pPr algn="l" fontAlgn="ctr"/>
                      <a:endParaRPr lang="en-US" sz="1400" b="0" i="0" u="none" strike="noStrike" dirty="0">
                        <a:solidFill>
                          <a:srgbClr val="000080"/>
                        </a:solidFill>
                        <a:effectLst/>
                        <a:latin typeface="+mj-lt"/>
                      </a:endParaRPr>
                    </a:p>
                  </a:txBody>
                  <a:tcPr marL="9525" marR="9525" marT="9525" marB="0" anchor="ctr"/>
                </a:tc>
                <a:extLst>
                  <a:ext uri="{0D108BD9-81ED-4DB2-BD59-A6C34878D82A}">
                    <a16:rowId xmlns:a16="http://schemas.microsoft.com/office/drawing/2014/main" val="2857855890"/>
                  </a:ext>
                </a:extLst>
              </a:tr>
            </a:tbl>
          </a:graphicData>
        </a:graphic>
      </p:graphicFrame>
      <p:sp>
        <p:nvSpPr>
          <p:cNvPr id="33" name="Rectangle 32">
            <a:extLst>
              <a:ext uri="{FF2B5EF4-FFF2-40B4-BE49-F238E27FC236}">
                <a16:creationId xmlns:a16="http://schemas.microsoft.com/office/drawing/2014/main" id="{134CC471-CE91-4FB1-A097-4EB64464430F}"/>
              </a:ext>
            </a:extLst>
          </p:cNvPr>
          <p:cNvSpPr/>
          <p:nvPr/>
        </p:nvSpPr>
        <p:spPr>
          <a:xfrm>
            <a:off x="5079932" y="332968"/>
            <a:ext cx="2519047" cy="707886"/>
          </a:xfrm>
          <a:prstGeom prst="rect">
            <a:avLst/>
          </a:prstGeom>
        </p:spPr>
        <p:txBody>
          <a:bodyPr wrap="square">
            <a:spAutoFit/>
          </a:bodyPr>
          <a:lstStyle/>
          <a:p>
            <a:r>
              <a:rPr lang="en-US" sz="4000" dirty="0"/>
              <a:t>Results</a:t>
            </a:r>
            <a:endParaRPr lang="en-US" dirty="0"/>
          </a:p>
        </p:txBody>
      </p:sp>
    </p:spTree>
    <p:extLst>
      <p:ext uri="{BB962C8B-B14F-4D97-AF65-F5344CB8AC3E}">
        <p14:creationId xmlns:p14="http://schemas.microsoft.com/office/powerpoint/2010/main" val="1550817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524000" y="64984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154886" y="6498486"/>
            <a:ext cx="1513114"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3"/>
          <a:stretch>
            <a:fillRect/>
          </a:stretch>
        </p:blipFill>
        <p:spPr>
          <a:xfrm>
            <a:off x="8810399" y="5976066"/>
            <a:ext cx="1483012" cy="542933"/>
          </a:xfrm>
          <a:prstGeom prst="rect">
            <a:avLst/>
          </a:prstGeom>
        </p:spPr>
      </p:pic>
      <p:sp>
        <p:nvSpPr>
          <p:cNvPr id="5" name="Rectangle 4">
            <a:extLst>
              <a:ext uri="{FF2B5EF4-FFF2-40B4-BE49-F238E27FC236}">
                <a16:creationId xmlns:a16="http://schemas.microsoft.com/office/drawing/2014/main" id="{BDF94346-016D-4622-A79B-AD59E3E5BCDA}"/>
              </a:ext>
            </a:extLst>
          </p:cNvPr>
          <p:cNvSpPr/>
          <p:nvPr/>
        </p:nvSpPr>
        <p:spPr>
          <a:xfrm>
            <a:off x="4726911" y="176107"/>
            <a:ext cx="3580327" cy="707886"/>
          </a:xfrm>
          <a:prstGeom prst="rect">
            <a:avLst/>
          </a:prstGeom>
        </p:spPr>
        <p:txBody>
          <a:bodyPr wrap="square">
            <a:spAutoFit/>
          </a:bodyPr>
          <a:lstStyle/>
          <a:p>
            <a:r>
              <a:rPr lang="en-US" sz="4000" dirty="0"/>
              <a:t>Conclusion</a:t>
            </a:r>
          </a:p>
        </p:txBody>
      </p:sp>
      <p:sp>
        <p:nvSpPr>
          <p:cNvPr id="3" name="Content Placeholder 2">
            <a:extLst>
              <a:ext uri="{FF2B5EF4-FFF2-40B4-BE49-F238E27FC236}">
                <a16:creationId xmlns:a16="http://schemas.microsoft.com/office/drawing/2014/main" id="{A9020CBE-8389-4813-B86F-1023BFA73910}"/>
              </a:ext>
            </a:extLst>
          </p:cNvPr>
          <p:cNvSpPr>
            <a:spLocks noGrp="1"/>
          </p:cNvSpPr>
          <p:nvPr>
            <p:ph idx="1"/>
          </p:nvPr>
        </p:nvSpPr>
        <p:spPr>
          <a:xfrm>
            <a:off x="603308" y="1515570"/>
            <a:ext cx="10515600" cy="4351338"/>
          </a:xfrm>
        </p:spPr>
        <p:txBody>
          <a:bodyPr>
            <a:normAutofit fontScale="92500" lnSpcReduction="10000"/>
          </a:bodyPr>
          <a:lstStyle/>
          <a:p>
            <a:r>
              <a:rPr lang="en-US" sz="2800" dirty="0"/>
              <a:t>Overall survival was improved from time of SBRT/SRS in patients who received immunotherapy during or after SBRT compared to those who received immunotherapy before.</a:t>
            </a:r>
          </a:p>
          <a:p>
            <a:r>
              <a:rPr lang="en-US" sz="2800" dirty="0"/>
              <a:t>Multivariate analysis did not show a significant difference in OS between patients receivin</a:t>
            </a:r>
            <a:r>
              <a:rPr lang="en-US" dirty="0"/>
              <a:t>g</a:t>
            </a:r>
            <a:r>
              <a:rPr lang="en-US" sz="2800" dirty="0"/>
              <a:t> SBRT vs. SRS  based on gender, age or type of cancer.</a:t>
            </a:r>
          </a:p>
          <a:p>
            <a:r>
              <a:rPr lang="en-US" sz="2800" dirty="0"/>
              <a:t>The design of this retrospective review may be prone to lead-time bias, although the difference in median survival is longer than the 6-month window before SBRT/SRS and could only account for part of this difference. </a:t>
            </a:r>
          </a:p>
          <a:p>
            <a:r>
              <a:rPr lang="en-US" sz="2800" dirty="0"/>
              <a:t>Prospective studies on the timing of SBRT/SRS delivery in conjunction with immunotherapy are  needed to determine how the abscopal effect may be maximized.</a:t>
            </a:r>
            <a:endParaRPr lang="en-US" dirty="0"/>
          </a:p>
          <a:p>
            <a:pPr marL="0" indent="0">
              <a:buNone/>
            </a:pPr>
            <a:endParaRPr lang="en-US" dirty="0">
              <a:solidFill>
                <a:srgbClr val="FF0000"/>
              </a:solidFill>
            </a:endParaRPr>
          </a:p>
        </p:txBody>
      </p:sp>
    </p:spTree>
    <p:extLst>
      <p:ext uri="{BB962C8B-B14F-4D97-AF65-F5344CB8AC3E}">
        <p14:creationId xmlns:p14="http://schemas.microsoft.com/office/powerpoint/2010/main" val="7256529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03d67597-4b5e-4414-9fcf-b9896696d229"/>
  <p:tag name="TPVERSION" val="6"/>
  <p:tag name="TPFULLVERSION" val="7.5.8.4"/>
  <p:tag name="PPTVERSION" val="16"/>
  <p:tag name="TPOS" val="2"/>
  <p:tag name="TPLASTSAVEVERSION" val="6.2 P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4942</TotalTime>
  <Words>1245</Words>
  <Application>Microsoft Office PowerPoint</Application>
  <PresentationFormat>Widescreen</PresentationFormat>
  <Paragraphs>138</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Verdana</vt:lpstr>
      <vt:lpstr>Office Theme</vt:lpstr>
      <vt:lpstr>Survival is Worse in Patients Completing Immunotherapy Prior to SBRT/SRS Compared to Those Receiving it Concurrently or After Susan Woody Research Distinction Track Scholar Andrew Ju, MD</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XXX Distinction Track Scholar Project Title Mentor</dc:title>
  <dc:creator>Garris, Jenna</dc:creator>
  <cp:lastModifiedBy>Woody, Susan M</cp:lastModifiedBy>
  <cp:revision>34</cp:revision>
  <dcterms:created xsi:type="dcterms:W3CDTF">2018-02-07T18:32:32Z</dcterms:created>
  <dcterms:modified xsi:type="dcterms:W3CDTF">2021-04-12T23:52:52Z</dcterms:modified>
</cp:coreProperties>
</file>