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6"/>
    <p:restoredTop sz="56364"/>
  </p:normalViewPr>
  <p:slideViewPr>
    <p:cSldViewPr snapToGrid="0" snapToObjects="1">
      <p:cViewPr varScale="1">
        <p:scale>
          <a:sx n="47" d="100"/>
          <a:sy n="47" d="100"/>
        </p:scale>
        <p:origin x="240"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whitley23/Documents/LINC/QI%20project/QI%20Project%20Excel%20Shee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0" i="0" u="none" strike="noStrike" kern="1200" spc="0" baseline="0">
                <a:solidFill>
                  <a:sysClr val="windowText" lastClr="000000"/>
                </a:solidFill>
                <a:latin typeface="+mn-lt"/>
                <a:ea typeface="+mn-ea"/>
                <a:cs typeface="+mn-cs"/>
              </a:defRPr>
            </a:pPr>
            <a:r>
              <a:rPr lang="en-US" sz="4000" baseline="0">
                <a:solidFill>
                  <a:sysClr val="windowText" lastClr="000000"/>
                </a:solidFill>
              </a:rPr>
              <a:t>Blood Waste $</a:t>
            </a:r>
          </a:p>
        </c:rich>
      </c:tx>
      <c:overlay val="0"/>
      <c:spPr>
        <a:noFill/>
        <a:ln>
          <a:noFill/>
        </a:ln>
        <a:effectLst/>
      </c:spPr>
      <c:txPr>
        <a:bodyPr rot="0" spcFirstLastPara="1" vertOverflow="ellipsis" vert="horz" wrap="square" anchor="ctr" anchorCtr="1"/>
        <a:lstStyle/>
        <a:p>
          <a:pPr>
            <a:defRPr sz="40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2134600654511683"/>
          <c:y val="0.27093375539636327"/>
          <c:w val="0.86263174197618631"/>
          <c:h val="0.63531864380754399"/>
        </c:manualLayout>
      </c:layout>
      <c:barChart>
        <c:barDir val="col"/>
        <c:grouping val="clustered"/>
        <c:varyColors val="0"/>
        <c:ser>
          <c:idx val="0"/>
          <c:order val="0"/>
          <c:tx>
            <c:strRef>
              <c:f>'TSL FY2018'!$G$128</c:f>
              <c:strCache>
                <c:ptCount val="1"/>
                <c:pt idx="0">
                  <c:v>Blood Waste $</c:v>
                </c:pt>
              </c:strCache>
            </c:strRef>
          </c:tx>
          <c:spPr>
            <a:solidFill>
              <a:schemeClr val="accent5"/>
            </a:solidFill>
            <a:ln>
              <a:noFill/>
            </a:ln>
            <a:effectLst/>
          </c:spPr>
          <c:invertIfNegative val="0"/>
          <c:dLbls>
            <c:dLbl>
              <c:idx val="0"/>
              <c:layout>
                <c:manualLayout>
                  <c:x val="-2.598261086562594E-17"/>
                  <c:y val="1.328690658007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66-504C-BC39-5440BFF4A00C}"/>
                </c:ext>
              </c:extLst>
            </c:dLbl>
            <c:dLbl>
              <c:idx val="1"/>
              <c:layout>
                <c:manualLayout>
                  <c:x val="0"/>
                  <c:y val="1.5944287896088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66-504C-BC39-5440BFF4A00C}"/>
                </c:ext>
              </c:extLst>
            </c:dLbl>
            <c:dLbl>
              <c:idx val="2"/>
              <c:layout>
                <c:manualLayout>
                  <c:x val="-1.0393044346250376E-16"/>
                  <c:y val="1.328690658007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66-504C-BC39-5440BFF4A00C}"/>
                </c:ext>
              </c:extLst>
            </c:dLbl>
            <c:spPr>
              <a:noFill/>
              <a:ln>
                <a:noFill/>
              </a:ln>
              <a:effectLst/>
            </c:spPr>
            <c:txPr>
              <a:bodyPr rot="0" spcFirstLastPara="1" vertOverflow="ellipsis" vert="horz" wrap="square" lIns="38100" tIns="19050" rIns="38100" bIns="19050" anchor="ctr" anchorCtr="1">
                <a:spAutoFit/>
              </a:bodyPr>
              <a:lstStyle/>
              <a:p>
                <a:pPr>
                  <a:defRPr sz="17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'TSL FY2018'!$H$127:$J$127</c:f>
              <c:strCache>
                <c:ptCount val="3"/>
                <c:pt idx="0">
                  <c:v>FY17</c:v>
                </c:pt>
                <c:pt idx="1">
                  <c:v>FY18</c:v>
                </c:pt>
                <c:pt idx="2">
                  <c:v>FY19</c:v>
                </c:pt>
              </c:strCache>
            </c:strRef>
          </c:cat>
          <c:val>
            <c:numRef>
              <c:f>'TSL FY2018'!$H$128:$J$128</c:f>
              <c:numCache>
                <c:formatCode>"$"#,##0_);[Red]\("$"#,##0\)</c:formatCode>
                <c:ptCount val="3"/>
                <c:pt idx="0">
                  <c:v>136998</c:v>
                </c:pt>
                <c:pt idx="1">
                  <c:v>105577</c:v>
                </c:pt>
                <c:pt idx="2">
                  <c:v>87616</c:v>
                </c:pt>
              </c:numCache>
            </c:numRef>
          </c:val>
          <c:extLst>
            <c:ext xmlns:c16="http://schemas.microsoft.com/office/drawing/2014/chart" uri="{C3380CC4-5D6E-409C-BE32-E72D297353CC}">
              <c16:uniqueId val="{00000003-4766-504C-BC39-5440BFF4A00C}"/>
            </c:ext>
          </c:extLst>
        </c:ser>
        <c:dLbls>
          <c:showLegendKey val="0"/>
          <c:showVal val="0"/>
          <c:showCatName val="0"/>
          <c:showSerName val="0"/>
          <c:showPercent val="0"/>
          <c:showBubbleSize val="0"/>
        </c:dLbls>
        <c:gapWidth val="219"/>
        <c:overlap val="-27"/>
        <c:axId val="946667951"/>
        <c:axId val="945829071"/>
      </c:barChart>
      <c:catAx>
        <c:axId val="946667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ysClr val="windowText" lastClr="000000"/>
                </a:solidFill>
                <a:latin typeface="+mn-lt"/>
                <a:ea typeface="+mn-ea"/>
                <a:cs typeface="+mn-cs"/>
              </a:defRPr>
            </a:pPr>
            <a:endParaRPr lang="en-US"/>
          </a:p>
        </c:txPr>
        <c:crossAx val="945829071"/>
        <c:crosses val="autoZero"/>
        <c:auto val="1"/>
        <c:lblAlgn val="ctr"/>
        <c:lblOffset val="100"/>
        <c:noMultiLvlLbl val="0"/>
      </c:catAx>
      <c:valAx>
        <c:axId val="94582907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700" b="0" i="0" u="none" strike="noStrike" kern="1200" baseline="0">
                <a:solidFill>
                  <a:sysClr val="windowText" lastClr="000000"/>
                </a:solidFill>
                <a:latin typeface="+mn-lt"/>
                <a:ea typeface="+mn-ea"/>
                <a:cs typeface="+mn-cs"/>
              </a:defRPr>
            </a:pPr>
            <a:endParaRPr lang="en-US"/>
          </a:p>
        </c:txPr>
        <c:crossAx val="9466679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0.3135</cdr:x>
      <cdr:y>0.13676</cdr:y>
    </cdr:from>
    <cdr:to>
      <cdr:x>0.71734</cdr:x>
      <cdr:y>0.23378</cdr:y>
    </cdr:to>
    <cdr:sp macro="" textlink="">
      <cdr:nvSpPr>
        <cdr:cNvPr id="2" name="TextBox 1">
          <a:extLst xmlns:a="http://schemas.openxmlformats.org/drawingml/2006/main">
            <a:ext uri="{FF2B5EF4-FFF2-40B4-BE49-F238E27FC236}">
              <a16:creationId xmlns:a16="http://schemas.microsoft.com/office/drawing/2014/main" id="{6F5FAECA-F752-A240-B862-3C23FD8C5B6D}"/>
            </a:ext>
          </a:extLst>
        </cdr:cNvPr>
        <cdr:cNvSpPr txBox="1"/>
      </cdr:nvSpPr>
      <cdr:spPr>
        <a:xfrm xmlns:a="http://schemas.openxmlformats.org/drawingml/2006/main">
          <a:off x="2810586" y="694709"/>
          <a:ext cx="3620447" cy="4928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0.2987</cdr:x>
      <cdr:y>0.15542</cdr:y>
    </cdr:from>
    <cdr:to>
      <cdr:x>0.66025</cdr:x>
      <cdr:y>0.26736</cdr:y>
    </cdr:to>
    <cdr:sp macro="" textlink="">
      <cdr:nvSpPr>
        <cdr:cNvPr id="4" name="TextBox 3">
          <a:extLst xmlns:a="http://schemas.openxmlformats.org/drawingml/2006/main">
            <a:ext uri="{FF2B5EF4-FFF2-40B4-BE49-F238E27FC236}">
              <a16:creationId xmlns:a16="http://schemas.microsoft.com/office/drawing/2014/main" id="{D74BB4B7-E709-284D-B370-389DA3A35494}"/>
            </a:ext>
          </a:extLst>
        </cdr:cNvPr>
        <cdr:cNvSpPr txBox="1"/>
      </cdr:nvSpPr>
      <cdr:spPr>
        <a:xfrm xmlns:a="http://schemas.openxmlformats.org/drawingml/2006/main">
          <a:off x="2677899" y="789484"/>
          <a:ext cx="3241344" cy="5686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0.3135</cdr:x>
      <cdr:y>0.13303</cdr:y>
    </cdr:from>
    <cdr:to>
      <cdr:x>0.72157</cdr:x>
      <cdr:y>0.25243</cdr:y>
    </cdr:to>
    <cdr:sp macro="" textlink="">
      <cdr:nvSpPr>
        <cdr:cNvPr id="5" name="TextBox 4">
          <a:extLst xmlns:a="http://schemas.openxmlformats.org/drawingml/2006/main">
            <a:ext uri="{FF2B5EF4-FFF2-40B4-BE49-F238E27FC236}">
              <a16:creationId xmlns:a16="http://schemas.microsoft.com/office/drawing/2014/main" id="{58D95CFB-3E9A-C741-8C83-8D945DEAAF65}"/>
            </a:ext>
          </a:extLst>
        </cdr:cNvPr>
        <cdr:cNvSpPr txBox="1"/>
      </cdr:nvSpPr>
      <cdr:spPr>
        <a:xfrm xmlns:a="http://schemas.openxmlformats.org/drawingml/2006/main">
          <a:off x="2810586" y="675754"/>
          <a:ext cx="3658358" cy="6065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0.22893</cdr:x>
      <cdr:y>0.1181</cdr:y>
    </cdr:from>
    <cdr:to>
      <cdr:x>0.75751</cdr:x>
      <cdr:y>0.32333</cdr:y>
    </cdr:to>
    <cdr:sp macro="" textlink="">
      <cdr:nvSpPr>
        <cdr:cNvPr id="6" name="TextBox 5">
          <a:extLst xmlns:a="http://schemas.openxmlformats.org/drawingml/2006/main">
            <a:ext uri="{FF2B5EF4-FFF2-40B4-BE49-F238E27FC236}">
              <a16:creationId xmlns:a16="http://schemas.microsoft.com/office/drawing/2014/main" id="{05EEEDE1-7E3D-464E-8424-9BA103B3858E}"/>
            </a:ext>
          </a:extLst>
        </cdr:cNvPr>
        <cdr:cNvSpPr txBox="1"/>
      </cdr:nvSpPr>
      <cdr:spPr>
        <a:xfrm xmlns:a="http://schemas.openxmlformats.org/drawingml/2006/main">
          <a:off x="2052377" y="599933"/>
          <a:ext cx="4738806" cy="1042538"/>
        </a:xfrm>
        <a:prstGeom xmlns:a="http://schemas.openxmlformats.org/drawingml/2006/main" prst="rect">
          <a:avLst/>
        </a:prstGeom>
      </cdr:spPr>
      <cdr:txBody>
        <a:bodyPr xmlns:a="http://schemas.openxmlformats.org/drawingml/2006/main" vertOverflow="clip" wrap="square" rtlCol="0" anchor="t" anchorCtr="1"/>
        <a:lstStyle xmlns:a="http://schemas.openxmlformats.org/drawingml/2006/main"/>
        <a:p xmlns:a="http://schemas.openxmlformats.org/drawingml/2006/main">
          <a:pPr algn="ctr"/>
          <a:r>
            <a:rPr lang="en-US" sz="2500" baseline="0">
              <a:solidFill>
                <a:sysClr val="windowText" lastClr="000000"/>
              </a:solidFill>
            </a:rPr>
            <a:t>$</a:t>
          </a:r>
          <a:r>
            <a:rPr lang="en-US" sz="2500">
              <a:solidFill>
                <a:sysClr val="windowText" lastClr="000000"/>
              </a:solidFill>
            </a:rPr>
            <a:t>49,382</a:t>
          </a:r>
          <a:r>
            <a:rPr lang="en-US" sz="2500" baseline="0">
              <a:solidFill>
                <a:sysClr val="windowText" lastClr="000000"/>
              </a:solidFill>
            </a:rPr>
            <a:t> (36%) annual reduction</a:t>
          </a:r>
        </a:p>
        <a:p xmlns:a="http://schemas.openxmlformats.org/drawingml/2006/main">
          <a:pPr algn="ctr"/>
          <a:r>
            <a:rPr lang="en-US" sz="2500" baseline="0">
              <a:solidFill>
                <a:sysClr val="windowText" lastClr="000000"/>
              </a:solidFill>
            </a:rPr>
            <a:t>$80,803 cummulative savings</a:t>
          </a:r>
          <a:endParaRPr lang="en-US" sz="2500">
            <a:solidFill>
              <a:sysClr val="windowText" lastClr="0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9CA83-FD08-D843-9E82-5E7170B74CA3}" type="datetimeFigureOut">
              <a:rPr lang="en-US" smtClean="0"/>
              <a:t>4/8/21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B3C02A-503F-5145-989B-EC33BCCFEE39}" type="slidenum">
              <a:rPr lang="en-US" smtClean="0"/>
              <a:t>‹#›</a:t>
            </a:fld>
            <a:endParaRPr lang="en-US"/>
          </a:p>
        </p:txBody>
      </p:sp>
    </p:spTree>
    <p:extLst>
      <p:ext uri="{BB962C8B-B14F-4D97-AF65-F5344CB8AC3E}">
        <p14:creationId xmlns:p14="http://schemas.microsoft.com/office/powerpoint/2010/main" val="343864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AABB (American Association of Blood Banks</a:t>
            </a:r>
          </a:p>
        </p:txBody>
      </p:sp>
      <p:sp>
        <p:nvSpPr>
          <p:cNvPr id="4" name="Slide Number Placeholder 3"/>
          <p:cNvSpPr>
            <a:spLocks noGrp="1"/>
          </p:cNvSpPr>
          <p:nvPr>
            <p:ph type="sldNum" sz="quarter" idx="5"/>
          </p:nvPr>
        </p:nvSpPr>
        <p:spPr/>
        <p:txBody>
          <a:bodyPr/>
          <a:lstStyle/>
          <a:p>
            <a:fld id="{57B3C02A-503F-5145-989B-EC33BCCFEE39}" type="slidenum">
              <a:rPr lang="en-US" smtClean="0"/>
              <a:t>2</a:t>
            </a:fld>
            <a:endParaRPr lang="en-US"/>
          </a:p>
        </p:txBody>
      </p:sp>
    </p:spTree>
    <p:extLst>
      <p:ext uri="{BB962C8B-B14F-4D97-AF65-F5344CB8AC3E}">
        <p14:creationId xmlns:p14="http://schemas.microsoft.com/office/powerpoint/2010/main" val="355001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Measures: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Outcome: Decrease the amount of blood product, specifically cryoprecipitate and plasma wasted to reduce cost.</a:t>
            </a:r>
          </a:p>
          <a:p>
            <a:r>
              <a:rPr lang="en-US" sz="1200" kern="1200" dirty="0">
                <a:solidFill>
                  <a:schemeClr val="tx1"/>
                </a:solidFill>
                <a:effectLst/>
                <a:latin typeface="+mn-lt"/>
                <a:ea typeface="+mn-ea"/>
                <a:cs typeface="+mn-cs"/>
              </a:rPr>
              <a:t>Process: At VMC cryoprecipitate was initially issued during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round of blood product in emergent situations. We worked with the trauma service to revise the massive transfusion protocol to now issuing cryoprecipitate in the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round. Previous, VMC use pooled plasma for therapeutic plasma exchange. We worked with nephrology to provide individual units of plasma instead of pooled plasma and standardized the use of regular plasma for all cases.</a:t>
            </a:r>
          </a:p>
          <a:p>
            <a:r>
              <a:rPr lang="en-US" sz="1200" kern="1200" dirty="0">
                <a:solidFill>
                  <a:schemeClr val="tx1"/>
                </a:solidFill>
                <a:effectLst/>
                <a:latin typeface="+mn-lt"/>
                <a:ea typeface="+mn-ea"/>
                <a:cs typeface="+mn-cs"/>
              </a:rPr>
              <a:t>Balancing: Effects on patient fibrinogen levels, increased orders from clinicians. </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Cryoprecipitate Wastage: Cryoprecipitate is received frozen to maximize shelf life and must be thawed before transfusions. The entire thawing process takes roughly thirty minutes. </a:t>
            </a:r>
            <a:r>
              <a:rPr lang="en-US" sz="1200" b="1" kern="1200" dirty="0">
                <a:solidFill>
                  <a:schemeClr val="tx1"/>
                </a:solidFill>
                <a:effectLst/>
                <a:latin typeface="+mn-lt"/>
                <a:ea typeface="+mn-ea"/>
                <a:cs typeface="+mn-cs"/>
              </a:rPr>
              <a:t>Thawed cryoprecipitate must be discarded if not transfused within 6 hours</a:t>
            </a:r>
            <a:r>
              <a:rPr lang="en-US" sz="1200" kern="1200" dirty="0">
                <a:solidFill>
                  <a:schemeClr val="tx1"/>
                </a:solidFill>
                <a:effectLst/>
                <a:latin typeface="+mn-lt"/>
                <a:ea typeface="+mn-ea"/>
                <a:cs typeface="+mn-cs"/>
              </a:rPr>
              <a:t>. At Vidant Medical Center, cryoprecipitate was issued during the second round of the massive transfusion protocol (MTP) causing the transfusion service to thaw cryoprecipitate when the MTP was activated. If a second round is not needed, the thawed cryoprecipitate is discarded. Frequently products were thawed before the assessment of need, as a majority of MTPs do not require a second round. The MTP was distributed as followed: 5 RBCs + 4 plasma + 1 platelet, 5 RBCs + 4 plasma + 1 platelet + 5-pack cryoprecipitate, 5 RBCs + 5 plasma + 1 platelet, 5 RBCs + 5 plasma + 1 platelet + 5-pack cryoprecipitate. March 2018, the MTP was revised to issue cryoprecipitate in the third round and an extra unit of plasma was added to each round. The revised MTP was dispensed as followed: 5 RBCs + 5 plasma + 1 platelet, 5 RBCs + 5 plasma + 1 platelet, 5 RBCs + 6 plasma + 1 platelet + 5-pack cryoprecipitate, 5 RBCs + 6 plasma + 1 platelet + 5-pack cryoprecipitate. Trainings and educational meetings were held following the revision for smooth transition and to preserve patient safety. Laboratory technologist were trained to dispense blood products in alignment with the new protocol. Clinicians on the trauma service were informed of the revision and emphasis placed on minimizing wastage by following transfusion guidelines. </a:t>
            </a:r>
          </a:p>
          <a:p>
            <a:pPr lvl="0"/>
            <a:r>
              <a:rPr lang="en-US" sz="1200" b="1" kern="1200" dirty="0">
                <a:solidFill>
                  <a:schemeClr val="tx1"/>
                </a:solidFill>
                <a:effectLst/>
                <a:latin typeface="+mn-lt"/>
                <a:ea typeface="+mn-ea"/>
                <a:cs typeface="+mn-cs"/>
              </a:rPr>
              <a:t>Plasma Wastage</a:t>
            </a:r>
            <a:r>
              <a:rPr lang="en-US" sz="1200" kern="1200" dirty="0">
                <a:solidFill>
                  <a:schemeClr val="tx1"/>
                </a:solidFill>
                <a:effectLst/>
                <a:latin typeface="+mn-lt"/>
                <a:ea typeface="+mn-ea"/>
                <a:cs typeface="+mn-cs"/>
              </a:rPr>
              <a:t>: Analogous to cryoprecipitate, plasma is received frozen and thawed </a:t>
            </a:r>
            <a:r>
              <a:rPr lang="en-US" sz="1200" b="1" kern="1200" dirty="0">
                <a:solidFill>
                  <a:schemeClr val="tx1"/>
                </a:solidFill>
                <a:effectLst/>
                <a:latin typeface="+mn-lt"/>
                <a:ea typeface="+mn-ea"/>
                <a:cs typeface="+mn-cs"/>
              </a:rPr>
              <a:t>plasma must be discarded if not transfused within 24 hours</a:t>
            </a:r>
            <a:r>
              <a:rPr lang="en-US" sz="1200" kern="1200" dirty="0">
                <a:solidFill>
                  <a:schemeClr val="tx1"/>
                </a:solidFill>
                <a:effectLst/>
                <a:latin typeface="+mn-lt"/>
                <a:ea typeface="+mn-ea"/>
                <a:cs typeface="+mn-cs"/>
              </a:rPr>
              <a:t>. At Vidant Medical Center, therapeutic plasma exchange (TPE) required </a:t>
            </a:r>
            <a:r>
              <a:rPr lang="en-US" sz="1200" kern="1200" dirty="0" err="1">
                <a:solidFill>
                  <a:schemeClr val="tx1"/>
                </a:solidFill>
                <a:effectLst/>
                <a:latin typeface="+mn-lt"/>
                <a:ea typeface="+mn-ea"/>
                <a:cs typeface="+mn-cs"/>
              </a:rPr>
              <a:t>cryopoor</a:t>
            </a:r>
            <a:r>
              <a:rPr lang="en-US" sz="1200" kern="1200" dirty="0">
                <a:solidFill>
                  <a:schemeClr val="tx1"/>
                </a:solidFill>
                <a:effectLst/>
                <a:latin typeface="+mn-lt"/>
                <a:ea typeface="+mn-ea"/>
                <a:cs typeface="+mn-cs"/>
              </a:rPr>
              <a:t>, pooled plasma to be thawed, preventing transfusion to a different patient if the original procedure was cancelled. May 2018, pooled plasma was discontinued and replaced with individual plasma units for TPE procedures. If plasma is thawed and the procedure cancelled, the use of individual plasma units allows transfusion to a different patient, reducing plasma wastage. If a transfusion reaction develops during a TPE procedure, the use of individual plasma units allows identification of the specific unit, improving patient safety.</a:t>
            </a:r>
          </a:p>
          <a:p>
            <a:pPr lvl="0"/>
            <a:r>
              <a:rPr lang="en-US" sz="1200" kern="1200" dirty="0">
                <a:solidFill>
                  <a:schemeClr val="tx1"/>
                </a:solidFill>
                <a:effectLst/>
                <a:latin typeface="+mn-lt"/>
                <a:ea typeface="+mn-ea"/>
                <a:cs typeface="+mn-cs"/>
              </a:rPr>
              <a:t>Red blood cell Wastage: Level I trauma centers must have the ability to quickly and efficiently provide life-saving transfusions to acutely hemorrhaging patients. At Vidant Medical Center to meet the immediate need for blood availability in emergency situations, medical professionals transported blood from the blood bank to critical care areas. The US Food and Drug Administration and the AABB require RBC to be stored between 2°C and 6 °C.</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If a RBC unit is issued but not transfused, it is returned to the blood bank for use by a different patient. However, if the unit does not remain within the temperature range it will not be accepted by the blood bank and will be discarded. To remain in compliance with the “30-minute rule”, blood banks discard RBC units exposed to uncontrolled temperatures during storage or transport for more than 30 minutes.</a:t>
            </a:r>
            <a:r>
              <a:rPr lang="en-US" sz="1200" kern="1200" baseline="30000" dirty="0">
                <a:solidFill>
                  <a:schemeClr val="tx1"/>
                </a:solidFill>
                <a:effectLst/>
                <a:latin typeface="+mn-lt"/>
                <a:ea typeface="+mn-ea"/>
                <a:cs typeface="+mn-cs"/>
              </a:rPr>
              <a:t>7 </a:t>
            </a:r>
            <a:r>
              <a:rPr lang="en-US" sz="1200" kern="1200" dirty="0">
                <a:solidFill>
                  <a:schemeClr val="tx1"/>
                </a:solidFill>
                <a:effectLst/>
                <a:latin typeface="+mn-lt"/>
                <a:ea typeface="+mn-ea"/>
                <a:cs typeface="+mn-cs"/>
              </a:rPr>
              <a:t>RBC wastage often occurs due to improper blood handling during transport or if issued but not transfused within 30 minutes. April 2018, a point of service emergency blood refrigerator was installed in the trauma bay area of the emergency room to improve patient care and streamline trauma operations. Fewer “cold chain” compromises are noted because of the close proximity of blood in emergent situations, limiting RBC wastage. Patient safety is improved as patients receive RBC for transfusions quicker, minimizing rapid decline and hemodynamic instabilities associated with profuse hemorrhages</a:t>
            </a:r>
          </a:p>
          <a:p>
            <a:endParaRPr lang="en-US" dirty="0"/>
          </a:p>
        </p:txBody>
      </p:sp>
      <p:sp>
        <p:nvSpPr>
          <p:cNvPr id="4" name="Slide Number Placeholder 3"/>
          <p:cNvSpPr>
            <a:spLocks noGrp="1"/>
          </p:cNvSpPr>
          <p:nvPr>
            <p:ph type="sldNum" sz="quarter" idx="5"/>
          </p:nvPr>
        </p:nvSpPr>
        <p:spPr/>
        <p:txBody>
          <a:bodyPr/>
          <a:lstStyle/>
          <a:p>
            <a:fld id="{57B3C02A-503F-5145-989B-EC33BCCFEE39}" type="slidenum">
              <a:rPr lang="en-US" smtClean="0"/>
              <a:t>3</a:t>
            </a:fld>
            <a:endParaRPr lang="en-US"/>
          </a:p>
        </p:txBody>
      </p:sp>
    </p:spTree>
    <p:extLst>
      <p:ext uri="{BB962C8B-B14F-4D97-AF65-F5344CB8AC3E}">
        <p14:creationId xmlns:p14="http://schemas.microsoft.com/office/powerpoint/2010/main" val="960391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 AIM was not achieved</a:t>
            </a:r>
          </a:p>
          <a:p>
            <a:r>
              <a:rPr lang="en-US" dirty="0"/>
              <a:t>Talk about increase in RBC </a:t>
            </a:r>
          </a:p>
        </p:txBody>
      </p:sp>
      <p:sp>
        <p:nvSpPr>
          <p:cNvPr id="4" name="Slide Number Placeholder 3"/>
          <p:cNvSpPr>
            <a:spLocks noGrp="1"/>
          </p:cNvSpPr>
          <p:nvPr>
            <p:ph type="sldNum" sz="quarter" idx="5"/>
          </p:nvPr>
        </p:nvSpPr>
        <p:spPr/>
        <p:txBody>
          <a:bodyPr/>
          <a:lstStyle/>
          <a:p>
            <a:fld id="{57B3C02A-503F-5145-989B-EC33BCCFEE39}" type="slidenum">
              <a:rPr lang="en-US" smtClean="0"/>
              <a:t>4</a:t>
            </a:fld>
            <a:endParaRPr lang="en-US"/>
          </a:p>
        </p:txBody>
      </p:sp>
    </p:spTree>
    <p:extLst>
      <p:ext uri="{BB962C8B-B14F-4D97-AF65-F5344CB8AC3E}">
        <p14:creationId xmlns:p14="http://schemas.microsoft.com/office/powerpoint/2010/main" val="295866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few limitations to this study. First, the study was conducted in a single teaching, level 1 Trauma center.  Results may be different in a private hospital or higher level trauma centers due to limited access to specialists and fewer severely injured patients. Although the beginning data supports the durability of these interventions, given the rather short timeframe of the study, it is not clear if these savings and lower wastage rate are sustainable. A longer study period needs to be incorporated in future studies. Finally, this study did not examine the impact of these interventions of platelet waste, although Table 1 shows a slight annual reduction in platelets discarded.</a:t>
            </a:r>
          </a:p>
          <a:p>
            <a:endParaRPr lang="en-US" dirty="0"/>
          </a:p>
        </p:txBody>
      </p:sp>
      <p:sp>
        <p:nvSpPr>
          <p:cNvPr id="4" name="Slide Number Placeholder 3"/>
          <p:cNvSpPr>
            <a:spLocks noGrp="1"/>
          </p:cNvSpPr>
          <p:nvPr>
            <p:ph type="sldNum" sz="quarter" idx="5"/>
          </p:nvPr>
        </p:nvSpPr>
        <p:spPr/>
        <p:txBody>
          <a:bodyPr/>
          <a:lstStyle/>
          <a:p>
            <a:fld id="{57B3C02A-503F-5145-989B-EC33BCCFEE39}" type="slidenum">
              <a:rPr lang="en-US" smtClean="0"/>
              <a:t>6</a:t>
            </a:fld>
            <a:endParaRPr lang="en-US"/>
          </a:p>
        </p:txBody>
      </p:sp>
    </p:spTree>
    <p:extLst>
      <p:ext uri="{BB962C8B-B14F-4D97-AF65-F5344CB8AC3E}">
        <p14:creationId xmlns:p14="http://schemas.microsoft.com/office/powerpoint/2010/main" val="986811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E14A-31C2-B945-9472-FD199C62BC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0988E8-5A8C-EB4C-A0A7-BFF962814D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09FDB9-7867-9F4D-B4BC-88F5969605DE}"/>
              </a:ext>
            </a:extLst>
          </p:cNvPr>
          <p:cNvSpPr>
            <a:spLocks noGrp="1"/>
          </p:cNvSpPr>
          <p:nvPr>
            <p:ph type="dt" sz="half" idx="10"/>
          </p:nvPr>
        </p:nvSpPr>
        <p:spPr/>
        <p:txBody>
          <a:bodyPr/>
          <a:lstStyle/>
          <a:p>
            <a:fld id="{FA094E59-0953-F14E-B1D3-72ADA7116C03}" type="datetimeFigureOut">
              <a:rPr lang="en-US" smtClean="0"/>
              <a:t>4/8/21</a:t>
            </a:fld>
            <a:endParaRPr lang="en-US"/>
          </a:p>
        </p:txBody>
      </p:sp>
      <p:sp>
        <p:nvSpPr>
          <p:cNvPr id="5" name="Footer Placeholder 4">
            <a:extLst>
              <a:ext uri="{FF2B5EF4-FFF2-40B4-BE49-F238E27FC236}">
                <a16:creationId xmlns:a16="http://schemas.microsoft.com/office/drawing/2014/main" id="{905854AB-BF52-A145-8BF3-DCCDBB1155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F9773-EEB5-7E4B-BE1D-21F378460ACF}"/>
              </a:ext>
            </a:extLst>
          </p:cNvPr>
          <p:cNvSpPr>
            <a:spLocks noGrp="1"/>
          </p:cNvSpPr>
          <p:nvPr>
            <p:ph type="sldNum" sz="quarter" idx="12"/>
          </p:nvPr>
        </p:nvSpPr>
        <p:spPr/>
        <p:txBody>
          <a:bodyPr/>
          <a:lstStyle/>
          <a:p>
            <a:fld id="{005B891E-A763-7545-B806-0B2285F3BCF8}" type="slidenum">
              <a:rPr lang="en-US" smtClean="0"/>
              <a:t>‹#›</a:t>
            </a:fld>
            <a:endParaRPr lang="en-US"/>
          </a:p>
        </p:txBody>
      </p:sp>
    </p:spTree>
    <p:extLst>
      <p:ext uri="{BB962C8B-B14F-4D97-AF65-F5344CB8AC3E}">
        <p14:creationId xmlns:p14="http://schemas.microsoft.com/office/powerpoint/2010/main" val="2975649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86C0-26D6-F54B-B2EA-AAB35B99CE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1F4157-D502-FB47-82BE-253A1B80062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01263-E10E-2649-960F-F917A9F4FDB2}"/>
              </a:ext>
            </a:extLst>
          </p:cNvPr>
          <p:cNvSpPr>
            <a:spLocks noGrp="1"/>
          </p:cNvSpPr>
          <p:nvPr>
            <p:ph type="dt" sz="half" idx="10"/>
          </p:nvPr>
        </p:nvSpPr>
        <p:spPr/>
        <p:txBody>
          <a:bodyPr/>
          <a:lstStyle/>
          <a:p>
            <a:fld id="{FA094E59-0953-F14E-B1D3-72ADA7116C03}" type="datetimeFigureOut">
              <a:rPr lang="en-US" smtClean="0"/>
              <a:t>4/8/21</a:t>
            </a:fld>
            <a:endParaRPr lang="en-US"/>
          </a:p>
        </p:txBody>
      </p:sp>
      <p:sp>
        <p:nvSpPr>
          <p:cNvPr id="5" name="Footer Placeholder 4">
            <a:extLst>
              <a:ext uri="{FF2B5EF4-FFF2-40B4-BE49-F238E27FC236}">
                <a16:creationId xmlns:a16="http://schemas.microsoft.com/office/drawing/2014/main" id="{DDF9A7BD-39EB-124D-9C68-9055301D4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7E1F5D-E6A4-B343-AB1A-02112D8E93E9}"/>
              </a:ext>
            </a:extLst>
          </p:cNvPr>
          <p:cNvSpPr>
            <a:spLocks noGrp="1"/>
          </p:cNvSpPr>
          <p:nvPr>
            <p:ph type="sldNum" sz="quarter" idx="12"/>
          </p:nvPr>
        </p:nvSpPr>
        <p:spPr/>
        <p:txBody>
          <a:bodyPr/>
          <a:lstStyle/>
          <a:p>
            <a:fld id="{005B891E-A763-7545-B806-0B2285F3BCF8}" type="slidenum">
              <a:rPr lang="en-US" smtClean="0"/>
              <a:t>‹#›</a:t>
            </a:fld>
            <a:endParaRPr lang="en-US"/>
          </a:p>
        </p:txBody>
      </p:sp>
    </p:spTree>
    <p:extLst>
      <p:ext uri="{BB962C8B-B14F-4D97-AF65-F5344CB8AC3E}">
        <p14:creationId xmlns:p14="http://schemas.microsoft.com/office/powerpoint/2010/main" val="220294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A0FD05-E199-1845-843D-A0B12D67AE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7260F8-1BF3-1946-A927-FA231369DE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D4C7C7-A05E-154A-8869-DD0ACF0F942E}"/>
              </a:ext>
            </a:extLst>
          </p:cNvPr>
          <p:cNvSpPr>
            <a:spLocks noGrp="1"/>
          </p:cNvSpPr>
          <p:nvPr>
            <p:ph type="dt" sz="half" idx="10"/>
          </p:nvPr>
        </p:nvSpPr>
        <p:spPr/>
        <p:txBody>
          <a:bodyPr/>
          <a:lstStyle/>
          <a:p>
            <a:fld id="{FA094E59-0953-F14E-B1D3-72ADA7116C03}" type="datetimeFigureOut">
              <a:rPr lang="en-US" smtClean="0"/>
              <a:t>4/8/21</a:t>
            </a:fld>
            <a:endParaRPr lang="en-US"/>
          </a:p>
        </p:txBody>
      </p:sp>
      <p:sp>
        <p:nvSpPr>
          <p:cNvPr id="5" name="Footer Placeholder 4">
            <a:extLst>
              <a:ext uri="{FF2B5EF4-FFF2-40B4-BE49-F238E27FC236}">
                <a16:creationId xmlns:a16="http://schemas.microsoft.com/office/drawing/2014/main" id="{13F8EAB7-8BDE-8E48-9347-8DFA94D62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80F80-70C2-2143-AF73-9CAE676D29C8}"/>
              </a:ext>
            </a:extLst>
          </p:cNvPr>
          <p:cNvSpPr>
            <a:spLocks noGrp="1"/>
          </p:cNvSpPr>
          <p:nvPr>
            <p:ph type="sldNum" sz="quarter" idx="12"/>
          </p:nvPr>
        </p:nvSpPr>
        <p:spPr/>
        <p:txBody>
          <a:bodyPr/>
          <a:lstStyle/>
          <a:p>
            <a:fld id="{005B891E-A763-7545-B806-0B2285F3BCF8}" type="slidenum">
              <a:rPr lang="en-US" smtClean="0"/>
              <a:t>‹#›</a:t>
            </a:fld>
            <a:endParaRPr lang="en-US"/>
          </a:p>
        </p:txBody>
      </p:sp>
    </p:spTree>
    <p:extLst>
      <p:ext uri="{BB962C8B-B14F-4D97-AF65-F5344CB8AC3E}">
        <p14:creationId xmlns:p14="http://schemas.microsoft.com/office/powerpoint/2010/main" val="123244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EC140-8BEE-A943-9EDB-0EB3163F04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B85458-9144-3E43-A85D-6EB6AD2459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CE8F6-497B-A34A-B1CD-D621F6DC890F}"/>
              </a:ext>
            </a:extLst>
          </p:cNvPr>
          <p:cNvSpPr>
            <a:spLocks noGrp="1"/>
          </p:cNvSpPr>
          <p:nvPr>
            <p:ph type="dt" sz="half" idx="10"/>
          </p:nvPr>
        </p:nvSpPr>
        <p:spPr/>
        <p:txBody>
          <a:bodyPr/>
          <a:lstStyle/>
          <a:p>
            <a:fld id="{FA094E59-0953-F14E-B1D3-72ADA7116C03}" type="datetimeFigureOut">
              <a:rPr lang="en-US" smtClean="0"/>
              <a:t>4/8/21</a:t>
            </a:fld>
            <a:endParaRPr lang="en-US"/>
          </a:p>
        </p:txBody>
      </p:sp>
      <p:sp>
        <p:nvSpPr>
          <p:cNvPr id="5" name="Footer Placeholder 4">
            <a:extLst>
              <a:ext uri="{FF2B5EF4-FFF2-40B4-BE49-F238E27FC236}">
                <a16:creationId xmlns:a16="http://schemas.microsoft.com/office/drawing/2014/main" id="{F4AB3F2E-C435-A240-87D0-234552AB24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9C1BD-33C3-C646-A714-D17C35A95833}"/>
              </a:ext>
            </a:extLst>
          </p:cNvPr>
          <p:cNvSpPr>
            <a:spLocks noGrp="1"/>
          </p:cNvSpPr>
          <p:nvPr>
            <p:ph type="sldNum" sz="quarter" idx="12"/>
          </p:nvPr>
        </p:nvSpPr>
        <p:spPr/>
        <p:txBody>
          <a:bodyPr/>
          <a:lstStyle/>
          <a:p>
            <a:fld id="{005B891E-A763-7545-B806-0B2285F3BCF8}" type="slidenum">
              <a:rPr lang="en-US" smtClean="0"/>
              <a:t>‹#›</a:t>
            </a:fld>
            <a:endParaRPr lang="en-US"/>
          </a:p>
        </p:txBody>
      </p:sp>
    </p:spTree>
    <p:extLst>
      <p:ext uri="{BB962C8B-B14F-4D97-AF65-F5344CB8AC3E}">
        <p14:creationId xmlns:p14="http://schemas.microsoft.com/office/powerpoint/2010/main" val="414604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86309-0EB3-EB48-9CB2-1732AE8A07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E1E47E-D4BF-2B40-9AE4-F00242EA99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F0915C-E121-E543-A1DA-09817A6CDEE1}"/>
              </a:ext>
            </a:extLst>
          </p:cNvPr>
          <p:cNvSpPr>
            <a:spLocks noGrp="1"/>
          </p:cNvSpPr>
          <p:nvPr>
            <p:ph type="dt" sz="half" idx="10"/>
          </p:nvPr>
        </p:nvSpPr>
        <p:spPr/>
        <p:txBody>
          <a:bodyPr/>
          <a:lstStyle/>
          <a:p>
            <a:fld id="{FA094E59-0953-F14E-B1D3-72ADA7116C03}" type="datetimeFigureOut">
              <a:rPr lang="en-US" smtClean="0"/>
              <a:t>4/8/21</a:t>
            </a:fld>
            <a:endParaRPr lang="en-US"/>
          </a:p>
        </p:txBody>
      </p:sp>
      <p:sp>
        <p:nvSpPr>
          <p:cNvPr id="5" name="Footer Placeholder 4">
            <a:extLst>
              <a:ext uri="{FF2B5EF4-FFF2-40B4-BE49-F238E27FC236}">
                <a16:creationId xmlns:a16="http://schemas.microsoft.com/office/drawing/2014/main" id="{25BF1580-482F-A44B-971B-47FA9C6FD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C8B4B-08EB-9846-8BCA-746146F1D901}"/>
              </a:ext>
            </a:extLst>
          </p:cNvPr>
          <p:cNvSpPr>
            <a:spLocks noGrp="1"/>
          </p:cNvSpPr>
          <p:nvPr>
            <p:ph type="sldNum" sz="quarter" idx="12"/>
          </p:nvPr>
        </p:nvSpPr>
        <p:spPr/>
        <p:txBody>
          <a:bodyPr/>
          <a:lstStyle/>
          <a:p>
            <a:fld id="{005B891E-A763-7545-B806-0B2285F3BCF8}" type="slidenum">
              <a:rPr lang="en-US" smtClean="0"/>
              <a:t>‹#›</a:t>
            </a:fld>
            <a:endParaRPr lang="en-US"/>
          </a:p>
        </p:txBody>
      </p:sp>
    </p:spTree>
    <p:extLst>
      <p:ext uri="{BB962C8B-B14F-4D97-AF65-F5344CB8AC3E}">
        <p14:creationId xmlns:p14="http://schemas.microsoft.com/office/powerpoint/2010/main" val="1726280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6A42-92D5-844B-87AB-FFEFF16A89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B11590-20C7-9145-BB2F-6AC204F2BFD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F851E3-DEF2-0C4B-B123-A477C7C4F35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76FE9C-67C9-5C4D-919A-26845C66C9AA}"/>
              </a:ext>
            </a:extLst>
          </p:cNvPr>
          <p:cNvSpPr>
            <a:spLocks noGrp="1"/>
          </p:cNvSpPr>
          <p:nvPr>
            <p:ph type="dt" sz="half" idx="10"/>
          </p:nvPr>
        </p:nvSpPr>
        <p:spPr/>
        <p:txBody>
          <a:bodyPr/>
          <a:lstStyle/>
          <a:p>
            <a:fld id="{FA094E59-0953-F14E-B1D3-72ADA7116C03}" type="datetimeFigureOut">
              <a:rPr lang="en-US" smtClean="0"/>
              <a:t>4/8/21</a:t>
            </a:fld>
            <a:endParaRPr lang="en-US"/>
          </a:p>
        </p:txBody>
      </p:sp>
      <p:sp>
        <p:nvSpPr>
          <p:cNvPr id="6" name="Footer Placeholder 5">
            <a:extLst>
              <a:ext uri="{FF2B5EF4-FFF2-40B4-BE49-F238E27FC236}">
                <a16:creationId xmlns:a16="http://schemas.microsoft.com/office/drawing/2014/main" id="{7A8D6EAE-172A-5247-B430-D4EEC7C54E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8D6CD5-1862-284C-BEB6-26D7F3C02193}"/>
              </a:ext>
            </a:extLst>
          </p:cNvPr>
          <p:cNvSpPr>
            <a:spLocks noGrp="1"/>
          </p:cNvSpPr>
          <p:nvPr>
            <p:ph type="sldNum" sz="quarter" idx="12"/>
          </p:nvPr>
        </p:nvSpPr>
        <p:spPr/>
        <p:txBody>
          <a:bodyPr/>
          <a:lstStyle/>
          <a:p>
            <a:fld id="{005B891E-A763-7545-B806-0B2285F3BCF8}" type="slidenum">
              <a:rPr lang="en-US" smtClean="0"/>
              <a:t>‹#›</a:t>
            </a:fld>
            <a:endParaRPr lang="en-US"/>
          </a:p>
        </p:txBody>
      </p:sp>
    </p:spTree>
    <p:extLst>
      <p:ext uri="{BB962C8B-B14F-4D97-AF65-F5344CB8AC3E}">
        <p14:creationId xmlns:p14="http://schemas.microsoft.com/office/powerpoint/2010/main" val="39617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5926-8304-054B-A0D2-FBE235AEC1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95E124-921F-1F4E-9E59-3206A03316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F39B5C-B261-154F-A38F-EEF50B26F7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7D08CA-C47D-2247-B7E7-B39376F10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9F534C-F275-6647-9C16-D4C4D79893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35877E-6DA8-2144-9148-F36D8C7D50BC}"/>
              </a:ext>
            </a:extLst>
          </p:cNvPr>
          <p:cNvSpPr>
            <a:spLocks noGrp="1"/>
          </p:cNvSpPr>
          <p:nvPr>
            <p:ph type="dt" sz="half" idx="10"/>
          </p:nvPr>
        </p:nvSpPr>
        <p:spPr/>
        <p:txBody>
          <a:bodyPr/>
          <a:lstStyle/>
          <a:p>
            <a:fld id="{FA094E59-0953-F14E-B1D3-72ADA7116C03}" type="datetimeFigureOut">
              <a:rPr lang="en-US" smtClean="0"/>
              <a:t>4/8/21</a:t>
            </a:fld>
            <a:endParaRPr lang="en-US"/>
          </a:p>
        </p:txBody>
      </p:sp>
      <p:sp>
        <p:nvSpPr>
          <p:cNvPr id="8" name="Footer Placeholder 7">
            <a:extLst>
              <a:ext uri="{FF2B5EF4-FFF2-40B4-BE49-F238E27FC236}">
                <a16:creationId xmlns:a16="http://schemas.microsoft.com/office/drawing/2014/main" id="{2034C0BB-470D-774C-82F5-559F00DFA7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AEE86-7D97-8B4C-A295-6917612655D8}"/>
              </a:ext>
            </a:extLst>
          </p:cNvPr>
          <p:cNvSpPr>
            <a:spLocks noGrp="1"/>
          </p:cNvSpPr>
          <p:nvPr>
            <p:ph type="sldNum" sz="quarter" idx="12"/>
          </p:nvPr>
        </p:nvSpPr>
        <p:spPr/>
        <p:txBody>
          <a:bodyPr/>
          <a:lstStyle/>
          <a:p>
            <a:fld id="{005B891E-A763-7545-B806-0B2285F3BCF8}" type="slidenum">
              <a:rPr lang="en-US" smtClean="0"/>
              <a:t>‹#›</a:t>
            </a:fld>
            <a:endParaRPr lang="en-US"/>
          </a:p>
        </p:txBody>
      </p:sp>
    </p:spTree>
    <p:extLst>
      <p:ext uri="{BB962C8B-B14F-4D97-AF65-F5344CB8AC3E}">
        <p14:creationId xmlns:p14="http://schemas.microsoft.com/office/powerpoint/2010/main" val="415213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8597-DB87-B44D-A52D-232789937C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DF0A7E-8A81-884A-94C6-2380260C3A34}"/>
              </a:ext>
            </a:extLst>
          </p:cNvPr>
          <p:cNvSpPr>
            <a:spLocks noGrp="1"/>
          </p:cNvSpPr>
          <p:nvPr>
            <p:ph type="dt" sz="half" idx="10"/>
          </p:nvPr>
        </p:nvSpPr>
        <p:spPr/>
        <p:txBody>
          <a:bodyPr/>
          <a:lstStyle/>
          <a:p>
            <a:fld id="{FA094E59-0953-F14E-B1D3-72ADA7116C03}" type="datetimeFigureOut">
              <a:rPr lang="en-US" smtClean="0"/>
              <a:t>4/8/21</a:t>
            </a:fld>
            <a:endParaRPr lang="en-US"/>
          </a:p>
        </p:txBody>
      </p:sp>
      <p:sp>
        <p:nvSpPr>
          <p:cNvPr id="4" name="Footer Placeholder 3">
            <a:extLst>
              <a:ext uri="{FF2B5EF4-FFF2-40B4-BE49-F238E27FC236}">
                <a16:creationId xmlns:a16="http://schemas.microsoft.com/office/drawing/2014/main" id="{B1620AEC-678D-3545-B8D4-2C746CBEC8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FBFABE-4B1A-8349-AB52-3DEA8F753795}"/>
              </a:ext>
            </a:extLst>
          </p:cNvPr>
          <p:cNvSpPr>
            <a:spLocks noGrp="1"/>
          </p:cNvSpPr>
          <p:nvPr>
            <p:ph type="sldNum" sz="quarter" idx="12"/>
          </p:nvPr>
        </p:nvSpPr>
        <p:spPr/>
        <p:txBody>
          <a:bodyPr/>
          <a:lstStyle/>
          <a:p>
            <a:fld id="{005B891E-A763-7545-B806-0B2285F3BCF8}" type="slidenum">
              <a:rPr lang="en-US" smtClean="0"/>
              <a:t>‹#›</a:t>
            </a:fld>
            <a:endParaRPr lang="en-US"/>
          </a:p>
        </p:txBody>
      </p:sp>
    </p:spTree>
    <p:extLst>
      <p:ext uri="{BB962C8B-B14F-4D97-AF65-F5344CB8AC3E}">
        <p14:creationId xmlns:p14="http://schemas.microsoft.com/office/powerpoint/2010/main" val="162296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B9A0D2-43EC-EE4D-8FC0-90FDA89ED0E7}"/>
              </a:ext>
            </a:extLst>
          </p:cNvPr>
          <p:cNvSpPr>
            <a:spLocks noGrp="1"/>
          </p:cNvSpPr>
          <p:nvPr>
            <p:ph type="dt" sz="half" idx="10"/>
          </p:nvPr>
        </p:nvSpPr>
        <p:spPr/>
        <p:txBody>
          <a:bodyPr/>
          <a:lstStyle/>
          <a:p>
            <a:fld id="{FA094E59-0953-F14E-B1D3-72ADA7116C03}" type="datetimeFigureOut">
              <a:rPr lang="en-US" smtClean="0"/>
              <a:t>4/8/21</a:t>
            </a:fld>
            <a:endParaRPr lang="en-US"/>
          </a:p>
        </p:txBody>
      </p:sp>
      <p:sp>
        <p:nvSpPr>
          <p:cNvPr id="3" name="Footer Placeholder 2">
            <a:extLst>
              <a:ext uri="{FF2B5EF4-FFF2-40B4-BE49-F238E27FC236}">
                <a16:creationId xmlns:a16="http://schemas.microsoft.com/office/drawing/2014/main" id="{B9ADB728-4231-BA42-B3B1-FA3BC2A7D9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7157D0-A353-9D4B-A076-0B43D7AB33D4}"/>
              </a:ext>
            </a:extLst>
          </p:cNvPr>
          <p:cNvSpPr>
            <a:spLocks noGrp="1"/>
          </p:cNvSpPr>
          <p:nvPr>
            <p:ph type="sldNum" sz="quarter" idx="12"/>
          </p:nvPr>
        </p:nvSpPr>
        <p:spPr/>
        <p:txBody>
          <a:bodyPr/>
          <a:lstStyle/>
          <a:p>
            <a:fld id="{005B891E-A763-7545-B806-0B2285F3BCF8}" type="slidenum">
              <a:rPr lang="en-US" smtClean="0"/>
              <a:t>‹#›</a:t>
            </a:fld>
            <a:endParaRPr lang="en-US"/>
          </a:p>
        </p:txBody>
      </p:sp>
    </p:spTree>
    <p:extLst>
      <p:ext uri="{BB962C8B-B14F-4D97-AF65-F5344CB8AC3E}">
        <p14:creationId xmlns:p14="http://schemas.microsoft.com/office/powerpoint/2010/main" val="3412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012DC-8D5F-D547-98C3-B1F35B6840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F86FF7-B38B-6649-A0FB-7974082DB3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BEEF37-D1CF-8142-9243-C887EDA9F0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19C9AE-1F74-D443-A5CF-473D45567416}"/>
              </a:ext>
            </a:extLst>
          </p:cNvPr>
          <p:cNvSpPr>
            <a:spLocks noGrp="1"/>
          </p:cNvSpPr>
          <p:nvPr>
            <p:ph type="dt" sz="half" idx="10"/>
          </p:nvPr>
        </p:nvSpPr>
        <p:spPr/>
        <p:txBody>
          <a:bodyPr/>
          <a:lstStyle/>
          <a:p>
            <a:fld id="{FA094E59-0953-F14E-B1D3-72ADA7116C03}" type="datetimeFigureOut">
              <a:rPr lang="en-US" smtClean="0"/>
              <a:t>4/8/21</a:t>
            </a:fld>
            <a:endParaRPr lang="en-US"/>
          </a:p>
        </p:txBody>
      </p:sp>
      <p:sp>
        <p:nvSpPr>
          <p:cNvPr id="6" name="Footer Placeholder 5">
            <a:extLst>
              <a:ext uri="{FF2B5EF4-FFF2-40B4-BE49-F238E27FC236}">
                <a16:creationId xmlns:a16="http://schemas.microsoft.com/office/drawing/2014/main" id="{4AC2B3A4-4353-C54E-818B-9B4172C95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C463F-A6B6-4D4A-92FA-8E339DCA17F1}"/>
              </a:ext>
            </a:extLst>
          </p:cNvPr>
          <p:cNvSpPr>
            <a:spLocks noGrp="1"/>
          </p:cNvSpPr>
          <p:nvPr>
            <p:ph type="sldNum" sz="quarter" idx="12"/>
          </p:nvPr>
        </p:nvSpPr>
        <p:spPr/>
        <p:txBody>
          <a:bodyPr/>
          <a:lstStyle/>
          <a:p>
            <a:fld id="{005B891E-A763-7545-B806-0B2285F3BCF8}" type="slidenum">
              <a:rPr lang="en-US" smtClean="0"/>
              <a:t>‹#›</a:t>
            </a:fld>
            <a:endParaRPr lang="en-US"/>
          </a:p>
        </p:txBody>
      </p:sp>
    </p:spTree>
    <p:extLst>
      <p:ext uri="{BB962C8B-B14F-4D97-AF65-F5344CB8AC3E}">
        <p14:creationId xmlns:p14="http://schemas.microsoft.com/office/powerpoint/2010/main" val="913680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A4A0-011E-794C-8EA8-56E0E7B21B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4D0716-73EA-C947-8E55-5690C68A6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528CC1-1EAB-0843-BE36-621500805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B33A7F-42A1-A943-AC85-E05D90A1F759}"/>
              </a:ext>
            </a:extLst>
          </p:cNvPr>
          <p:cNvSpPr>
            <a:spLocks noGrp="1"/>
          </p:cNvSpPr>
          <p:nvPr>
            <p:ph type="dt" sz="half" idx="10"/>
          </p:nvPr>
        </p:nvSpPr>
        <p:spPr/>
        <p:txBody>
          <a:bodyPr/>
          <a:lstStyle/>
          <a:p>
            <a:fld id="{FA094E59-0953-F14E-B1D3-72ADA7116C03}" type="datetimeFigureOut">
              <a:rPr lang="en-US" smtClean="0"/>
              <a:t>4/8/21</a:t>
            </a:fld>
            <a:endParaRPr lang="en-US"/>
          </a:p>
        </p:txBody>
      </p:sp>
      <p:sp>
        <p:nvSpPr>
          <p:cNvPr id="6" name="Footer Placeholder 5">
            <a:extLst>
              <a:ext uri="{FF2B5EF4-FFF2-40B4-BE49-F238E27FC236}">
                <a16:creationId xmlns:a16="http://schemas.microsoft.com/office/drawing/2014/main" id="{E2FE76E2-B754-2141-A5BD-1725F9C299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309CC2-C45E-3046-BAD1-B4ED7E6D58CC}"/>
              </a:ext>
            </a:extLst>
          </p:cNvPr>
          <p:cNvSpPr>
            <a:spLocks noGrp="1"/>
          </p:cNvSpPr>
          <p:nvPr>
            <p:ph type="sldNum" sz="quarter" idx="12"/>
          </p:nvPr>
        </p:nvSpPr>
        <p:spPr/>
        <p:txBody>
          <a:bodyPr/>
          <a:lstStyle/>
          <a:p>
            <a:fld id="{005B891E-A763-7545-B806-0B2285F3BCF8}" type="slidenum">
              <a:rPr lang="en-US" smtClean="0"/>
              <a:t>‹#›</a:t>
            </a:fld>
            <a:endParaRPr lang="en-US"/>
          </a:p>
        </p:txBody>
      </p:sp>
    </p:spTree>
    <p:extLst>
      <p:ext uri="{BB962C8B-B14F-4D97-AF65-F5344CB8AC3E}">
        <p14:creationId xmlns:p14="http://schemas.microsoft.com/office/powerpoint/2010/main" val="365371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9F8A46-3277-444D-AD23-B86AA08461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7D5C35-A158-C942-B10A-692062ECAF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FD5DB-798C-1A4F-892D-3345805802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94E59-0953-F14E-B1D3-72ADA7116C03}" type="datetimeFigureOut">
              <a:rPr lang="en-US" smtClean="0"/>
              <a:t>4/8/21</a:t>
            </a:fld>
            <a:endParaRPr lang="en-US"/>
          </a:p>
        </p:txBody>
      </p:sp>
      <p:sp>
        <p:nvSpPr>
          <p:cNvPr id="5" name="Footer Placeholder 4">
            <a:extLst>
              <a:ext uri="{FF2B5EF4-FFF2-40B4-BE49-F238E27FC236}">
                <a16:creationId xmlns:a16="http://schemas.microsoft.com/office/drawing/2014/main" id="{686CB531-4994-7740-8104-0A9C9193B0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C7D14C-637F-4D46-B657-B9354B34C5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B891E-A763-7545-B806-0B2285F3BCF8}" type="slidenum">
              <a:rPr lang="en-US" smtClean="0"/>
              <a:t>‹#›</a:t>
            </a:fld>
            <a:endParaRPr lang="en-US"/>
          </a:p>
        </p:txBody>
      </p:sp>
    </p:spTree>
    <p:extLst>
      <p:ext uri="{BB962C8B-B14F-4D97-AF65-F5344CB8AC3E}">
        <p14:creationId xmlns:p14="http://schemas.microsoft.com/office/powerpoint/2010/main" val="4061810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9E6E35-5D78-4415-BF54-45381F0B5529}"/>
              </a:ext>
            </a:extLst>
          </p:cNvPr>
          <p:cNvPicPr>
            <a:picLocks noChangeAspect="1"/>
          </p:cNvPicPr>
          <p:nvPr/>
        </p:nvPicPr>
        <p:blipFill>
          <a:blip r:embed="rId2"/>
          <a:stretch>
            <a:fillRect/>
          </a:stretch>
        </p:blipFill>
        <p:spPr>
          <a:xfrm>
            <a:off x="3554443" y="206440"/>
            <a:ext cx="4428204" cy="2514370"/>
          </a:xfrm>
          <a:prstGeom prst="rect">
            <a:avLst/>
          </a:prstGeom>
        </p:spPr>
      </p:pic>
      <p:sp>
        <p:nvSpPr>
          <p:cNvPr id="2" name="Title 1">
            <a:extLst>
              <a:ext uri="{FF2B5EF4-FFF2-40B4-BE49-F238E27FC236}">
                <a16:creationId xmlns:a16="http://schemas.microsoft.com/office/drawing/2014/main" id="{B5D9D4DC-6A13-49C5-9A7E-083B497DE587}"/>
              </a:ext>
            </a:extLst>
          </p:cNvPr>
          <p:cNvSpPr>
            <a:spLocks noGrp="1"/>
          </p:cNvSpPr>
          <p:nvPr>
            <p:ph type="ctrTitle"/>
          </p:nvPr>
        </p:nvSpPr>
        <p:spPr>
          <a:xfrm>
            <a:off x="1356996" y="3244504"/>
            <a:ext cx="9144000" cy="3084878"/>
          </a:xfrm>
        </p:spPr>
        <p:txBody>
          <a:bodyPr>
            <a:normAutofit fontScale="90000"/>
          </a:bodyPr>
          <a:lstStyle/>
          <a:p>
            <a:r>
              <a:rPr lang="en-US" dirty="0"/>
              <a:t>Amber Whitley</a:t>
            </a:r>
            <a:br>
              <a:rPr lang="en-US" dirty="0"/>
            </a:br>
            <a:r>
              <a:rPr lang="en-US" sz="4000" dirty="0"/>
              <a:t>LINC Distinction Track Scholar</a:t>
            </a:r>
            <a:br>
              <a:rPr lang="en-US" dirty="0"/>
            </a:br>
            <a:r>
              <a:rPr lang="en-US" b="1" i="1" dirty="0">
                <a:solidFill>
                  <a:srgbClr val="7030A0"/>
                </a:solidFill>
              </a:rPr>
              <a:t>Reducing Blood Wastage in a Large Level I Trauma Center</a:t>
            </a:r>
            <a:br>
              <a:rPr lang="en-US" dirty="0"/>
            </a:br>
            <a:r>
              <a:rPr lang="en-US" dirty="0"/>
              <a:t>Mentor: Dr. Susan Weiss</a:t>
            </a:r>
          </a:p>
        </p:txBody>
      </p:sp>
    </p:spTree>
    <p:extLst>
      <p:ext uri="{BB962C8B-B14F-4D97-AF65-F5344CB8AC3E}">
        <p14:creationId xmlns:p14="http://schemas.microsoft.com/office/powerpoint/2010/main" val="66985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3" name="Rectangle 2">
            <a:extLst>
              <a:ext uri="{FF2B5EF4-FFF2-40B4-BE49-F238E27FC236}">
                <a16:creationId xmlns:a16="http://schemas.microsoft.com/office/drawing/2014/main" id="{FABBFDC1-EA11-4F39-A71D-4706E09468A6}"/>
              </a:ext>
            </a:extLst>
          </p:cNvPr>
          <p:cNvSpPr/>
          <p:nvPr/>
        </p:nvSpPr>
        <p:spPr>
          <a:xfrm>
            <a:off x="0" y="362696"/>
            <a:ext cx="12192000" cy="707886"/>
          </a:xfrm>
          <a:prstGeom prst="rect">
            <a:avLst/>
          </a:prstGeom>
        </p:spPr>
        <p:txBody>
          <a:bodyPr wrap="square">
            <a:spAutoFit/>
          </a:bodyPr>
          <a:lstStyle/>
          <a:p>
            <a:pPr algn="ctr"/>
            <a:r>
              <a:rPr lang="en-US" sz="4000" b="1" dirty="0">
                <a:solidFill>
                  <a:srgbClr val="7030A0"/>
                </a:solidFill>
              </a:rPr>
              <a:t>Introduction</a:t>
            </a:r>
          </a:p>
        </p:txBody>
      </p:sp>
      <p:sp>
        <p:nvSpPr>
          <p:cNvPr id="4" name="Content Placeholder 3">
            <a:extLst>
              <a:ext uri="{FF2B5EF4-FFF2-40B4-BE49-F238E27FC236}">
                <a16:creationId xmlns:a16="http://schemas.microsoft.com/office/drawing/2014/main" id="{F4577531-A347-4E27-88F3-BE0BC5613F32}"/>
              </a:ext>
            </a:extLst>
          </p:cNvPr>
          <p:cNvSpPr>
            <a:spLocks noGrp="1"/>
          </p:cNvSpPr>
          <p:nvPr>
            <p:ph idx="1"/>
          </p:nvPr>
        </p:nvSpPr>
        <p:spPr>
          <a:xfrm>
            <a:off x="0" y="1070582"/>
            <a:ext cx="12192000" cy="6012179"/>
          </a:xfrm>
        </p:spPr>
        <p:txBody>
          <a:bodyPr>
            <a:normAutofit/>
          </a:bodyPr>
          <a:lstStyle/>
          <a:p>
            <a:pPr lvl="1"/>
            <a:r>
              <a:rPr lang="en-US" dirty="0"/>
              <a:t>Blood transfusions are required in 25% of trauma patients with 2-3% needing a massive transfusion </a:t>
            </a:r>
          </a:p>
          <a:p>
            <a:pPr lvl="1"/>
            <a:r>
              <a:rPr lang="en-US" dirty="0"/>
              <a:t>Between 2011 and 2013 there was a 12.1% decline in collections of whole and red blood cells (RBC)</a:t>
            </a:r>
          </a:p>
          <a:p>
            <a:pPr lvl="1"/>
            <a:r>
              <a:rPr lang="en-US" dirty="0"/>
              <a:t>Recent decline in blood collections and the demand for life saving transfusions highlights the need for effective blood management</a:t>
            </a:r>
          </a:p>
          <a:p>
            <a:pPr lvl="1"/>
            <a:r>
              <a:rPr lang="en-US" dirty="0"/>
              <a:t>Commonly blood products are wasted because products are not used within a viable timeframe and due to “cold chain” compromises during transport</a:t>
            </a:r>
          </a:p>
          <a:p>
            <a:pPr lvl="1"/>
            <a:endParaRPr lang="en-US" b="1" dirty="0">
              <a:latin typeface="Montserrat Light" panose="00000400000000000000" pitchFamily="50" charset="0"/>
              <a:ea typeface="Open Sans" panose="020B0606030504020204" pitchFamily="34" charset="0"/>
              <a:cs typeface="Open Sans" panose="020B0606030504020204" pitchFamily="34" charset="0"/>
            </a:endParaRPr>
          </a:p>
          <a:p>
            <a:pPr marL="457200" lvl="1" indent="0">
              <a:buNone/>
            </a:pPr>
            <a:r>
              <a:rPr lang="en-US" b="1" u="sng" dirty="0">
                <a:solidFill>
                  <a:srgbClr val="7030A0"/>
                </a:solidFill>
                <a:latin typeface="Montserrat Light" panose="00000400000000000000" pitchFamily="50" charset="0"/>
                <a:ea typeface="Open Sans" panose="020B0606030504020204" pitchFamily="34" charset="0"/>
                <a:cs typeface="Open Sans" panose="020B0606030504020204" pitchFamily="34" charset="0"/>
              </a:rPr>
              <a:t>AIM Statement</a:t>
            </a:r>
          </a:p>
          <a:p>
            <a:pPr marL="457200" lvl="1" indent="0">
              <a:buNone/>
            </a:pPr>
            <a:r>
              <a:rPr lang="en-US" b="1" dirty="0">
                <a:solidFill>
                  <a:srgbClr val="7030A0"/>
                </a:solidFill>
                <a:latin typeface="Montserrat Light" panose="00000400000000000000" pitchFamily="50" charset="0"/>
                <a:ea typeface="Open Sans" panose="020B0606030504020204" pitchFamily="34" charset="0"/>
                <a:cs typeface="Open Sans" panose="020B0606030504020204" pitchFamily="34" charset="0"/>
              </a:rPr>
              <a:t>Global</a:t>
            </a:r>
            <a:r>
              <a:rPr lang="en-US" dirty="0">
                <a:solidFill>
                  <a:srgbClr val="7030A0"/>
                </a:solidFill>
                <a:latin typeface="Montserrat Light" panose="00000400000000000000" pitchFamily="50" charset="0"/>
                <a:ea typeface="Open Sans" panose="020B0606030504020204" pitchFamily="34" charset="0"/>
                <a:cs typeface="Open Sans" panose="020B0606030504020204" pitchFamily="34" charset="0"/>
              </a:rPr>
              <a:t>:  </a:t>
            </a:r>
            <a:r>
              <a:rPr lang="en-US" dirty="0"/>
              <a:t>Reduce cost by improving efficiency and decreasing blood waste in the Transfusion Service.  </a:t>
            </a:r>
            <a:endParaRPr lang="en-US" dirty="0">
              <a:latin typeface="Montserrat Light" panose="00000400000000000000" pitchFamily="50" charset="0"/>
              <a:ea typeface="Open Sans" panose="020B0606030504020204" pitchFamily="34" charset="0"/>
              <a:cs typeface="Open Sans" panose="020B0606030504020204" pitchFamily="34" charset="0"/>
            </a:endParaRPr>
          </a:p>
          <a:p>
            <a:pPr marL="457200" lvl="1" indent="0">
              <a:buNone/>
            </a:pPr>
            <a:r>
              <a:rPr lang="en-US" b="1" dirty="0">
                <a:solidFill>
                  <a:srgbClr val="7030A0"/>
                </a:solidFill>
                <a:latin typeface="Montserrat Light" panose="00000400000000000000" pitchFamily="50" charset="0"/>
                <a:ea typeface="Open Sans" panose="020B0606030504020204" pitchFamily="34" charset="0"/>
                <a:cs typeface="Open Sans" panose="020B0606030504020204" pitchFamily="34" charset="0"/>
              </a:rPr>
              <a:t>Specific</a:t>
            </a:r>
            <a:r>
              <a:rPr lang="en-US" b="1" dirty="0">
                <a:latin typeface="Montserrat Light" panose="00000400000000000000" pitchFamily="50" charset="0"/>
                <a:ea typeface="Open Sans" panose="020B0606030504020204" pitchFamily="34" charset="0"/>
                <a:cs typeface="Open Sans" panose="020B0606030504020204" pitchFamily="34" charset="0"/>
              </a:rPr>
              <a:t>: </a:t>
            </a:r>
            <a:r>
              <a:rPr lang="en-US" dirty="0"/>
              <a:t>Reduce cryoprecipitate waste to 15% and plasma wastage to 5%.</a:t>
            </a:r>
            <a:endParaRPr lang="en-US" b="1" dirty="0">
              <a:latin typeface="Montserrat Light" panose="00000400000000000000" pitchFamily="50" charset="0"/>
              <a:ea typeface="Open Sans" panose="020B0606030504020204" pitchFamily="34" charset="0"/>
              <a:cs typeface="Open Sans" panose="020B0606030504020204" pitchFamily="34" charset="0"/>
            </a:endParaRPr>
          </a:p>
          <a:p>
            <a:pPr marL="0" indent="0">
              <a:buNone/>
            </a:pPr>
            <a:endParaRPr lang="en-US" dirty="0">
              <a:solidFill>
                <a:srgbClr val="FF0000"/>
              </a:solidFill>
            </a:endParaRPr>
          </a:p>
        </p:txBody>
      </p:sp>
    </p:spTree>
    <p:extLst>
      <p:ext uri="{BB962C8B-B14F-4D97-AF65-F5344CB8AC3E}">
        <p14:creationId xmlns:p14="http://schemas.microsoft.com/office/powerpoint/2010/main" val="2775101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6" name="Rectangle 5">
            <a:extLst>
              <a:ext uri="{FF2B5EF4-FFF2-40B4-BE49-F238E27FC236}">
                <a16:creationId xmlns:a16="http://schemas.microsoft.com/office/drawing/2014/main" id="{37F714F8-198D-4C2B-AD4C-FADF88394457}"/>
              </a:ext>
            </a:extLst>
          </p:cNvPr>
          <p:cNvSpPr/>
          <p:nvPr/>
        </p:nvSpPr>
        <p:spPr>
          <a:xfrm>
            <a:off x="0" y="248886"/>
            <a:ext cx="12192000" cy="769441"/>
          </a:xfrm>
          <a:prstGeom prst="rect">
            <a:avLst/>
          </a:prstGeom>
        </p:spPr>
        <p:txBody>
          <a:bodyPr wrap="square">
            <a:spAutoFit/>
          </a:bodyPr>
          <a:lstStyle/>
          <a:p>
            <a:pPr algn="ctr"/>
            <a:r>
              <a:rPr lang="en-US" sz="4400" b="1" dirty="0">
                <a:solidFill>
                  <a:srgbClr val="7030A0"/>
                </a:solidFill>
              </a:rPr>
              <a:t>Methods</a:t>
            </a:r>
          </a:p>
        </p:txBody>
      </p:sp>
      <p:sp>
        <p:nvSpPr>
          <p:cNvPr id="3" name="Content Placeholder 2">
            <a:extLst>
              <a:ext uri="{FF2B5EF4-FFF2-40B4-BE49-F238E27FC236}">
                <a16:creationId xmlns:a16="http://schemas.microsoft.com/office/drawing/2014/main" id="{1E73F3AB-C329-4099-B6AD-7E03D10D0B71}"/>
              </a:ext>
            </a:extLst>
          </p:cNvPr>
          <p:cNvSpPr>
            <a:spLocks noGrp="1"/>
          </p:cNvSpPr>
          <p:nvPr>
            <p:ph idx="1"/>
          </p:nvPr>
        </p:nvSpPr>
        <p:spPr>
          <a:xfrm>
            <a:off x="304800" y="1060317"/>
            <a:ext cx="11637818" cy="5259001"/>
          </a:xfrm>
        </p:spPr>
        <p:txBody>
          <a:bodyPr>
            <a:normAutofit lnSpcReduction="10000"/>
          </a:bodyPr>
          <a:lstStyle/>
          <a:p>
            <a:pPr marL="0" indent="0">
              <a:buNone/>
            </a:pPr>
            <a:r>
              <a:rPr lang="en-US" b="1" dirty="0">
                <a:solidFill>
                  <a:srgbClr val="7030A0"/>
                </a:solidFill>
              </a:rPr>
              <a:t>Population</a:t>
            </a:r>
            <a:r>
              <a:rPr lang="en-US" b="1" dirty="0"/>
              <a:t>: </a:t>
            </a:r>
            <a:r>
              <a:rPr lang="en-US" dirty="0"/>
              <a:t>Blood Products (Cryoprecipitate, Plasma &amp; RBC)</a:t>
            </a:r>
          </a:p>
          <a:p>
            <a:pPr marL="0" indent="0">
              <a:buNone/>
            </a:pPr>
            <a:endParaRPr lang="en-US" dirty="0"/>
          </a:p>
          <a:p>
            <a:pPr marL="0" indent="0">
              <a:buNone/>
            </a:pPr>
            <a:r>
              <a:rPr lang="en-US" b="1" dirty="0">
                <a:solidFill>
                  <a:srgbClr val="7030A0"/>
                </a:solidFill>
              </a:rPr>
              <a:t>Intervention:</a:t>
            </a:r>
          </a:p>
          <a:p>
            <a:pPr lvl="1"/>
            <a:r>
              <a:rPr lang="en-US" dirty="0"/>
              <a:t>March 2018, the MTP was revised to issue cryoprecipitate in the third round and an extra unit of plasma was added to each round</a:t>
            </a:r>
            <a:endParaRPr lang="en-US" b="1" dirty="0">
              <a:solidFill>
                <a:srgbClr val="FF0000"/>
              </a:solidFill>
            </a:endParaRPr>
          </a:p>
          <a:p>
            <a:pPr lvl="1"/>
            <a:r>
              <a:rPr lang="en-US" dirty="0"/>
              <a:t>April 2018, a point of service emergency blood refrigerator was installed in the trauma bay area of the Emergency Department</a:t>
            </a:r>
          </a:p>
          <a:p>
            <a:pPr lvl="1"/>
            <a:r>
              <a:rPr lang="en-US" dirty="0"/>
              <a:t>May 2018, pooled plasma was replaced with individual plasma units for therapeutic plasma exchange (TPE) procedures </a:t>
            </a:r>
          </a:p>
          <a:p>
            <a:pPr marL="457200" lvl="1" indent="0">
              <a:buNone/>
            </a:pPr>
            <a:endParaRPr lang="en-US" b="1" dirty="0"/>
          </a:p>
          <a:p>
            <a:pPr marL="0" indent="0">
              <a:buNone/>
            </a:pPr>
            <a:r>
              <a:rPr lang="en-US" b="1" dirty="0">
                <a:solidFill>
                  <a:srgbClr val="7030A0"/>
                </a:solidFill>
              </a:rPr>
              <a:t>PDSA Cycle:</a:t>
            </a:r>
          </a:p>
          <a:p>
            <a:pPr lvl="1"/>
            <a:r>
              <a:rPr lang="en-US" b="1" dirty="0"/>
              <a:t>PLAN: </a:t>
            </a:r>
            <a:r>
              <a:rPr lang="en-US" dirty="0"/>
              <a:t>3 interventions, Laboratory Technologists training, Trauma Service Education/Awareness</a:t>
            </a:r>
          </a:p>
        </p:txBody>
      </p:sp>
    </p:spTree>
    <p:extLst>
      <p:ext uri="{BB962C8B-B14F-4D97-AF65-F5344CB8AC3E}">
        <p14:creationId xmlns:p14="http://schemas.microsoft.com/office/powerpoint/2010/main" val="3634578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4010F378-DBCC-4C0F-8078-B9243DD5196D}"/>
              </a:ext>
            </a:extLst>
          </p:cNvPr>
          <p:cNvSpPr/>
          <p:nvPr/>
        </p:nvSpPr>
        <p:spPr>
          <a:xfrm>
            <a:off x="0" y="-16346"/>
            <a:ext cx="12192000" cy="707886"/>
          </a:xfrm>
          <a:prstGeom prst="rect">
            <a:avLst/>
          </a:prstGeom>
        </p:spPr>
        <p:txBody>
          <a:bodyPr wrap="square">
            <a:spAutoFit/>
          </a:bodyPr>
          <a:lstStyle/>
          <a:p>
            <a:pPr algn="ctr"/>
            <a:r>
              <a:rPr lang="en-US" sz="4000" b="1" dirty="0">
                <a:solidFill>
                  <a:srgbClr val="7030A0"/>
                </a:solidFill>
              </a:rPr>
              <a:t>Results</a:t>
            </a:r>
            <a:endParaRPr lang="en-US" b="1" dirty="0">
              <a:solidFill>
                <a:srgbClr val="7030A0"/>
              </a:solidFill>
            </a:endParaRPr>
          </a:p>
        </p:txBody>
      </p:sp>
      <p:pic>
        <p:nvPicPr>
          <p:cNvPr id="3" name="Picture 2">
            <a:extLst>
              <a:ext uri="{FF2B5EF4-FFF2-40B4-BE49-F238E27FC236}">
                <a16:creationId xmlns:a16="http://schemas.microsoft.com/office/drawing/2014/main" id="{1D73B0A2-C3E7-D244-AC99-58177537336F}"/>
              </a:ext>
            </a:extLst>
          </p:cNvPr>
          <p:cNvPicPr>
            <a:picLocks noChangeAspect="1"/>
          </p:cNvPicPr>
          <p:nvPr/>
        </p:nvPicPr>
        <p:blipFill>
          <a:blip r:embed="rId4"/>
          <a:stretch>
            <a:fillRect/>
          </a:stretch>
        </p:blipFill>
        <p:spPr>
          <a:xfrm>
            <a:off x="483870" y="569404"/>
            <a:ext cx="11224260" cy="4531861"/>
          </a:xfrm>
          <a:prstGeom prst="rect">
            <a:avLst/>
          </a:prstGeom>
        </p:spPr>
      </p:pic>
      <p:graphicFrame>
        <p:nvGraphicFramePr>
          <p:cNvPr id="12" name="Table 11">
            <a:extLst>
              <a:ext uri="{FF2B5EF4-FFF2-40B4-BE49-F238E27FC236}">
                <a16:creationId xmlns:a16="http://schemas.microsoft.com/office/drawing/2014/main" id="{2ADA6DAA-5ED3-2A4B-A8CC-125766F00EE9}"/>
              </a:ext>
            </a:extLst>
          </p:cNvPr>
          <p:cNvGraphicFramePr>
            <a:graphicFrameLocks noGrp="1"/>
          </p:cNvGraphicFramePr>
          <p:nvPr>
            <p:extLst>
              <p:ext uri="{D42A27DB-BD31-4B8C-83A1-F6EECF244321}">
                <p14:modId xmlns:p14="http://schemas.microsoft.com/office/powerpoint/2010/main" val="3169472284"/>
              </p:ext>
            </p:extLst>
          </p:nvPr>
        </p:nvGraphicFramePr>
        <p:xfrm>
          <a:off x="8630259" y="22082663"/>
          <a:ext cx="22002142" cy="3715609"/>
        </p:xfrm>
        <a:graphic>
          <a:graphicData uri="http://schemas.openxmlformats.org/drawingml/2006/table">
            <a:tbl>
              <a:tblPr firstRow="1" bandRow="1">
                <a:tableStyleId>{5C22544A-7EE6-4342-B048-85BDC9FD1C3A}</a:tableStyleId>
              </a:tblPr>
              <a:tblGrid>
                <a:gridCol w="5004076">
                  <a:extLst>
                    <a:ext uri="{9D8B030D-6E8A-4147-A177-3AD203B41FA5}">
                      <a16:colId xmlns:a16="http://schemas.microsoft.com/office/drawing/2014/main" val="1034506089"/>
                    </a:ext>
                  </a:extLst>
                </a:gridCol>
                <a:gridCol w="5996994">
                  <a:extLst>
                    <a:ext uri="{9D8B030D-6E8A-4147-A177-3AD203B41FA5}">
                      <a16:colId xmlns:a16="http://schemas.microsoft.com/office/drawing/2014/main" val="356346774"/>
                    </a:ext>
                  </a:extLst>
                </a:gridCol>
                <a:gridCol w="5500536">
                  <a:extLst>
                    <a:ext uri="{9D8B030D-6E8A-4147-A177-3AD203B41FA5}">
                      <a16:colId xmlns:a16="http://schemas.microsoft.com/office/drawing/2014/main" val="155806571"/>
                    </a:ext>
                  </a:extLst>
                </a:gridCol>
                <a:gridCol w="5500536">
                  <a:extLst>
                    <a:ext uri="{9D8B030D-6E8A-4147-A177-3AD203B41FA5}">
                      <a16:colId xmlns:a16="http://schemas.microsoft.com/office/drawing/2014/main" val="3359502078"/>
                    </a:ext>
                  </a:extLst>
                </a:gridCol>
              </a:tblGrid>
              <a:tr h="1005937">
                <a:tc>
                  <a:txBody>
                    <a:bodyPr/>
                    <a:lstStyle/>
                    <a:p>
                      <a:pPr algn="ctr"/>
                      <a:r>
                        <a:rPr lang="en-US" sz="5400" b="0" dirty="0"/>
                        <a:t>Wastage</a:t>
                      </a:r>
                    </a:p>
                  </a:txBody>
                  <a:tcPr marL="106680" marR="106680" marT="53340" marB="53340">
                    <a:solidFill>
                      <a:schemeClr val="tx2"/>
                    </a:solidFill>
                  </a:tcPr>
                </a:tc>
                <a:tc>
                  <a:txBody>
                    <a:bodyPr/>
                    <a:lstStyle/>
                    <a:p>
                      <a:pPr algn="ctr"/>
                      <a:r>
                        <a:rPr lang="en-US" sz="5400" b="0" dirty="0"/>
                        <a:t>Cryoprecipitate</a:t>
                      </a:r>
                    </a:p>
                  </a:txBody>
                  <a:tcPr marL="106680" marR="106680" marT="53340" marB="53340">
                    <a:solidFill>
                      <a:schemeClr val="tx2"/>
                    </a:solidFill>
                  </a:tcPr>
                </a:tc>
                <a:tc>
                  <a:txBody>
                    <a:bodyPr/>
                    <a:lstStyle/>
                    <a:p>
                      <a:pPr algn="ctr"/>
                      <a:r>
                        <a:rPr lang="en-US" sz="5400" b="0" dirty="0"/>
                        <a:t>Plasma</a:t>
                      </a:r>
                    </a:p>
                  </a:txBody>
                  <a:tcPr marL="106680" marR="106680" marT="53340" marB="53340">
                    <a:solidFill>
                      <a:schemeClr val="tx2"/>
                    </a:solidFill>
                  </a:tcPr>
                </a:tc>
                <a:tc>
                  <a:txBody>
                    <a:bodyPr/>
                    <a:lstStyle/>
                    <a:p>
                      <a:pPr algn="ctr"/>
                      <a:r>
                        <a:rPr lang="en-US" sz="5400" b="0" dirty="0"/>
                        <a:t>Return rate of RBC</a:t>
                      </a:r>
                    </a:p>
                  </a:txBody>
                  <a:tcPr marL="106680" marR="106680" marT="53340" marB="53340">
                    <a:solidFill>
                      <a:schemeClr val="tx2"/>
                    </a:solidFill>
                  </a:tcPr>
                </a:tc>
                <a:extLst>
                  <a:ext uri="{0D108BD9-81ED-4DB2-BD59-A6C34878D82A}">
                    <a16:rowId xmlns:a16="http://schemas.microsoft.com/office/drawing/2014/main" val="4085395825"/>
                  </a:ext>
                </a:extLst>
              </a:tr>
              <a:tr h="1354836">
                <a:tc>
                  <a:txBody>
                    <a:bodyPr/>
                    <a:lstStyle/>
                    <a:p>
                      <a:pPr algn="ctr"/>
                      <a:r>
                        <a:rPr lang="en-US" sz="4400" dirty="0"/>
                        <a:t>Pre-implementation</a:t>
                      </a:r>
                    </a:p>
                  </a:txBody>
                  <a:tcPr marL="106680" marR="106680" marT="53340" marB="53340"/>
                </a:tc>
                <a:tc>
                  <a:txBody>
                    <a:bodyPr/>
                    <a:lstStyle/>
                    <a:p>
                      <a:pPr algn="ctr"/>
                      <a:r>
                        <a:rPr lang="en-US" sz="6000" dirty="0"/>
                        <a:t>27%</a:t>
                      </a:r>
                    </a:p>
                  </a:txBody>
                  <a:tcPr marL="106680" marR="106680" marT="53340" marB="53340"/>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6000" dirty="0"/>
                        <a:t>11% </a:t>
                      </a:r>
                    </a:p>
                  </a:txBody>
                  <a:tcPr marL="106680" marR="106680" marT="53340" marB="53340"/>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6000" dirty="0"/>
                        <a:t>52%</a:t>
                      </a:r>
                      <a:endParaRPr lang="en-US" sz="6000" b="1" dirty="0"/>
                    </a:p>
                  </a:txBody>
                  <a:tcPr marL="106680" marR="106680" marT="53340" marB="53340"/>
                </a:tc>
                <a:extLst>
                  <a:ext uri="{0D108BD9-81ED-4DB2-BD59-A6C34878D82A}">
                    <a16:rowId xmlns:a16="http://schemas.microsoft.com/office/drawing/2014/main" val="343492035"/>
                  </a:ext>
                </a:extLst>
              </a:tr>
              <a:tr h="1354836">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4400" dirty="0"/>
                        <a:t>Post-implementation</a:t>
                      </a:r>
                    </a:p>
                  </a:txBody>
                  <a:tcPr marL="106680" marR="106680" marT="53340" marB="53340"/>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6000" dirty="0"/>
                        <a:t>18%</a:t>
                      </a:r>
                    </a:p>
                  </a:txBody>
                  <a:tcPr marL="106680" marR="106680" marT="53340" marB="53340"/>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6000" dirty="0"/>
                        <a:t>6%  </a:t>
                      </a:r>
                    </a:p>
                  </a:txBody>
                  <a:tcPr marL="106680" marR="106680" marT="53340" marB="53340"/>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6000" dirty="0"/>
                        <a:t>29%</a:t>
                      </a:r>
                    </a:p>
                  </a:txBody>
                  <a:tcPr marL="106680" marR="106680" marT="53340" marB="53340"/>
                </a:tc>
                <a:extLst>
                  <a:ext uri="{0D108BD9-81ED-4DB2-BD59-A6C34878D82A}">
                    <a16:rowId xmlns:a16="http://schemas.microsoft.com/office/drawing/2014/main" val="3329330668"/>
                  </a:ext>
                </a:extLst>
              </a:tr>
            </a:tbl>
          </a:graphicData>
        </a:graphic>
      </p:graphicFrame>
      <p:graphicFrame>
        <p:nvGraphicFramePr>
          <p:cNvPr id="13" name="Table 12">
            <a:extLst>
              <a:ext uri="{FF2B5EF4-FFF2-40B4-BE49-F238E27FC236}">
                <a16:creationId xmlns:a16="http://schemas.microsoft.com/office/drawing/2014/main" id="{0ADC787C-3E10-0E4C-BA9C-E629C64931CD}"/>
              </a:ext>
            </a:extLst>
          </p:cNvPr>
          <p:cNvGraphicFramePr>
            <a:graphicFrameLocks noGrp="1"/>
          </p:cNvGraphicFramePr>
          <p:nvPr>
            <p:extLst>
              <p:ext uri="{D42A27DB-BD31-4B8C-83A1-F6EECF244321}">
                <p14:modId xmlns:p14="http://schemas.microsoft.com/office/powerpoint/2010/main" val="358130255"/>
              </p:ext>
            </p:extLst>
          </p:nvPr>
        </p:nvGraphicFramePr>
        <p:xfrm>
          <a:off x="8782659" y="22235063"/>
          <a:ext cx="22002142" cy="3715609"/>
        </p:xfrm>
        <a:graphic>
          <a:graphicData uri="http://schemas.openxmlformats.org/drawingml/2006/table">
            <a:tbl>
              <a:tblPr firstRow="1" bandRow="1">
                <a:tableStyleId>{5C22544A-7EE6-4342-B048-85BDC9FD1C3A}</a:tableStyleId>
              </a:tblPr>
              <a:tblGrid>
                <a:gridCol w="5004076">
                  <a:extLst>
                    <a:ext uri="{9D8B030D-6E8A-4147-A177-3AD203B41FA5}">
                      <a16:colId xmlns:a16="http://schemas.microsoft.com/office/drawing/2014/main" val="1034506089"/>
                    </a:ext>
                  </a:extLst>
                </a:gridCol>
                <a:gridCol w="5996994">
                  <a:extLst>
                    <a:ext uri="{9D8B030D-6E8A-4147-A177-3AD203B41FA5}">
                      <a16:colId xmlns:a16="http://schemas.microsoft.com/office/drawing/2014/main" val="356346774"/>
                    </a:ext>
                  </a:extLst>
                </a:gridCol>
                <a:gridCol w="5500536">
                  <a:extLst>
                    <a:ext uri="{9D8B030D-6E8A-4147-A177-3AD203B41FA5}">
                      <a16:colId xmlns:a16="http://schemas.microsoft.com/office/drawing/2014/main" val="155806571"/>
                    </a:ext>
                  </a:extLst>
                </a:gridCol>
                <a:gridCol w="5500536">
                  <a:extLst>
                    <a:ext uri="{9D8B030D-6E8A-4147-A177-3AD203B41FA5}">
                      <a16:colId xmlns:a16="http://schemas.microsoft.com/office/drawing/2014/main" val="3359502078"/>
                    </a:ext>
                  </a:extLst>
                </a:gridCol>
              </a:tblGrid>
              <a:tr h="1005937">
                <a:tc>
                  <a:txBody>
                    <a:bodyPr/>
                    <a:lstStyle/>
                    <a:p>
                      <a:pPr algn="ctr"/>
                      <a:r>
                        <a:rPr lang="en-US" sz="5400" b="0" dirty="0"/>
                        <a:t>Wastage</a:t>
                      </a:r>
                    </a:p>
                  </a:txBody>
                  <a:tcPr marL="106680" marR="106680" marT="53340" marB="53340">
                    <a:solidFill>
                      <a:schemeClr val="tx2"/>
                    </a:solidFill>
                  </a:tcPr>
                </a:tc>
                <a:tc>
                  <a:txBody>
                    <a:bodyPr/>
                    <a:lstStyle/>
                    <a:p>
                      <a:pPr algn="ctr"/>
                      <a:r>
                        <a:rPr lang="en-US" sz="5400" b="0" dirty="0"/>
                        <a:t>Cryoprecipitate</a:t>
                      </a:r>
                    </a:p>
                  </a:txBody>
                  <a:tcPr marL="106680" marR="106680" marT="53340" marB="53340">
                    <a:solidFill>
                      <a:schemeClr val="tx2"/>
                    </a:solidFill>
                  </a:tcPr>
                </a:tc>
                <a:tc>
                  <a:txBody>
                    <a:bodyPr/>
                    <a:lstStyle/>
                    <a:p>
                      <a:pPr algn="ctr"/>
                      <a:r>
                        <a:rPr lang="en-US" sz="5400" b="0" dirty="0"/>
                        <a:t>Plasma</a:t>
                      </a:r>
                    </a:p>
                  </a:txBody>
                  <a:tcPr marL="106680" marR="106680" marT="53340" marB="53340">
                    <a:solidFill>
                      <a:schemeClr val="tx2"/>
                    </a:solidFill>
                  </a:tcPr>
                </a:tc>
                <a:tc>
                  <a:txBody>
                    <a:bodyPr/>
                    <a:lstStyle/>
                    <a:p>
                      <a:pPr algn="ctr"/>
                      <a:r>
                        <a:rPr lang="en-US" sz="5400" b="0" dirty="0"/>
                        <a:t>Return rate of RBC</a:t>
                      </a:r>
                    </a:p>
                  </a:txBody>
                  <a:tcPr marL="106680" marR="106680" marT="53340" marB="53340">
                    <a:solidFill>
                      <a:schemeClr val="tx2"/>
                    </a:solidFill>
                  </a:tcPr>
                </a:tc>
                <a:extLst>
                  <a:ext uri="{0D108BD9-81ED-4DB2-BD59-A6C34878D82A}">
                    <a16:rowId xmlns:a16="http://schemas.microsoft.com/office/drawing/2014/main" val="4085395825"/>
                  </a:ext>
                </a:extLst>
              </a:tr>
              <a:tr h="1354836">
                <a:tc>
                  <a:txBody>
                    <a:bodyPr/>
                    <a:lstStyle/>
                    <a:p>
                      <a:pPr algn="ctr"/>
                      <a:r>
                        <a:rPr lang="en-US" sz="4400" dirty="0"/>
                        <a:t>Pre-implementation</a:t>
                      </a:r>
                    </a:p>
                  </a:txBody>
                  <a:tcPr marL="106680" marR="106680" marT="53340" marB="53340"/>
                </a:tc>
                <a:tc>
                  <a:txBody>
                    <a:bodyPr/>
                    <a:lstStyle/>
                    <a:p>
                      <a:pPr algn="ctr"/>
                      <a:r>
                        <a:rPr lang="en-US" sz="6000" dirty="0"/>
                        <a:t>27%</a:t>
                      </a:r>
                    </a:p>
                  </a:txBody>
                  <a:tcPr marL="106680" marR="106680" marT="53340" marB="53340"/>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6000" dirty="0"/>
                        <a:t>11% </a:t>
                      </a:r>
                    </a:p>
                  </a:txBody>
                  <a:tcPr marL="106680" marR="106680" marT="53340" marB="53340"/>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6000" dirty="0"/>
                        <a:t>52%</a:t>
                      </a:r>
                      <a:endParaRPr lang="en-US" sz="6000" b="1" dirty="0"/>
                    </a:p>
                  </a:txBody>
                  <a:tcPr marL="106680" marR="106680" marT="53340" marB="53340"/>
                </a:tc>
                <a:extLst>
                  <a:ext uri="{0D108BD9-81ED-4DB2-BD59-A6C34878D82A}">
                    <a16:rowId xmlns:a16="http://schemas.microsoft.com/office/drawing/2014/main" val="343492035"/>
                  </a:ext>
                </a:extLst>
              </a:tr>
              <a:tr h="1354836">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4400" dirty="0"/>
                        <a:t>Post-implementation</a:t>
                      </a:r>
                    </a:p>
                  </a:txBody>
                  <a:tcPr marL="106680" marR="106680" marT="53340" marB="53340"/>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6000" dirty="0"/>
                        <a:t>18%</a:t>
                      </a:r>
                    </a:p>
                  </a:txBody>
                  <a:tcPr marL="106680" marR="106680" marT="53340" marB="53340"/>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6000" dirty="0"/>
                        <a:t>6%  </a:t>
                      </a:r>
                    </a:p>
                  </a:txBody>
                  <a:tcPr marL="106680" marR="106680" marT="53340" marB="53340"/>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6000" dirty="0"/>
                        <a:t>29%</a:t>
                      </a:r>
                    </a:p>
                  </a:txBody>
                  <a:tcPr marL="106680" marR="106680" marT="53340" marB="53340"/>
                </a:tc>
                <a:extLst>
                  <a:ext uri="{0D108BD9-81ED-4DB2-BD59-A6C34878D82A}">
                    <a16:rowId xmlns:a16="http://schemas.microsoft.com/office/drawing/2014/main" val="3329330668"/>
                  </a:ext>
                </a:extLst>
              </a:tr>
            </a:tbl>
          </a:graphicData>
        </a:graphic>
      </p:graphicFrame>
      <p:graphicFrame>
        <p:nvGraphicFramePr>
          <p:cNvPr id="14" name="Table 13">
            <a:extLst>
              <a:ext uri="{FF2B5EF4-FFF2-40B4-BE49-F238E27FC236}">
                <a16:creationId xmlns:a16="http://schemas.microsoft.com/office/drawing/2014/main" id="{563F107E-3F4A-3C4B-9F20-AF8858FE2D22}"/>
              </a:ext>
            </a:extLst>
          </p:cNvPr>
          <p:cNvGraphicFramePr>
            <a:graphicFrameLocks noGrp="1"/>
          </p:cNvGraphicFramePr>
          <p:nvPr>
            <p:extLst>
              <p:ext uri="{D42A27DB-BD31-4B8C-83A1-F6EECF244321}">
                <p14:modId xmlns:p14="http://schemas.microsoft.com/office/powerpoint/2010/main" val="3827591654"/>
              </p:ext>
            </p:extLst>
          </p:nvPr>
        </p:nvGraphicFramePr>
        <p:xfrm>
          <a:off x="9981057" y="22163461"/>
          <a:ext cx="22631401" cy="3715609"/>
        </p:xfrm>
        <a:graphic>
          <a:graphicData uri="http://schemas.openxmlformats.org/drawingml/2006/table">
            <a:tbl>
              <a:tblPr firstRow="1" bandRow="1">
                <a:tableStyleId>{5C22544A-7EE6-4342-B048-85BDC9FD1C3A}</a:tableStyleId>
              </a:tblPr>
              <a:tblGrid>
                <a:gridCol w="5147192">
                  <a:extLst>
                    <a:ext uri="{9D8B030D-6E8A-4147-A177-3AD203B41FA5}">
                      <a16:colId xmlns:a16="http://schemas.microsoft.com/office/drawing/2014/main" val="1034506089"/>
                    </a:ext>
                  </a:extLst>
                </a:gridCol>
                <a:gridCol w="6168507">
                  <a:extLst>
                    <a:ext uri="{9D8B030D-6E8A-4147-A177-3AD203B41FA5}">
                      <a16:colId xmlns:a16="http://schemas.microsoft.com/office/drawing/2014/main" val="356346774"/>
                    </a:ext>
                  </a:extLst>
                </a:gridCol>
                <a:gridCol w="5657851">
                  <a:extLst>
                    <a:ext uri="{9D8B030D-6E8A-4147-A177-3AD203B41FA5}">
                      <a16:colId xmlns:a16="http://schemas.microsoft.com/office/drawing/2014/main" val="155806571"/>
                    </a:ext>
                  </a:extLst>
                </a:gridCol>
                <a:gridCol w="5657851">
                  <a:extLst>
                    <a:ext uri="{9D8B030D-6E8A-4147-A177-3AD203B41FA5}">
                      <a16:colId xmlns:a16="http://schemas.microsoft.com/office/drawing/2014/main" val="3359502078"/>
                    </a:ext>
                  </a:extLst>
                </a:gridCol>
              </a:tblGrid>
              <a:tr h="1005937">
                <a:tc>
                  <a:txBody>
                    <a:bodyPr/>
                    <a:lstStyle/>
                    <a:p>
                      <a:pPr algn="ctr"/>
                      <a:r>
                        <a:rPr lang="en-US" sz="5400" b="0" dirty="0"/>
                        <a:t>Wastage</a:t>
                      </a:r>
                    </a:p>
                  </a:txBody>
                  <a:tcPr marL="106680" marR="106680" marT="53340" marB="53340">
                    <a:solidFill>
                      <a:schemeClr val="tx2"/>
                    </a:solidFill>
                  </a:tcPr>
                </a:tc>
                <a:tc>
                  <a:txBody>
                    <a:bodyPr/>
                    <a:lstStyle/>
                    <a:p>
                      <a:pPr algn="ctr"/>
                      <a:r>
                        <a:rPr lang="en-US" sz="5400" b="0" dirty="0"/>
                        <a:t>Cryoprecipitate</a:t>
                      </a:r>
                    </a:p>
                  </a:txBody>
                  <a:tcPr marL="106680" marR="106680" marT="53340" marB="53340">
                    <a:solidFill>
                      <a:schemeClr val="tx2"/>
                    </a:solidFill>
                  </a:tcPr>
                </a:tc>
                <a:tc>
                  <a:txBody>
                    <a:bodyPr/>
                    <a:lstStyle/>
                    <a:p>
                      <a:pPr algn="ctr"/>
                      <a:r>
                        <a:rPr lang="en-US" sz="5400" b="0" dirty="0"/>
                        <a:t>Plasma</a:t>
                      </a:r>
                    </a:p>
                  </a:txBody>
                  <a:tcPr marL="106680" marR="106680" marT="53340" marB="53340">
                    <a:solidFill>
                      <a:schemeClr val="tx2"/>
                    </a:solidFill>
                  </a:tcPr>
                </a:tc>
                <a:tc>
                  <a:txBody>
                    <a:bodyPr/>
                    <a:lstStyle/>
                    <a:p>
                      <a:pPr algn="ctr"/>
                      <a:r>
                        <a:rPr lang="en-US" sz="5400" b="0" dirty="0"/>
                        <a:t>Return rate of RBC</a:t>
                      </a:r>
                    </a:p>
                  </a:txBody>
                  <a:tcPr marL="106680" marR="106680" marT="53340" marB="53340">
                    <a:solidFill>
                      <a:schemeClr val="tx2"/>
                    </a:solidFill>
                  </a:tcPr>
                </a:tc>
                <a:extLst>
                  <a:ext uri="{0D108BD9-81ED-4DB2-BD59-A6C34878D82A}">
                    <a16:rowId xmlns:a16="http://schemas.microsoft.com/office/drawing/2014/main" val="4085395825"/>
                  </a:ext>
                </a:extLst>
              </a:tr>
              <a:tr h="1354836">
                <a:tc>
                  <a:txBody>
                    <a:bodyPr/>
                    <a:lstStyle/>
                    <a:p>
                      <a:pPr algn="ctr"/>
                      <a:r>
                        <a:rPr lang="en-US" sz="4400" dirty="0"/>
                        <a:t>P</a:t>
                      </a:r>
                      <a:r>
                        <a:rPr lang="en-US" sz="4400" b="1" dirty="0"/>
                        <a:t>re-</a:t>
                      </a:r>
                      <a:r>
                        <a:rPr lang="en-US" sz="4400" dirty="0"/>
                        <a:t>implementation</a:t>
                      </a:r>
                    </a:p>
                  </a:txBody>
                  <a:tcPr marL="106680" marR="106680" marT="53340" marB="53340"/>
                </a:tc>
                <a:tc>
                  <a:txBody>
                    <a:bodyPr/>
                    <a:lstStyle/>
                    <a:p>
                      <a:pPr algn="ctr"/>
                      <a:r>
                        <a:rPr lang="en-US" sz="6000" dirty="0"/>
                        <a:t>27%</a:t>
                      </a:r>
                    </a:p>
                  </a:txBody>
                  <a:tcPr marL="106680" marR="106680" marT="53340" marB="53340"/>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6000" dirty="0"/>
                        <a:t>11% </a:t>
                      </a:r>
                    </a:p>
                  </a:txBody>
                  <a:tcPr marL="106680" marR="106680" marT="53340" marB="53340"/>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6000" dirty="0"/>
                        <a:t>52%</a:t>
                      </a:r>
                      <a:endParaRPr lang="en-US" sz="6000" b="1" dirty="0"/>
                    </a:p>
                  </a:txBody>
                  <a:tcPr marL="106680" marR="106680" marT="53340" marB="53340"/>
                </a:tc>
                <a:extLst>
                  <a:ext uri="{0D108BD9-81ED-4DB2-BD59-A6C34878D82A}">
                    <a16:rowId xmlns:a16="http://schemas.microsoft.com/office/drawing/2014/main" val="343492035"/>
                  </a:ext>
                </a:extLst>
              </a:tr>
              <a:tr h="1354836">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4400" b="1" dirty="0"/>
                        <a:t>Post-</a:t>
                      </a:r>
                      <a:r>
                        <a:rPr lang="en-US" sz="4400" dirty="0"/>
                        <a:t>implementation</a:t>
                      </a:r>
                    </a:p>
                  </a:txBody>
                  <a:tcPr marL="106680" marR="106680" marT="53340" marB="53340"/>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6000" dirty="0"/>
                        <a:t>18%</a:t>
                      </a:r>
                    </a:p>
                  </a:txBody>
                  <a:tcPr marL="106680" marR="106680" marT="53340" marB="53340"/>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6000" dirty="0"/>
                        <a:t>6%  </a:t>
                      </a:r>
                    </a:p>
                  </a:txBody>
                  <a:tcPr marL="106680" marR="106680" marT="53340" marB="53340"/>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6000" dirty="0"/>
                        <a:t>29%</a:t>
                      </a:r>
                    </a:p>
                  </a:txBody>
                  <a:tcPr marL="106680" marR="106680" marT="53340" marB="53340"/>
                </a:tc>
                <a:extLst>
                  <a:ext uri="{0D108BD9-81ED-4DB2-BD59-A6C34878D82A}">
                    <a16:rowId xmlns:a16="http://schemas.microsoft.com/office/drawing/2014/main" val="3329330668"/>
                  </a:ext>
                </a:extLst>
              </a:tr>
            </a:tbl>
          </a:graphicData>
        </a:graphic>
      </p:graphicFrame>
      <p:pic>
        <p:nvPicPr>
          <p:cNvPr id="15" name="Picture 14">
            <a:extLst>
              <a:ext uri="{FF2B5EF4-FFF2-40B4-BE49-F238E27FC236}">
                <a16:creationId xmlns:a16="http://schemas.microsoft.com/office/drawing/2014/main" id="{F4979377-6EC8-E844-BF69-939584621A1D}"/>
              </a:ext>
            </a:extLst>
          </p:cNvPr>
          <p:cNvPicPr>
            <a:picLocks noChangeAspect="1"/>
          </p:cNvPicPr>
          <p:nvPr/>
        </p:nvPicPr>
        <p:blipFill>
          <a:blip r:embed="rId5"/>
          <a:stretch>
            <a:fillRect/>
          </a:stretch>
        </p:blipFill>
        <p:spPr>
          <a:xfrm>
            <a:off x="509996" y="5059064"/>
            <a:ext cx="8161020" cy="1418910"/>
          </a:xfrm>
          <a:prstGeom prst="rect">
            <a:avLst/>
          </a:prstGeom>
        </p:spPr>
      </p:pic>
    </p:spTree>
    <p:extLst>
      <p:ext uri="{BB962C8B-B14F-4D97-AF65-F5344CB8AC3E}">
        <p14:creationId xmlns:p14="http://schemas.microsoft.com/office/powerpoint/2010/main" val="1685361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BDF94346-016D-4622-A79B-AD59E3E5BCDA}"/>
              </a:ext>
            </a:extLst>
          </p:cNvPr>
          <p:cNvSpPr/>
          <p:nvPr/>
        </p:nvSpPr>
        <p:spPr>
          <a:xfrm>
            <a:off x="0" y="0"/>
            <a:ext cx="12192000" cy="707886"/>
          </a:xfrm>
          <a:prstGeom prst="rect">
            <a:avLst/>
          </a:prstGeom>
        </p:spPr>
        <p:txBody>
          <a:bodyPr wrap="square">
            <a:spAutoFit/>
          </a:bodyPr>
          <a:lstStyle/>
          <a:p>
            <a:pPr algn="ctr"/>
            <a:r>
              <a:rPr lang="en-US" sz="4000" b="1" dirty="0">
                <a:solidFill>
                  <a:srgbClr val="7030A0"/>
                </a:solidFill>
              </a:rPr>
              <a:t>Results</a:t>
            </a:r>
          </a:p>
        </p:txBody>
      </p:sp>
      <p:graphicFrame>
        <p:nvGraphicFramePr>
          <p:cNvPr id="8" name="Chart 7">
            <a:extLst>
              <a:ext uri="{FF2B5EF4-FFF2-40B4-BE49-F238E27FC236}">
                <a16:creationId xmlns:a16="http://schemas.microsoft.com/office/drawing/2014/main" id="{B3E45738-7512-134D-A852-DD45AB5DD66F}"/>
              </a:ext>
            </a:extLst>
          </p:cNvPr>
          <p:cNvGraphicFramePr>
            <a:graphicFrameLocks/>
          </p:cNvGraphicFramePr>
          <p:nvPr>
            <p:extLst>
              <p:ext uri="{D42A27DB-BD31-4B8C-83A1-F6EECF244321}">
                <p14:modId xmlns:p14="http://schemas.microsoft.com/office/powerpoint/2010/main" val="3485719836"/>
              </p:ext>
            </p:extLst>
          </p:nvPr>
        </p:nvGraphicFramePr>
        <p:xfrm>
          <a:off x="1367815" y="707886"/>
          <a:ext cx="9456369" cy="51106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169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BDF94346-016D-4622-A79B-AD59E3E5BCDA}"/>
              </a:ext>
            </a:extLst>
          </p:cNvPr>
          <p:cNvSpPr/>
          <p:nvPr/>
        </p:nvSpPr>
        <p:spPr>
          <a:xfrm>
            <a:off x="0" y="176107"/>
            <a:ext cx="12191999" cy="707886"/>
          </a:xfrm>
          <a:prstGeom prst="rect">
            <a:avLst/>
          </a:prstGeom>
        </p:spPr>
        <p:txBody>
          <a:bodyPr wrap="square">
            <a:spAutoFit/>
          </a:bodyPr>
          <a:lstStyle/>
          <a:p>
            <a:pPr algn="ctr"/>
            <a:r>
              <a:rPr lang="en-US" sz="4000" b="1" dirty="0">
                <a:solidFill>
                  <a:srgbClr val="7030A0"/>
                </a:solidFill>
              </a:rPr>
              <a:t>Conclusion</a:t>
            </a:r>
          </a:p>
        </p:txBody>
      </p:sp>
      <p:sp>
        <p:nvSpPr>
          <p:cNvPr id="3" name="Content Placeholder 2">
            <a:extLst>
              <a:ext uri="{FF2B5EF4-FFF2-40B4-BE49-F238E27FC236}">
                <a16:creationId xmlns:a16="http://schemas.microsoft.com/office/drawing/2014/main" id="{A9020CBE-8389-4813-B86F-1023BFA73910}"/>
              </a:ext>
            </a:extLst>
          </p:cNvPr>
          <p:cNvSpPr>
            <a:spLocks noGrp="1"/>
          </p:cNvSpPr>
          <p:nvPr>
            <p:ph idx="1"/>
          </p:nvPr>
        </p:nvSpPr>
        <p:spPr>
          <a:xfrm>
            <a:off x="332509" y="1189318"/>
            <a:ext cx="11610110" cy="4481422"/>
          </a:xfrm>
        </p:spPr>
        <p:txBody>
          <a:bodyPr>
            <a:normAutofit fontScale="92500" lnSpcReduction="20000"/>
          </a:bodyPr>
          <a:lstStyle/>
          <a:p>
            <a:pPr marL="0" indent="0">
              <a:buNone/>
            </a:pPr>
            <a:endParaRPr lang="en-US" dirty="0"/>
          </a:p>
          <a:p>
            <a:pPr marL="0" indent="0">
              <a:buNone/>
            </a:pPr>
            <a:r>
              <a:rPr lang="en-US" dirty="0"/>
              <a:t>This multifaceted approach to reducing blood wastage with simple, inexpensive, high impact interventions produced significant reductions in cryoprecipitate and plasma over a short period &amp; produce copious hospital savings. </a:t>
            </a:r>
          </a:p>
          <a:p>
            <a:pPr marL="0" indent="0">
              <a:buNone/>
            </a:pPr>
            <a:endParaRPr lang="en-US" b="1" dirty="0">
              <a:solidFill>
                <a:srgbClr val="7030A0"/>
              </a:solidFill>
            </a:endParaRPr>
          </a:p>
          <a:p>
            <a:pPr marL="0" indent="0">
              <a:buNone/>
            </a:pPr>
            <a:r>
              <a:rPr lang="en-US" b="1" dirty="0">
                <a:solidFill>
                  <a:srgbClr val="7030A0"/>
                </a:solidFill>
              </a:rPr>
              <a:t>Limitations:</a:t>
            </a:r>
          </a:p>
          <a:p>
            <a:pPr lvl="1"/>
            <a:r>
              <a:rPr lang="en-US" sz="2800" dirty="0"/>
              <a:t>The study was conducted in a single teaching, level 1 Trauma center </a:t>
            </a:r>
          </a:p>
          <a:p>
            <a:pPr lvl="1"/>
            <a:r>
              <a:rPr lang="en-US" sz="2800" dirty="0"/>
              <a:t>This study did not examine the impact of these interventions on platelet waste </a:t>
            </a:r>
          </a:p>
          <a:p>
            <a:pPr marL="0" indent="0">
              <a:buNone/>
            </a:pPr>
            <a:endParaRPr lang="en-US" b="1" dirty="0">
              <a:solidFill>
                <a:srgbClr val="7030A0"/>
              </a:solidFill>
            </a:endParaRPr>
          </a:p>
          <a:p>
            <a:pPr marL="0" indent="0">
              <a:buNone/>
            </a:pPr>
            <a:r>
              <a:rPr lang="en-US" b="1" dirty="0">
                <a:solidFill>
                  <a:srgbClr val="7030A0"/>
                </a:solidFill>
              </a:rPr>
              <a:t>Future Efforts:</a:t>
            </a:r>
          </a:p>
          <a:p>
            <a:pPr lvl="1"/>
            <a:r>
              <a:rPr lang="en-US" sz="2800" dirty="0"/>
              <a:t>Future efforts to identify addition sources of blood waste &amp; services other than trauma with high wastage</a:t>
            </a:r>
          </a:p>
          <a:p>
            <a:endParaRPr lang="en-US" dirty="0"/>
          </a:p>
          <a:p>
            <a:endParaRPr lang="en-US" dirty="0"/>
          </a:p>
          <a:p>
            <a:pPr marL="0" indent="0">
              <a:buNone/>
            </a:pPr>
            <a:endParaRPr lang="en-US" dirty="0">
              <a:solidFill>
                <a:srgbClr val="FF0000"/>
              </a:solidFill>
            </a:endParaRPr>
          </a:p>
        </p:txBody>
      </p:sp>
    </p:spTree>
    <p:extLst>
      <p:ext uri="{BB962C8B-B14F-4D97-AF65-F5344CB8AC3E}">
        <p14:creationId xmlns:p14="http://schemas.microsoft.com/office/powerpoint/2010/main" val="824591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1319</Words>
  <Application>Microsoft Macintosh PowerPoint</Application>
  <PresentationFormat>Widescreen</PresentationFormat>
  <Paragraphs>92</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Montserrat Light</vt:lpstr>
      <vt:lpstr>Open Sans</vt:lpstr>
      <vt:lpstr>Office Theme</vt:lpstr>
      <vt:lpstr>Amber Whitley LINC Distinction Track Scholar Reducing Blood Wastage in a Large Level I Trauma Center Mentor: Dr. Susan Weiss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Amber Whitley LINC Distinction Track Scholar Reducing Blood Wastage in a Large Level I Trauma Center Mentor: Dr. Susan Weiss</dc:title>
  <dc:creator>Whitley, Amber Lauricee</dc:creator>
  <cp:lastModifiedBy>Whitley, Amber Lauricee</cp:lastModifiedBy>
  <cp:revision>73</cp:revision>
  <dcterms:created xsi:type="dcterms:W3CDTF">2021-04-02T13:50:40Z</dcterms:created>
  <dcterms:modified xsi:type="dcterms:W3CDTF">2021-04-08T19:16:23Z</dcterms:modified>
</cp:coreProperties>
</file>