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85" r:id="rId3"/>
    <p:sldId id="283" r:id="rId4"/>
    <p:sldId id="281" r:id="rId5"/>
    <p:sldId id="282" r:id="rId6"/>
    <p:sldId id="261" r:id="rId7"/>
    <p:sldId id="284" r:id="rId8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89" autoAdjust="0"/>
    <p:restoredTop sz="85015"/>
  </p:normalViewPr>
  <p:slideViewPr>
    <p:cSldViewPr snapToGrid="0">
      <p:cViewPr varScale="1">
        <p:scale>
          <a:sx n="95" d="100"/>
          <a:sy n="95" d="100"/>
        </p:scale>
        <p:origin x="12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C3-4E20-931D-0268D707510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C3-4E20-931D-0268D707510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C3-4E20-931D-0268D70751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84356968"/>
        <c:axId val="384357296"/>
        <c:axId val="383550584"/>
      </c:bar3DChart>
      <c:catAx>
        <c:axId val="384356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84357296"/>
        <c:crosses val="autoZero"/>
        <c:auto val="1"/>
        <c:lblAlgn val="ctr"/>
        <c:lblOffset val="100"/>
        <c:noMultiLvlLbl val="0"/>
      </c:catAx>
      <c:valAx>
        <c:axId val="3843572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84356968"/>
        <c:crosses val="autoZero"/>
        <c:crossBetween val="between"/>
      </c:valAx>
      <c:serAx>
        <c:axId val="383550584"/>
        <c:scaling>
          <c:orientation val="minMax"/>
        </c:scaling>
        <c:delete val="0"/>
        <c:axPos val="b"/>
        <c:majorTickMark val="out"/>
        <c:minorTickMark val="none"/>
        <c:tickLblPos val="nextTo"/>
        <c:crossAx val="384357296"/>
        <c:crosses val="autoZero"/>
      </c:ser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5EB2E-89D7-43D9-AB88-AA8FDABDBC1B}" type="datetimeFigureOut">
              <a:rPr lang="en-US" smtClean="0"/>
              <a:t>4/13/21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EEDA09-CDD6-4BD5-AFBA-2BDD4B4F5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010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Define medical play 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EEDA09-CDD6-4BD5-AFBA-2BDD4B4F54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961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C8F93-171C-4DA8-866B-8EDA0C5667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15AE7B-BF3E-4E00-AB57-02CA5EE28D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740D2A-1707-481D-83DC-06339ABFE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66E9CC-9EC8-482C-988C-7554E0EAA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F404F9-3356-4D38-BA66-B116B1CA3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680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68277-C57E-4A7D-ACFA-33F0CEDC2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DD361E-5EED-46DB-9FB3-421DBB3ED7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E6C072-CFE7-4BD0-9E5C-1A96CB701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73FDC-B823-4622-8276-3F3489DF2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E12DC2-D2BC-4DE3-944E-815405168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59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DE5ADC-79F6-49FB-8D8E-C9286B9C24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720A7F-018F-4D8C-8D0D-CA97E40C13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0241D0-4DE9-40AD-88CA-961861887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6D9DC-CD39-4E70-98F1-F3380216E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0C23C-C3DB-4E9E-B71D-855317359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06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POnTheFly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CF2E7-39F1-447B-A2BE-7B4B3ED70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712A3D-FFAC-4176-B7B2-EE6A0FAB1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4/13/21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FF099A-5B94-4F00-86BC-DC7B0A60B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070ADD-89D1-42F6-9CED-B1A66CFD9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  <p:graphicFrame>
        <p:nvGraphicFramePr>
          <p:cNvPr id="6" name="TPChart" hidden="1">
            <a:extLst>
              <a:ext uri="{FF2B5EF4-FFF2-40B4-BE49-F238E27FC236}">
                <a16:creationId xmlns:a16="http://schemas.microsoft.com/office/drawing/2014/main" id="{8C57F188-FEEF-4D18-8E93-294B061057D4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834921098"/>
              </p:ext>
            </p:extLst>
          </p:nvPr>
        </p:nvGraphicFramePr>
        <p:xfrm>
          <a:off x="6350000" y="1600200"/>
          <a:ext cx="2540000" cy="25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76115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92CF1-286D-48B8-9E0B-FD077A43C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A79EB-13E9-42AC-943E-BD725DCE10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A3A01-A835-43FD-8A0B-508AF0C80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AFB315-C1BF-426A-AEF1-D4BDE4753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771326-C03E-48A3-AD54-BE2E22CF0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896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BF975-7924-4C73-8CED-1B390ABF4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2022D0-C921-4D17-BF6D-52AE30647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B14EC-BA92-4802-9434-61FF43A52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1120D0-2868-4090-AEC1-1CF7D0E0F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AE1A1-B3D1-4B3B-802D-CEEAFCEEB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491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78B61-1CC1-4F45-8613-134D1D81F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E49A1-BD4D-4192-A9A7-B4A831C02E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42BD30-EE6C-4439-A8D5-B1932F54FE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5490CE-9C02-4241-AB0F-1B7C8A3F9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4/13/21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04C2BC-6959-4A1A-B57A-32C1E076B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A69AF8-CCFB-47EA-B310-1D7C013BF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507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BCD0D-D7A9-421F-950C-D65CA19BF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8564BC-C85B-4F05-AE28-4AF606B4C5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47292E-EE6B-4EE4-9E4B-F41EBE0975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52CBE5-67BF-458D-9DE5-675C36F016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7113FE-8F6B-466E-8753-74E5D30C48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BB6E6C-CA68-4E6C-9115-8E0E72DCE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4/13/21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E0D75E-E190-406D-A512-AD8B3D896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7C774B-03BC-4F53-9FF2-59ACF1FB1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062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D5D4C-3D48-4A4C-BF92-1B26B10C8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02EC67-F13A-4768-AF22-0A9DBBD2B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4/13/21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7B378F-F047-4FC2-BD29-5C8A012BF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D5B187-00FB-4D6C-B449-3A408CBBF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134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99A2E6-1AC5-47B9-9A73-1BB740E9C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4/13/21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7EB6FC-FB07-466E-9F90-201BC5310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63BED0-EB6C-439B-B1D4-8FE44E1AC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530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FA96B-8D25-40D5-B131-5056AAB43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8DC18-309E-4C22-8F63-490B9B36F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9C4797-EF7B-4AA6-84FA-747D25AF1B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A72AB8-6576-4DCC-8F5B-2A90D35DB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4/13/21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14397A-AEAE-42CC-A805-597DB039B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67B48D-EF0C-4E54-8149-10ACB2BE9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432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F6E32-FE1D-4CA0-9444-76A93FF0A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186110-1AB8-4C82-8DA3-BD85B65EEE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E8D2CC-AEE2-44D5-A32F-E3450BAC4E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1AD743-46A7-4F1D-A97C-89CA6B084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4/13/21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D5DEA8-48B7-4ADD-9021-240FD0121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EDE1D9-9770-4FFF-A8BC-27732D3FE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629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AD45E8-773F-4932-B322-BA8A8D5A0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520434-23B4-4D44-9B12-801C262B7B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B17C54-4AF3-4ED6-9EAF-625F5AD840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9AE52-D571-4735-B0F8-99A452B002E1}" type="datetimeFigureOut">
              <a:rPr lang="en-US" smtClean="0"/>
              <a:t>4/13/21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DBA4CC-83DC-4296-9573-9ADED6773A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2D6A25-60C9-4BED-92D7-9014E2154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63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9E6E35-5D78-4415-BF54-45381F0B5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4443" y="206440"/>
            <a:ext cx="4428204" cy="25143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D9D4DC-6A13-49C5-9A7E-083B497DE5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5556" y="2878744"/>
            <a:ext cx="9144000" cy="3084878"/>
          </a:xfrm>
        </p:spPr>
        <p:txBody>
          <a:bodyPr>
            <a:normAutofit fontScale="90000"/>
          </a:bodyPr>
          <a:lstStyle/>
          <a:p>
            <a:r>
              <a:rPr lang="en-US" dirty="0"/>
              <a:t>Caroline </a:t>
            </a:r>
            <a:r>
              <a:rPr lang="en-US" dirty="0" err="1"/>
              <a:t>Bessey</a:t>
            </a:r>
            <a:br>
              <a:rPr lang="en-US" dirty="0"/>
            </a:br>
            <a:r>
              <a:rPr lang="en-US" sz="4000" dirty="0"/>
              <a:t>Service-Learning Distinction Track Scholar</a:t>
            </a:r>
            <a:br>
              <a:rPr lang="en-US" dirty="0"/>
            </a:br>
            <a:r>
              <a:rPr lang="en-US" dirty="0"/>
              <a:t>Medical Play</a:t>
            </a:r>
            <a:br>
              <a:rPr lang="en-US" dirty="0"/>
            </a:br>
            <a:r>
              <a:rPr lang="en-US" dirty="0"/>
              <a:t>Dr. Ryan Moore</a:t>
            </a:r>
          </a:p>
        </p:txBody>
      </p:sp>
    </p:spTree>
    <p:extLst>
      <p:ext uri="{BB962C8B-B14F-4D97-AF65-F5344CB8AC3E}">
        <p14:creationId xmlns:p14="http://schemas.microsoft.com/office/powerpoint/2010/main" val="10404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524000" y="6498486"/>
            <a:ext cx="7351486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154886" y="6498486"/>
            <a:ext cx="1513114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399" y="5976066"/>
            <a:ext cx="1483012" cy="54293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ABBFDC1-EA11-4F39-A71D-4706E09468A6}"/>
              </a:ext>
            </a:extLst>
          </p:cNvPr>
          <p:cNvSpPr/>
          <p:nvPr/>
        </p:nvSpPr>
        <p:spPr>
          <a:xfrm>
            <a:off x="3049437" y="348218"/>
            <a:ext cx="65024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Collaborative Team Members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577531-A347-4E27-88F3-BE0BC5613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9791"/>
            <a:ext cx="10515600" cy="5078991"/>
          </a:xfrm>
        </p:spPr>
        <p:txBody>
          <a:bodyPr>
            <a:normAutofit/>
          </a:bodyPr>
          <a:lstStyle/>
          <a:p>
            <a:r>
              <a:rPr lang="en-US" dirty="0" err="1"/>
              <a:t>Katri</a:t>
            </a:r>
            <a:r>
              <a:rPr lang="en-US" dirty="0"/>
              <a:t> Thiele, MS4</a:t>
            </a:r>
          </a:p>
          <a:p>
            <a:r>
              <a:rPr lang="en-US" dirty="0"/>
              <a:t>Jared </a:t>
            </a:r>
            <a:r>
              <a:rPr lang="en-US" dirty="0" err="1"/>
              <a:t>Barkes</a:t>
            </a:r>
            <a:r>
              <a:rPr lang="en-US" dirty="0"/>
              <a:t>, MS2</a:t>
            </a:r>
          </a:p>
          <a:p>
            <a:r>
              <a:rPr lang="en-US" dirty="0"/>
              <a:t>Katie Hall, Director of Marketing and Volunteer Services at RMH</a:t>
            </a:r>
          </a:p>
        </p:txBody>
      </p:sp>
    </p:spTree>
    <p:extLst>
      <p:ext uri="{BB962C8B-B14F-4D97-AF65-F5344CB8AC3E}">
        <p14:creationId xmlns:p14="http://schemas.microsoft.com/office/powerpoint/2010/main" val="734439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524000" y="6498486"/>
            <a:ext cx="7351486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154886" y="6498486"/>
            <a:ext cx="1513114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0399" y="5976066"/>
            <a:ext cx="1483012" cy="54293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ABBFDC1-EA11-4F39-A71D-4706E09468A6}"/>
              </a:ext>
            </a:extLst>
          </p:cNvPr>
          <p:cNvSpPr/>
          <p:nvPr/>
        </p:nvSpPr>
        <p:spPr>
          <a:xfrm>
            <a:off x="4165532" y="362696"/>
            <a:ext cx="33283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Introduction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577531-A347-4E27-88F3-BE0BC5613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9791"/>
            <a:ext cx="10515600" cy="5078991"/>
          </a:xfrm>
        </p:spPr>
        <p:txBody>
          <a:bodyPr>
            <a:normAutofit/>
          </a:bodyPr>
          <a:lstStyle/>
          <a:p>
            <a:r>
              <a:rPr lang="en-US" dirty="0"/>
              <a:t>Project focus: Investigate the effectiveness of medical play in decreasing the anxiety and stress experienced by the younger siblings of N.I.C.U. patients throughout their stay in the Ronald McDonald House.</a:t>
            </a:r>
          </a:p>
          <a:p>
            <a:r>
              <a:rPr lang="en-US" dirty="0"/>
              <a:t>Reason for starting project: Minimal integration of child life resources in the N.I.C.U.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633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524000" y="6498486"/>
            <a:ext cx="7351486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154886" y="6498486"/>
            <a:ext cx="1513114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399" y="5976066"/>
            <a:ext cx="1483012" cy="5429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7F714F8-198D-4C2B-AD4C-FADF88394457}"/>
              </a:ext>
            </a:extLst>
          </p:cNvPr>
          <p:cNvSpPr/>
          <p:nvPr/>
        </p:nvSpPr>
        <p:spPr>
          <a:xfrm>
            <a:off x="4701560" y="248886"/>
            <a:ext cx="36541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/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3F3AB-C329-4099-B6AD-7E03D10D0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0317"/>
            <a:ext cx="10515600" cy="5259001"/>
          </a:xfrm>
        </p:spPr>
        <p:txBody>
          <a:bodyPr>
            <a:normAutofit/>
          </a:bodyPr>
          <a:lstStyle/>
          <a:p>
            <a:r>
              <a:rPr lang="en-US" dirty="0"/>
              <a:t>Participants: Families with children who are staying at the Ronald McDonald House here in Greenville, NC.</a:t>
            </a:r>
          </a:p>
          <a:p>
            <a:r>
              <a:rPr lang="en-US" dirty="0"/>
              <a:t>Sessions are held weekly and lead by medical student volunteers. </a:t>
            </a:r>
          </a:p>
          <a:p>
            <a:r>
              <a:rPr lang="en-US" dirty="0"/>
              <a:t>This resource is equipped with toy replicates of items that children might see in the N.I.C.U. </a:t>
            </a:r>
          </a:p>
          <a:p>
            <a:r>
              <a:rPr lang="en-US" dirty="0"/>
              <a:t>Before participation, a pre-survey and post-survey is completed to evaluate knowledge and comfort with scenario.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606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524000" y="6498486"/>
            <a:ext cx="7351486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154886" y="6498486"/>
            <a:ext cx="1513114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399" y="5976066"/>
            <a:ext cx="1483012" cy="5429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7F714F8-198D-4C2B-AD4C-FADF88394457}"/>
              </a:ext>
            </a:extLst>
          </p:cNvPr>
          <p:cNvSpPr/>
          <p:nvPr/>
        </p:nvSpPr>
        <p:spPr>
          <a:xfrm>
            <a:off x="4701560" y="248886"/>
            <a:ext cx="36541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/>
              <a:t>Methods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A83A856-781B-BF43-8E6B-4CEE7D7DE2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60" y="1485492"/>
            <a:ext cx="3020700" cy="40276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D9DAC5-1D07-9540-87DE-F95CDE4420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058" y="362264"/>
            <a:ext cx="3695499" cy="42387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F0CACCC-6A82-8B4D-B4F4-186D4E71F2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468" y="991662"/>
            <a:ext cx="3868801" cy="515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164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524000" y="6498486"/>
            <a:ext cx="7351486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154886" y="6498486"/>
            <a:ext cx="1513114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399" y="5976066"/>
            <a:ext cx="1483012" cy="5429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DF94346-016D-4622-A79B-AD59E3E5BCDA}"/>
              </a:ext>
            </a:extLst>
          </p:cNvPr>
          <p:cNvSpPr/>
          <p:nvPr/>
        </p:nvSpPr>
        <p:spPr>
          <a:xfrm>
            <a:off x="5259882" y="466728"/>
            <a:ext cx="16722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Results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3C6D2A21-4DD4-46C4-BD80-EECC4FECC04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4400" y="1697034"/>
            <a:ext cx="10363200" cy="4114800"/>
          </a:xfrm>
        </p:spPr>
        <p:txBody>
          <a:bodyPr/>
          <a:lstStyle/>
          <a:p>
            <a:r>
              <a:rPr lang="en-US" altLang="en-US" dirty="0"/>
              <a:t>RMH now has a medical play session</a:t>
            </a:r>
          </a:p>
          <a:p>
            <a:r>
              <a:rPr lang="en-US" altLang="en-US" dirty="0"/>
              <a:t>A survey was developed</a:t>
            </a:r>
          </a:p>
          <a:p>
            <a:r>
              <a:rPr lang="en-US" altLang="en-US" dirty="0"/>
              <a:t>5 medical students involved in volunteering consistently </a:t>
            </a:r>
          </a:p>
          <a:p>
            <a:r>
              <a:rPr lang="en-US" altLang="en-US" dirty="0"/>
              <a:t>7 sessions held and have received great feedback from participants</a:t>
            </a:r>
          </a:p>
          <a:p>
            <a:pPr marL="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50817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524000" y="6498486"/>
            <a:ext cx="7351486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154886" y="6498486"/>
            <a:ext cx="1513114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399" y="5976066"/>
            <a:ext cx="1483012" cy="5429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DF94346-016D-4622-A79B-AD59E3E5BCDA}"/>
              </a:ext>
            </a:extLst>
          </p:cNvPr>
          <p:cNvSpPr/>
          <p:nvPr/>
        </p:nvSpPr>
        <p:spPr>
          <a:xfrm>
            <a:off x="4726911" y="176107"/>
            <a:ext cx="35803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20CBE-8389-4813-B86F-1023BFA73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3092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We project that this will be a beneficial emotional and educational resource for the families staying at the Ronald McDonald House. </a:t>
            </a:r>
          </a:p>
          <a:p>
            <a:r>
              <a:rPr lang="en-US" dirty="0"/>
              <a:t>We believe this will strengthen the relationship between the families and their providers by giving them additional insight into medical terminology and equipment. </a:t>
            </a:r>
          </a:p>
          <a:p>
            <a:r>
              <a:rPr lang="en-US" dirty="0"/>
              <a:t>Sustainability: Medical Education Scholar, Jared </a:t>
            </a:r>
            <a:r>
              <a:rPr lang="en-US" dirty="0" err="1"/>
              <a:t>Barkes</a:t>
            </a:r>
            <a:r>
              <a:rPr lang="en-US" dirty="0"/>
              <a:t>, will be taking the lead on this project along with other SLDT scholars. </a:t>
            </a:r>
          </a:p>
        </p:txBody>
      </p:sp>
    </p:spTree>
    <p:extLst>
      <p:ext uri="{BB962C8B-B14F-4D97-AF65-F5344CB8AC3E}">
        <p14:creationId xmlns:p14="http://schemas.microsoft.com/office/powerpoint/2010/main" val="5451648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PRESENTATIONGUID" val="03d67597-4b5e-4414-9fcf-b9896696d229"/>
  <p:tag name="TPVERSION" val="6"/>
  <p:tag name="TPFULLVERSION" val="7.5.8.4"/>
  <p:tag name="PPTVERSION" val="16"/>
  <p:tag name="TPOS" val="2"/>
  <p:tag name="TPLASTSAVEVERSION" val="6.2 PC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274</Words>
  <Application>Microsoft Macintosh PowerPoint</Application>
  <PresentationFormat>Widescreen</PresentationFormat>
  <Paragraphs>25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Caroline Bessey Service-Learning Distinction Track Scholar Medical Play Dr. Ryan Moore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XXX Distinction Track Scholar Project Title Mentor</dc:title>
  <dc:creator>Garris, Jenna</dc:creator>
  <cp:lastModifiedBy>Bessey, Caroline</cp:lastModifiedBy>
  <cp:revision>25</cp:revision>
  <dcterms:created xsi:type="dcterms:W3CDTF">2018-02-07T18:32:32Z</dcterms:created>
  <dcterms:modified xsi:type="dcterms:W3CDTF">2021-04-13T13:23:25Z</dcterms:modified>
</cp:coreProperties>
</file>