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78" r:id="rId4"/>
    <p:sldId id="258" r:id="rId5"/>
    <p:sldId id="259" r:id="rId6"/>
    <p:sldId id="260"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5" autoAdjust="0"/>
    <p:restoredTop sz="89913"/>
  </p:normalViewPr>
  <p:slideViewPr>
    <p:cSldViewPr snapToGrid="0">
      <p:cViewPr varScale="1">
        <p:scale>
          <a:sx n="88" d="100"/>
          <a:sy n="88" d="100"/>
        </p:scale>
        <p:origin x="11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tags" Target="tags/tag1.xml"/><Relationship Id="rId1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05C3-4E20-931D-0268D707510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05C3-4E20-931D-0268D707510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05C3-4E20-931D-0268D707510D}"/>
            </c:ext>
          </c:extLst>
        </c:ser>
        <c:dLbls>
          <c:showLegendKey val="0"/>
          <c:showVal val="0"/>
          <c:showCatName val="0"/>
          <c:showSerName val="0"/>
          <c:showPercent val="0"/>
          <c:showBubbleSize val="0"/>
        </c:dLbls>
        <c:gapWidth val="150"/>
        <c:shape val="box"/>
        <c:axId val="-2068505024"/>
        <c:axId val="-2068673760"/>
        <c:axId val="-2068122336"/>
      </c:bar3DChart>
      <c:catAx>
        <c:axId val="-2068505024"/>
        <c:scaling>
          <c:orientation val="minMax"/>
        </c:scaling>
        <c:delete val="0"/>
        <c:axPos val="b"/>
        <c:numFmt formatCode="General" sourceLinked="1"/>
        <c:majorTickMark val="out"/>
        <c:minorTickMark val="none"/>
        <c:tickLblPos val="nextTo"/>
        <c:crossAx val="-2068673760"/>
        <c:crosses val="autoZero"/>
        <c:auto val="1"/>
        <c:lblAlgn val="ctr"/>
        <c:lblOffset val="100"/>
        <c:noMultiLvlLbl val="0"/>
      </c:catAx>
      <c:valAx>
        <c:axId val="-2068673760"/>
        <c:scaling>
          <c:orientation val="minMax"/>
        </c:scaling>
        <c:delete val="0"/>
        <c:axPos val="l"/>
        <c:majorGridlines/>
        <c:numFmt formatCode="General" sourceLinked="1"/>
        <c:majorTickMark val="out"/>
        <c:minorTickMark val="none"/>
        <c:tickLblPos val="nextTo"/>
        <c:crossAx val="-2068505024"/>
        <c:crosses val="autoZero"/>
        <c:crossBetween val="between"/>
      </c:valAx>
      <c:serAx>
        <c:axId val="-2068122336"/>
        <c:scaling>
          <c:orientation val="minMax"/>
        </c:scaling>
        <c:delete val="0"/>
        <c:axPos val="b"/>
        <c:majorTickMark val="out"/>
        <c:minorTickMark val="none"/>
        <c:tickLblPos val="nextTo"/>
        <c:crossAx val="-2068673760"/>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5EB2E-89D7-43D9-AB88-AA8FDABDBC1B}" type="datetimeFigureOut">
              <a:rPr lang="en-US" smtClean="0"/>
              <a:t>4/12/21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EDA09-CDD6-4BD5-AFBA-2BDD4B4F54D7}" type="slidenum">
              <a:rPr lang="en-US" smtClean="0"/>
              <a:t>‹#›</a:t>
            </a:fld>
            <a:endParaRPr lang="en-US"/>
          </a:p>
        </p:txBody>
      </p:sp>
    </p:spTree>
    <p:extLst>
      <p:ext uri="{BB962C8B-B14F-4D97-AF65-F5344CB8AC3E}">
        <p14:creationId xmlns:p14="http://schemas.microsoft.com/office/powerpoint/2010/main" val="116101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helping patients better understand their health and treatment options, contributes to better adherence with treatment plans, and increases overall satisfaction with health care.</a:t>
            </a:r>
          </a:p>
        </p:txBody>
      </p:sp>
      <p:sp>
        <p:nvSpPr>
          <p:cNvPr id="4" name="Slide Number Placeholder 3"/>
          <p:cNvSpPr>
            <a:spLocks noGrp="1"/>
          </p:cNvSpPr>
          <p:nvPr>
            <p:ph type="sldNum" sz="quarter" idx="5"/>
          </p:nvPr>
        </p:nvSpPr>
        <p:spPr/>
        <p:txBody>
          <a:bodyPr/>
          <a:lstStyle/>
          <a:p>
            <a:fld id="{24EEDA09-CDD6-4BD5-AFBA-2BDD4B4F54D7}" type="slidenum">
              <a:rPr lang="en-US" smtClean="0"/>
              <a:t>2</a:t>
            </a:fld>
            <a:endParaRPr lang="en-US"/>
          </a:p>
        </p:txBody>
      </p:sp>
    </p:spTree>
    <p:extLst>
      <p:ext uri="{BB962C8B-B14F-4D97-AF65-F5344CB8AC3E}">
        <p14:creationId xmlns:p14="http://schemas.microsoft.com/office/powerpoint/2010/main" val="34647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survey used a Likert scale to quantify satisfaction with all medical providers in the past in terms of how well providers listened to, communicated with, and included the child/family in decision making when appropriate. Open ended questions were also asked to better understand what problems these families have faced, what things have made them more comfortable, and what they would like for physicians to know in the future. This survey is still a work in progress with hopes to interview 40 families. Statistical analysis will be performed to look for average satisfaction in different areas of physician-patient interaction on the Likert scale and look for themes in answers to the open-ended questions. </a:t>
            </a:r>
          </a:p>
          <a:p>
            <a:endParaRPr lang="en-US" dirty="0"/>
          </a:p>
        </p:txBody>
      </p:sp>
      <p:sp>
        <p:nvSpPr>
          <p:cNvPr id="4" name="Slide Number Placeholder 3"/>
          <p:cNvSpPr>
            <a:spLocks noGrp="1"/>
          </p:cNvSpPr>
          <p:nvPr>
            <p:ph type="sldNum" sz="quarter" idx="10"/>
          </p:nvPr>
        </p:nvSpPr>
        <p:spPr/>
        <p:txBody>
          <a:bodyPr/>
          <a:lstStyle/>
          <a:p>
            <a:fld id="{24EEDA09-CDD6-4BD5-AFBA-2BDD4B4F54D7}" type="slidenum">
              <a:rPr lang="en-US" smtClean="0"/>
              <a:t>4</a:t>
            </a:fld>
            <a:endParaRPr lang="en-US"/>
          </a:p>
        </p:txBody>
      </p:sp>
    </p:spTree>
    <p:extLst>
      <p:ext uri="{BB962C8B-B14F-4D97-AF65-F5344CB8AC3E}">
        <p14:creationId xmlns:p14="http://schemas.microsoft.com/office/powerpoint/2010/main" val="167661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EDA09-CDD6-4BD5-AFBA-2BDD4B4F54D7}" type="slidenum">
              <a:rPr lang="en-US" smtClean="0"/>
              <a:t>5</a:t>
            </a:fld>
            <a:endParaRPr lang="en-US"/>
          </a:p>
        </p:txBody>
      </p:sp>
    </p:spTree>
    <p:extLst>
      <p:ext uri="{BB962C8B-B14F-4D97-AF65-F5344CB8AC3E}">
        <p14:creationId xmlns:p14="http://schemas.microsoft.com/office/powerpoint/2010/main" val="42944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6C8F93-171C-4DA8-866B-8EDA0C56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D15AE7B-BF3E-4E00-AB57-02CA5EE28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B740D2A-1707-481D-83DC-06339ABFE2B2}"/>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2866E9CC-9EC8-482C-988C-7554E0EA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F404F9-3356-4D38-BA66-B116B1CA368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3066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68277-C57E-4A7D-ACFA-33F0CEDC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7DD361E-5EED-46DB-9FB3-421DBB3ED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BE6C072-CFE7-4BD0-9E5C-1A96CB701C0D}"/>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00173FDC-B823-4622-8276-3F3489DF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E12DC2-D2BC-4DE3-944E-815405168C7F}"/>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928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BDE5ADC-79F6-49FB-8D8E-C9286B9C2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3720A7F-018F-4D8C-8D0D-CA97E40C1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0241D0-4DE9-40AD-88CA-9618618870A4}"/>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1786D9DC-CD39-4E70-98F1-F3380216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680C23C-C3DB-4E9E-B71D-855317359A33}"/>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46870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ACF2E7-39F1-447B-A2BE-7B4B3ED70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2712A3D-FFAC-4176-B7B2-EE6A0FAB1677}"/>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4" name="Footer Placeholder 3">
            <a:extLst>
              <a:ext uri="{FF2B5EF4-FFF2-40B4-BE49-F238E27FC236}">
                <a16:creationId xmlns="" xmlns:a16="http://schemas.microsoft.com/office/drawing/2014/main" id="{D0FF099A-5B94-4F00-86BC-DC7B0A60B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F070ADD-89D1-42F6-9CED-B1A66CFD9AEE}"/>
              </a:ext>
            </a:extLst>
          </p:cNvPr>
          <p:cNvSpPr>
            <a:spLocks noGrp="1"/>
          </p:cNvSpPr>
          <p:nvPr>
            <p:ph type="sldNum" sz="quarter" idx="12"/>
          </p:nvPr>
        </p:nvSpPr>
        <p:spPr/>
        <p:txBody>
          <a:bodyPr/>
          <a:lstStyle/>
          <a:p>
            <a:fld id="{91EBBD73-7710-4A22-B143-E0F63D0707E3}" type="slidenum">
              <a:rPr lang="en-US" smtClean="0"/>
              <a:t>‹#›</a:t>
            </a:fld>
            <a:endParaRPr lang="en-US"/>
          </a:p>
        </p:txBody>
      </p:sp>
      <p:graphicFrame>
        <p:nvGraphicFramePr>
          <p:cNvPr id="6" name="TPChart" hidden="1">
            <a:extLst>
              <a:ext uri="{FF2B5EF4-FFF2-40B4-BE49-F238E27FC236}">
                <a16:creationId xmlns="" xmlns:a16="http://schemas.microsoft.com/office/drawing/2014/main" id="{8C57F188-FEEF-4D18-8E93-294B061057D4}"/>
              </a:ext>
            </a:extLst>
          </p:cNvPr>
          <p:cNvGraphicFramePr/>
          <p:nvPr userDrawn="1">
            <p:extLst>
              <p:ext uri="{D42A27DB-BD31-4B8C-83A1-F6EECF244321}">
                <p14:modId xmlns:p14="http://schemas.microsoft.com/office/powerpoint/2010/main" val="183492109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1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92CF1-286D-48B8-9E0B-FD077A43C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24A79EB-13E9-42AC-943E-BD725DCE10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53A3A01-A835-43FD-8A0B-508AF0C804B4}"/>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C3AFB315-C1BF-426A-AEF1-D4BDE4753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1771326-C03E-48A3-AD54-BE2E22CF022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12889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6BF975-7924-4C73-8CED-1B390ABF4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B2022D0-C921-4D17-BF6D-52AE30647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74B14EC-BA92-4802-9434-61FF43A52F55}"/>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B41120D0-2868-4090-AEC1-1CF7D0E0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89AE1A1-B3D1-4B3B-802D-CEEAFCEEB88E}"/>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9844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678B61-1CC1-4F45-8613-134D1D81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7E49A1-BD4D-4192-A9A7-B4A831C02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F42BD30-EE6C-4439-A8D5-B1932F54F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B5490CE-9C02-4241-AB0F-1B7C8A3F9C02}"/>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6" name="Footer Placeholder 5">
            <a:extLst>
              <a:ext uri="{FF2B5EF4-FFF2-40B4-BE49-F238E27FC236}">
                <a16:creationId xmlns="" xmlns:a16="http://schemas.microsoft.com/office/drawing/2014/main" id="{9804C2BC-6959-4A1A-B57A-32C1E076B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0A69AF8-CCFB-47EA-B310-1D7C013BFCE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7715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DBCD0D-D7A9-421F-950C-D65CA19B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08564BC-C85B-4F05-AE28-4AF606B4C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647292E-EE6B-4EE4-9E4B-F41EBE097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252CBE5-67BF-458D-9DE5-675C36F01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97113FE-8F6B-466E-8753-74E5D30C48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6BB6E6C-CA68-4E6C-9115-8E0E72DCEAD1}"/>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8" name="Footer Placeholder 7">
            <a:extLst>
              <a:ext uri="{FF2B5EF4-FFF2-40B4-BE49-F238E27FC236}">
                <a16:creationId xmlns="" xmlns:a16="http://schemas.microsoft.com/office/drawing/2014/main" id="{FEE0D75E-E190-406D-A512-AD8B3D896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87C774B-03BC-4F53-9FF2-59ACF1FB11E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35706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9D5D4C-3D48-4A4C-BF92-1B26B10C8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D02EC67-F13A-4768-AF22-0A9DBBD2B4CD}"/>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4" name="Footer Placeholder 3">
            <a:extLst>
              <a:ext uri="{FF2B5EF4-FFF2-40B4-BE49-F238E27FC236}">
                <a16:creationId xmlns="" xmlns:a16="http://schemas.microsoft.com/office/drawing/2014/main" id="{687B378F-F047-4FC2-BD29-5C8A012B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FD5B187-00FB-4D6C-B449-3A408CBBFE5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6381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F99A2E6-1AC5-47B9-9A73-1BB740E9C17B}"/>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3" name="Footer Placeholder 2">
            <a:extLst>
              <a:ext uri="{FF2B5EF4-FFF2-40B4-BE49-F238E27FC236}">
                <a16:creationId xmlns="" xmlns:a16="http://schemas.microsoft.com/office/drawing/2014/main" id="{967EB6FC-FB07-466E-9F90-201BC5310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163BED0-EB6C-439B-B1D4-8FE44E1AC5E6}"/>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06153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CFA96B-8D25-40D5-B131-5056AAB4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048DC18-309E-4C22-8F63-490B9B36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99C4797-EF7B-4AA6-84FA-747D25AF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8A72AB8-6576-4DCC-8F5B-2A90D35DBE66}"/>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6" name="Footer Placeholder 5">
            <a:extLst>
              <a:ext uri="{FF2B5EF4-FFF2-40B4-BE49-F238E27FC236}">
                <a16:creationId xmlns="" xmlns:a16="http://schemas.microsoft.com/office/drawing/2014/main" id="{D314397A-AEAE-42CC-A805-597DB03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A67B48D-EF0C-4E54-8149-10ACB2BE9BAA}"/>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640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DF6E32-FE1D-4CA0-9444-76A93FF0A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E186110-1AB8-4C82-8DA3-BD85B65EE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7E8D2CC-AEE2-44D5-A32F-E3450BAC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31AD743-46A7-4F1D-A97C-89CA6B084B58}"/>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6" name="Footer Placeholder 5">
            <a:extLst>
              <a:ext uri="{FF2B5EF4-FFF2-40B4-BE49-F238E27FC236}">
                <a16:creationId xmlns="" xmlns:a16="http://schemas.microsoft.com/office/drawing/2014/main" id="{DDD5DEA8-48B7-4ADD-9021-240FD0121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DEDE1D9-9770-4FFF-A8BC-27732D3FEB6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916629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AAD45E8-773F-4932-B322-BA8A8D5A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C520434-23B4-4D44-9B12-801C262B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B17C54-4AF3-4ED6-9EAF-625F5AD8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F8DBA4CC-83DC-4296-9573-9ADED677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B2D6A25-60C9-4BED-92D7-9014E2154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BBD73-7710-4A22-B143-E0F63D0707E3}" type="slidenum">
              <a:rPr lang="en-US" smtClean="0"/>
              <a:t>‹#›</a:t>
            </a:fld>
            <a:endParaRPr lang="en-US"/>
          </a:p>
        </p:txBody>
      </p:sp>
    </p:spTree>
    <p:extLst>
      <p:ext uri="{BB962C8B-B14F-4D97-AF65-F5344CB8AC3E}">
        <p14:creationId xmlns:p14="http://schemas.microsoft.com/office/powerpoint/2010/main" val="157716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29E6E35-5D78-4415-BF54-45381F0B5529}"/>
              </a:ext>
            </a:extLst>
          </p:cNvPr>
          <p:cNvPicPr>
            <a:picLocks noChangeAspect="1"/>
          </p:cNvPicPr>
          <p:nvPr/>
        </p:nvPicPr>
        <p:blipFill>
          <a:blip r:embed="rId2"/>
          <a:stretch>
            <a:fillRect/>
          </a:stretch>
        </p:blipFill>
        <p:spPr>
          <a:xfrm>
            <a:off x="3554443" y="206440"/>
            <a:ext cx="4428204" cy="2514370"/>
          </a:xfrm>
          <a:prstGeom prst="rect">
            <a:avLst/>
          </a:prstGeom>
        </p:spPr>
      </p:pic>
      <p:sp>
        <p:nvSpPr>
          <p:cNvPr id="2" name="Title 1">
            <a:extLst>
              <a:ext uri="{FF2B5EF4-FFF2-40B4-BE49-F238E27FC236}">
                <a16:creationId xmlns="" xmlns:a16="http://schemas.microsoft.com/office/drawing/2014/main" id="{B5D9D4DC-6A13-49C5-9A7E-083B497DE587}"/>
              </a:ext>
            </a:extLst>
          </p:cNvPr>
          <p:cNvSpPr>
            <a:spLocks noGrp="1"/>
          </p:cNvSpPr>
          <p:nvPr>
            <p:ph type="ctrTitle"/>
          </p:nvPr>
        </p:nvSpPr>
        <p:spPr>
          <a:xfrm>
            <a:off x="1265556" y="2878744"/>
            <a:ext cx="9144000" cy="3084878"/>
          </a:xfrm>
        </p:spPr>
        <p:txBody>
          <a:bodyPr>
            <a:normAutofit/>
          </a:bodyPr>
          <a:lstStyle/>
          <a:p>
            <a:r>
              <a:rPr lang="en-US" sz="3500" dirty="0"/>
              <a:t>Hannah Verrilli, Hannah Smith</a:t>
            </a:r>
            <a:r>
              <a:rPr lang="en-US" dirty="0"/>
              <a:t/>
            </a:r>
            <a:br>
              <a:rPr lang="en-US" dirty="0"/>
            </a:br>
            <a:r>
              <a:rPr lang="en-US" sz="2200" dirty="0"/>
              <a:t>SLDT Distinction Track Scholar</a:t>
            </a:r>
            <a:r>
              <a:rPr lang="en-US" dirty="0"/>
              <a:t/>
            </a:r>
            <a:br>
              <a:rPr lang="en-US" dirty="0"/>
            </a:br>
            <a:r>
              <a:rPr lang="en-US" sz="4400" dirty="0"/>
              <a:t>Understanding Experiences of Patients with Autism and their Families</a:t>
            </a:r>
            <a:r>
              <a:rPr lang="en-US" dirty="0"/>
              <a:t/>
            </a:r>
            <a:br>
              <a:rPr lang="en-US" dirty="0"/>
            </a:br>
            <a:r>
              <a:rPr lang="en-US" sz="3300" dirty="0"/>
              <a:t>Dr. Arne Anderson</a:t>
            </a:r>
          </a:p>
        </p:txBody>
      </p:sp>
    </p:spTree>
    <p:extLst>
      <p:ext uri="{BB962C8B-B14F-4D97-AF65-F5344CB8AC3E}">
        <p14:creationId xmlns:p14="http://schemas.microsoft.com/office/powerpoint/2010/main" val="1040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3" name="Rectangle 2">
            <a:extLst>
              <a:ext uri="{FF2B5EF4-FFF2-40B4-BE49-F238E27FC236}">
                <a16:creationId xmlns="" xmlns:a16="http://schemas.microsoft.com/office/drawing/2014/main" id="{FABBFDC1-EA11-4F39-A71D-4706E09468A6}"/>
              </a:ext>
            </a:extLst>
          </p:cNvPr>
          <p:cNvSpPr/>
          <p:nvPr/>
        </p:nvSpPr>
        <p:spPr>
          <a:xfrm>
            <a:off x="4165532" y="362696"/>
            <a:ext cx="3328344" cy="707886"/>
          </a:xfrm>
          <a:prstGeom prst="rect">
            <a:avLst/>
          </a:prstGeom>
        </p:spPr>
        <p:txBody>
          <a:bodyPr wrap="square">
            <a:spAutoFit/>
          </a:bodyPr>
          <a:lstStyle/>
          <a:p>
            <a:r>
              <a:rPr lang="en-US" sz="4000" dirty="0"/>
              <a:t>Introduction</a:t>
            </a:r>
          </a:p>
        </p:txBody>
      </p:sp>
      <p:sp>
        <p:nvSpPr>
          <p:cNvPr id="4" name="Content Placeholder 3">
            <a:extLst>
              <a:ext uri="{FF2B5EF4-FFF2-40B4-BE49-F238E27FC236}">
                <a16:creationId xmlns="" xmlns:a16="http://schemas.microsoft.com/office/drawing/2014/main" id="{F4577531-A347-4E27-88F3-BE0BC5613F32}"/>
              </a:ext>
            </a:extLst>
          </p:cNvPr>
          <p:cNvSpPr>
            <a:spLocks noGrp="1"/>
          </p:cNvSpPr>
          <p:nvPr>
            <p:ph idx="1"/>
          </p:nvPr>
        </p:nvSpPr>
        <p:spPr>
          <a:xfrm>
            <a:off x="838200" y="1149791"/>
            <a:ext cx="10515600" cy="5078991"/>
          </a:xfrm>
        </p:spPr>
        <p:txBody>
          <a:bodyPr>
            <a:normAutofit fontScale="92500" lnSpcReduction="20000"/>
          </a:bodyPr>
          <a:lstStyle/>
          <a:p>
            <a:pPr marL="0" indent="0">
              <a:buNone/>
            </a:pPr>
            <a:r>
              <a:rPr lang="en-US" b="1" dirty="0"/>
              <a:t>A positive physician-patient relationship is key</a:t>
            </a:r>
          </a:p>
          <a:p>
            <a:r>
              <a:rPr lang="en-US" dirty="0"/>
              <a:t>contributes to better adherence with treatment plans</a:t>
            </a:r>
          </a:p>
          <a:p>
            <a:r>
              <a:rPr lang="en-US" dirty="0"/>
              <a:t>increases overall satisfaction with health </a:t>
            </a:r>
            <a:r>
              <a:rPr lang="en-US" dirty="0" smtClean="0"/>
              <a:t>care</a:t>
            </a:r>
            <a:endParaRPr lang="en-US" dirty="0"/>
          </a:p>
          <a:p>
            <a:pPr marL="0" indent="0">
              <a:buNone/>
            </a:pPr>
            <a:endParaRPr lang="en-US" dirty="0"/>
          </a:p>
          <a:p>
            <a:pPr marL="0" indent="0">
              <a:buNone/>
            </a:pPr>
            <a:r>
              <a:rPr lang="en-US" b="1" dirty="0"/>
              <a:t>However, people with Autism Spectrum Disorder have historically had less satisfaction with this relationship. </a:t>
            </a:r>
            <a:endParaRPr lang="en-US" b="1" dirty="0">
              <a:solidFill>
                <a:srgbClr val="FF0000"/>
              </a:solidFill>
            </a:endParaRPr>
          </a:p>
          <a:p>
            <a:pPr marL="0" indent="0">
              <a:buNone/>
            </a:pPr>
            <a:endParaRPr lang="en-US" dirty="0"/>
          </a:p>
          <a:p>
            <a:pPr marL="0" indent="0">
              <a:buNone/>
            </a:pPr>
            <a:r>
              <a:rPr lang="en-US" b="1" dirty="0"/>
              <a:t>Disconnect in medical education and education on caring for patients with Autism </a:t>
            </a:r>
          </a:p>
          <a:p>
            <a:r>
              <a:rPr lang="en-US" dirty="0"/>
              <a:t>many medical students around the world have shortcomings in knowledge about caring for patients with </a:t>
            </a:r>
            <a:r>
              <a:rPr lang="en-US" dirty="0" smtClean="0"/>
              <a:t>Autism</a:t>
            </a:r>
            <a:r>
              <a:rPr lang="en-US" baseline="30000" dirty="0" smtClean="0"/>
              <a:t>.</a:t>
            </a:r>
          </a:p>
          <a:p>
            <a:r>
              <a:rPr lang="en-US" dirty="0" smtClean="0"/>
              <a:t>physicians </a:t>
            </a:r>
            <a:r>
              <a:rPr lang="en-US" dirty="0"/>
              <a:t>actively working with patients with Autism also report needing additional training on Autism Spectrum Disorder</a:t>
            </a:r>
            <a:endParaRPr lang="en-US" dirty="0">
              <a:solidFill>
                <a:srgbClr val="FF0000"/>
              </a:solidFill>
            </a:endParaRPr>
          </a:p>
        </p:txBody>
      </p:sp>
      <p:pic>
        <p:nvPicPr>
          <p:cNvPr id="2" name="Picture 1">
            <a:extLst>
              <a:ext uri="{FF2B5EF4-FFF2-40B4-BE49-F238E27FC236}">
                <a16:creationId xmlns="" xmlns:a16="http://schemas.microsoft.com/office/drawing/2014/main" id="{AE9D60B8-D482-CC4E-9C8C-67AA4884271D}"/>
              </a:ext>
            </a:extLst>
          </p:cNvPr>
          <p:cNvPicPr>
            <a:picLocks noChangeAspect="1"/>
          </p:cNvPicPr>
          <p:nvPr/>
        </p:nvPicPr>
        <p:blipFill>
          <a:blip r:embed="rId4"/>
          <a:stretch>
            <a:fillRect/>
          </a:stretch>
        </p:blipFill>
        <p:spPr>
          <a:xfrm>
            <a:off x="8810399" y="0"/>
            <a:ext cx="2754395" cy="2754395"/>
          </a:xfrm>
          <a:prstGeom prst="rect">
            <a:avLst/>
          </a:prstGeom>
        </p:spPr>
      </p:pic>
    </p:spTree>
    <p:extLst>
      <p:ext uri="{BB962C8B-B14F-4D97-AF65-F5344CB8AC3E}">
        <p14:creationId xmlns:p14="http://schemas.microsoft.com/office/powerpoint/2010/main" val="108692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3" name="Rectangle 2">
            <a:extLst>
              <a:ext uri="{FF2B5EF4-FFF2-40B4-BE49-F238E27FC236}">
                <a16:creationId xmlns="" xmlns:a16="http://schemas.microsoft.com/office/drawing/2014/main" id="{FABBFDC1-EA11-4F39-A71D-4706E09468A6}"/>
              </a:ext>
            </a:extLst>
          </p:cNvPr>
          <p:cNvSpPr/>
          <p:nvPr/>
        </p:nvSpPr>
        <p:spPr>
          <a:xfrm>
            <a:off x="4165532" y="362696"/>
            <a:ext cx="3328344" cy="707886"/>
          </a:xfrm>
          <a:prstGeom prst="rect">
            <a:avLst/>
          </a:prstGeom>
        </p:spPr>
        <p:txBody>
          <a:bodyPr wrap="square">
            <a:spAutoFit/>
          </a:bodyPr>
          <a:lstStyle/>
          <a:p>
            <a:r>
              <a:rPr lang="en-US" sz="4000" dirty="0"/>
              <a:t>Introduction</a:t>
            </a:r>
          </a:p>
        </p:txBody>
      </p:sp>
      <p:sp>
        <p:nvSpPr>
          <p:cNvPr id="4" name="Content Placeholder 3">
            <a:extLst>
              <a:ext uri="{FF2B5EF4-FFF2-40B4-BE49-F238E27FC236}">
                <a16:creationId xmlns="" xmlns:a16="http://schemas.microsoft.com/office/drawing/2014/main" id="{F4577531-A347-4E27-88F3-BE0BC5613F32}"/>
              </a:ext>
            </a:extLst>
          </p:cNvPr>
          <p:cNvSpPr>
            <a:spLocks noGrp="1"/>
          </p:cNvSpPr>
          <p:nvPr>
            <p:ph idx="1"/>
          </p:nvPr>
        </p:nvSpPr>
        <p:spPr>
          <a:xfrm>
            <a:off x="838200" y="1149791"/>
            <a:ext cx="10515600" cy="5078991"/>
          </a:xfrm>
        </p:spPr>
        <p:txBody>
          <a:bodyPr>
            <a:normAutofit/>
          </a:bodyPr>
          <a:lstStyle/>
          <a:p>
            <a:r>
              <a:rPr lang="en-US" dirty="0"/>
              <a:t>Aim: Better understand the experiences and needs of families who have children with Autism Spectrum Disorder. </a:t>
            </a:r>
          </a:p>
          <a:p>
            <a:endParaRPr lang="en-US" dirty="0"/>
          </a:p>
          <a:p>
            <a:r>
              <a:rPr lang="en-US" dirty="0"/>
              <a:t>Goal: use this information to better inform the medical community about how they can best care for this specific population in terms of meeting the needs of these families and fostering a supportive and understanding physician-patient relationship. </a:t>
            </a:r>
          </a:p>
        </p:txBody>
      </p:sp>
      <p:pic>
        <p:nvPicPr>
          <p:cNvPr id="5" name="Picture 4" descr="Text&#10;&#10;Description automatically generated">
            <a:extLst>
              <a:ext uri="{FF2B5EF4-FFF2-40B4-BE49-F238E27FC236}">
                <a16:creationId xmlns="" xmlns:a16="http://schemas.microsoft.com/office/drawing/2014/main" id="{58AF6A9B-FA3D-E046-96C7-8D88626C1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199" y="4164091"/>
            <a:ext cx="5791200" cy="2209800"/>
          </a:xfrm>
          <a:prstGeom prst="rect">
            <a:avLst/>
          </a:prstGeom>
        </p:spPr>
      </p:pic>
    </p:spTree>
    <p:extLst>
      <p:ext uri="{BB962C8B-B14F-4D97-AF65-F5344CB8AC3E}">
        <p14:creationId xmlns:p14="http://schemas.microsoft.com/office/powerpoint/2010/main" val="76284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6" name="Rectangle 5">
            <a:extLst>
              <a:ext uri="{FF2B5EF4-FFF2-40B4-BE49-F238E27FC236}">
                <a16:creationId xmlns="" xmlns:a16="http://schemas.microsoft.com/office/drawing/2014/main" id="{37F714F8-198D-4C2B-AD4C-FADF88394457}"/>
              </a:ext>
            </a:extLst>
          </p:cNvPr>
          <p:cNvSpPr/>
          <p:nvPr/>
        </p:nvSpPr>
        <p:spPr>
          <a:xfrm>
            <a:off x="4701560" y="248886"/>
            <a:ext cx="3654164" cy="769441"/>
          </a:xfrm>
          <a:prstGeom prst="rect">
            <a:avLst/>
          </a:prstGeom>
        </p:spPr>
        <p:txBody>
          <a:bodyPr wrap="square">
            <a:spAutoFit/>
          </a:bodyPr>
          <a:lstStyle/>
          <a:p>
            <a:r>
              <a:rPr lang="en-US" sz="4400" dirty="0"/>
              <a:t>Methods</a:t>
            </a:r>
          </a:p>
        </p:txBody>
      </p:sp>
      <p:sp>
        <p:nvSpPr>
          <p:cNvPr id="3" name="Content Placeholder 2">
            <a:extLst>
              <a:ext uri="{FF2B5EF4-FFF2-40B4-BE49-F238E27FC236}">
                <a16:creationId xmlns="" xmlns:a16="http://schemas.microsoft.com/office/drawing/2014/main" id="{1E73F3AB-C329-4099-B6AD-7E03D10D0B71}"/>
              </a:ext>
            </a:extLst>
          </p:cNvPr>
          <p:cNvSpPr>
            <a:spLocks noGrp="1"/>
          </p:cNvSpPr>
          <p:nvPr>
            <p:ph idx="1"/>
          </p:nvPr>
        </p:nvSpPr>
        <p:spPr>
          <a:xfrm>
            <a:off x="966216" y="1259998"/>
            <a:ext cx="4483608" cy="5259001"/>
          </a:xfrm>
        </p:spPr>
        <p:txBody>
          <a:bodyPr>
            <a:normAutofit fontScale="92500" lnSpcReduction="20000"/>
          </a:bodyPr>
          <a:lstStyle/>
          <a:p>
            <a:r>
              <a:rPr lang="en-US" dirty="0"/>
              <a:t>A phone survey was conducted with parents of children with Autism at the Family Autism Center in Greenville. </a:t>
            </a:r>
          </a:p>
          <a:p>
            <a:r>
              <a:rPr lang="en-US" dirty="0"/>
              <a:t>The goal is to survey 40 families.</a:t>
            </a:r>
          </a:p>
          <a:p>
            <a:r>
              <a:rPr lang="en-US" dirty="0"/>
              <a:t>Statistical analysis will be performed to look for average satisfaction in different areas of physician-patient interaction on the Likert scale and look for themes in answers to the open-ended questions</a:t>
            </a:r>
            <a:br>
              <a:rPr lang="en-US" dirty="0"/>
            </a:br>
            <a:endParaRPr lang="en-US" b="1" dirty="0">
              <a:solidFill>
                <a:srgbClr val="FF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564" y="1197495"/>
            <a:ext cx="3710940" cy="4185454"/>
          </a:xfrm>
          <a:prstGeom prst="rect">
            <a:avLst/>
          </a:prstGeom>
        </p:spPr>
      </p:pic>
    </p:spTree>
    <p:extLst>
      <p:ext uri="{BB962C8B-B14F-4D97-AF65-F5344CB8AC3E}">
        <p14:creationId xmlns:p14="http://schemas.microsoft.com/office/powerpoint/2010/main" val="89098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 xmlns:a16="http://schemas.microsoft.com/office/drawing/2014/main" id="{4010F378-DBCC-4C0F-8078-B9243DD5196D}"/>
              </a:ext>
            </a:extLst>
          </p:cNvPr>
          <p:cNvSpPr/>
          <p:nvPr/>
        </p:nvSpPr>
        <p:spPr>
          <a:xfrm>
            <a:off x="5079932" y="332968"/>
            <a:ext cx="2519047" cy="707886"/>
          </a:xfrm>
          <a:prstGeom prst="rect">
            <a:avLst/>
          </a:prstGeom>
        </p:spPr>
        <p:txBody>
          <a:bodyPr wrap="square">
            <a:spAutoFit/>
          </a:bodyPr>
          <a:lstStyle/>
          <a:p>
            <a:r>
              <a:rPr lang="en-US" sz="4000" dirty="0"/>
              <a:t>Results</a:t>
            </a:r>
            <a:endParaRPr lang="en-US" dirty="0"/>
          </a:p>
        </p:txBody>
      </p:sp>
      <p:sp>
        <p:nvSpPr>
          <p:cNvPr id="3" name="Content Placeholder 2">
            <a:extLst>
              <a:ext uri="{FF2B5EF4-FFF2-40B4-BE49-F238E27FC236}">
                <a16:creationId xmlns="" xmlns:a16="http://schemas.microsoft.com/office/drawing/2014/main" id="{1C1D6C7E-85CF-4DBD-96BC-3836EE38DA49}"/>
              </a:ext>
            </a:extLst>
          </p:cNvPr>
          <p:cNvSpPr>
            <a:spLocks noGrp="1"/>
          </p:cNvSpPr>
          <p:nvPr>
            <p:ph idx="1"/>
          </p:nvPr>
        </p:nvSpPr>
        <p:spPr>
          <a:xfrm>
            <a:off x="838200" y="1744144"/>
            <a:ext cx="10515600" cy="4351338"/>
          </a:xfrm>
        </p:spPr>
        <p:txBody>
          <a:bodyPr/>
          <a:lstStyle/>
          <a:p>
            <a:pPr marL="0" indent="0">
              <a:buNone/>
            </a:pPr>
            <a:r>
              <a:rPr lang="en-US" dirty="0"/>
              <a:t>Due to COVID-19 related delays, responses are still being collected and there is not enough data to analyze at this time</a:t>
            </a:r>
          </a:p>
          <a:p>
            <a:pPr marL="0" indent="0">
              <a:buNone/>
            </a:pPr>
            <a:endParaRPr lang="en-US" dirty="0">
              <a:solidFill>
                <a:srgbClr val="FF0000"/>
              </a:solidFill>
            </a:endParaRPr>
          </a:p>
          <a:p>
            <a:pPr marL="0" indent="0">
              <a:buNone/>
            </a:pPr>
            <a:r>
              <a:rPr lang="en-US" dirty="0"/>
              <a:t>We have </a:t>
            </a:r>
            <a:r>
              <a:rPr lang="en-US" dirty="0" smtClean="0"/>
              <a:t>interviewed three </a:t>
            </a:r>
            <a:r>
              <a:rPr lang="en-US" dirty="0"/>
              <a:t>families so far, each of whom have had positive things to say about their relationship with providers in Greenville to date. </a:t>
            </a:r>
          </a:p>
        </p:txBody>
      </p:sp>
      <p:pic>
        <p:nvPicPr>
          <p:cNvPr id="2" name="Picture 1">
            <a:extLst>
              <a:ext uri="{FF2B5EF4-FFF2-40B4-BE49-F238E27FC236}">
                <a16:creationId xmlns="" xmlns:a16="http://schemas.microsoft.com/office/drawing/2014/main" id="{2C41ADDB-CCEE-DA42-8459-D6C232CCFB22}"/>
              </a:ext>
            </a:extLst>
          </p:cNvPr>
          <p:cNvPicPr>
            <a:picLocks noChangeAspect="1"/>
          </p:cNvPicPr>
          <p:nvPr/>
        </p:nvPicPr>
        <p:blipFill>
          <a:blip r:embed="rId4"/>
          <a:stretch>
            <a:fillRect/>
          </a:stretch>
        </p:blipFill>
        <p:spPr>
          <a:xfrm>
            <a:off x="4118300" y="4186439"/>
            <a:ext cx="4241604" cy="2120802"/>
          </a:xfrm>
          <a:prstGeom prst="rect">
            <a:avLst/>
          </a:prstGeom>
        </p:spPr>
      </p:pic>
    </p:spTree>
    <p:extLst>
      <p:ext uri="{BB962C8B-B14F-4D97-AF65-F5344CB8AC3E}">
        <p14:creationId xmlns:p14="http://schemas.microsoft.com/office/powerpoint/2010/main" val="393238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 xmlns:a16="http://schemas.microsoft.com/office/drawing/2014/main" id="{BDF94346-016D-4622-A79B-AD59E3E5BCDA}"/>
              </a:ext>
            </a:extLst>
          </p:cNvPr>
          <p:cNvSpPr/>
          <p:nvPr/>
        </p:nvSpPr>
        <p:spPr>
          <a:xfrm>
            <a:off x="4726911" y="176107"/>
            <a:ext cx="3580327" cy="707886"/>
          </a:xfrm>
          <a:prstGeom prst="rect">
            <a:avLst/>
          </a:prstGeom>
        </p:spPr>
        <p:txBody>
          <a:bodyPr wrap="square">
            <a:spAutoFit/>
          </a:bodyPr>
          <a:lstStyle/>
          <a:p>
            <a:r>
              <a:rPr lang="en-US" sz="4000" dirty="0"/>
              <a:t>Conclusion</a:t>
            </a:r>
          </a:p>
        </p:txBody>
      </p:sp>
      <p:sp>
        <p:nvSpPr>
          <p:cNvPr id="3" name="Content Placeholder 2">
            <a:extLst>
              <a:ext uri="{FF2B5EF4-FFF2-40B4-BE49-F238E27FC236}">
                <a16:creationId xmlns="" xmlns:a16="http://schemas.microsoft.com/office/drawing/2014/main" id="{A9020CBE-8389-4813-B86F-1023BFA73910}"/>
              </a:ext>
            </a:extLst>
          </p:cNvPr>
          <p:cNvSpPr>
            <a:spLocks noGrp="1"/>
          </p:cNvSpPr>
          <p:nvPr>
            <p:ph idx="1"/>
          </p:nvPr>
        </p:nvSpPr>
        <p:spPr>
          <a:xfrm>
            <a:off x="838200" y="1406413"/>
            <a:ext cx="10515600" cy="4351338"/>
          </a:xfrm>
        </p:spPr>
        <p:txBody>
          <a:bodyPr>
            <a:normAutofit fontScale="92500"/>
          </a:bodyPr>
          <a:lstStyle/>
          <a:p>
            <a:pPr marL="0" indent="0">
              <a:buNone/>
            </a:pPr>
            <a:r>
              <a:rPr lang="en-US" dirty="0"/>
              <a:t>This information will hopefully provide </a:t>
            </a:r>
            <a:r>
              <a:rPr lang="en-US" u="sng" dirty="0"/>
              <a:t>insight on the satisfaction </a:t>
            </a:r>
            <a:r>
              <a:rPr lang="en-US" dirty="0"/>
              <a:t>of families with children with Autism and how we as future providers can </a:t>
            </a:r>
            <a:r>
              <a:rPr lang="en-US" u="sng" dirty="0"/>
              <a:t>better educate and prepare ourselves</a:t>
            </a:r>
            <a:r>
              <a:rPr lang="en-US" dirty="0"/>
              <a:t> to care for these patients early in our medical career. </a:t>
            </a:r>
            <a:endParaRPr lang="en-US" dirty="0">
              <a:solidFill>
                <a:srgbClr val="FF0000"/>
              </a:solidFill>
            </a:endParaRPr>
          </a:p>
          <a:p>
            <a:pPr marL="0" indent="0">
              <a:buNone/>
            </a:pPr>
            <a:r>
              <a:rPr lang="en-US" dirty="0"/>
              <a:t>A potential outcome with this study is that families who are integrated into care at the Autism Center are seeing physicians who have specialized training in care of patients with Autism, and Greenville is a heavily resources area for children with disabilities. The results may reflect satisfaction in relationships for families in heavily resources areas. </a:t>
            </a:r>
          </a:p>
          <a:p>
            <a:pPr marL="0" indent="0">
              <a:buNone/>
            </a:pPr>
            <a:r>
              <a:rPr lang="en-US" dirty="0"/>
              <a:t>Potential source of sustainability: </a:t>
            </a:r>
            <a:r>
              <a:rPr lang="en-US" dirty="0" smtClean="0"/>
              <a:t>FMIG or PIG </a:t>
            </a:r>
            <a:r>
              <a:rPr lang="en-US" dirty="0"/>
              <a:t>Leadership </a:t>
            </a:r>
            <a:r>
              <a:rPr lang="en-US" dirty="0" smtClean="0"/>
              <a:t>Teams, Research Distinction Track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25652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3d67597-4b5e-4414-9fcf-b9896696d229"/>
  <p:tag name="TPVERSION" val="6"/>
  <p:tag name="TPFULLVERSION" val="7.5.8.4"/>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6097</TotalTime>
  <Words>514</Words>
  <Application>Microsoft Macintosh PowerPoint</Application>
  <PresentationFormat>Widescreen</PresentationFormat>
  <Paragraphs>32</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Calibri Light</vt:lpstr>
      <vt:lpstr>Arial</vt:lpstr>
      <vt:lpstr>Office Theme</vt:lpstr>
      <vt:lpstr>Hannah Verrilli, Hannah Smith SLDT Distinction Track Scholar Understanding Experiences of Patients with Autism and their Families Dr. Arne Anderson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XXX Distinction Track Scholar Project Title Mentor</dc:title>
  <dc:creator>Garris, Jenna</dc:creator>
  <cp:lastModifiedBy>Hannah Verrilli</cp:lastModifiedBy>
  <cp:revision>22</cp:revision>
  <dcterms:created xsi:type="dcterms:W3CDTF">2018-02-07T18:32:32Z</dcterms:created>
  <dcterms:modified xsi:type="dcterms:W3CDTF">2021-04-12T18:33:36Z</dcterms:modified>
</cp:coreProperties>
</file>