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1" r:id="rId6"/>
    <p:sldId id="260" r:id="rId7"/>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23" d="100"/>
          <a:sy n="123" d="100"/>
        </p:scale>
        <p:origin x="11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shubh\Documents\MedEd%20Project%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5C3-4E20-931D-0268D707510D}"/>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5C3-4E20-931D-0268D707510D}"/>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5C3-4E20-931D-0268D707510D}"/>
            </c:ext>
          </c:extLst>
        </c:ser>
        <c:dLbls>
          <c:showLegendKey val="0"/>
          <c:showVal val="0"/>
          <c:showCatName val="0"/>
          <c:showSerName val="0"/>
          <c:showPercent val="0"/>
          <c:showBubbleSize val="0"/>
        </c:dLbls>
        <c:gapWidth val="150"/>
        <c:shape val="box"/>
        <c:axId val="384356968"/>
        <c:axId val="384357296"/>
        <c:axId val="383550584"/>
      </c:bar3DChart>
      <c:catAx>
        <c:axId val="384356968"/>
        <c:scaling>
          <c:orientation val="minMax"/>
        </c:scaling>
        <c:delete val="0"/>
        <c:axPos val="b"/>
        <c:numFmt formatCode="General" sourceLinked="1"/>
        <c:majorTickMark val="out"/>
        <c:minorTickMark val="none"/>
        <c:tickLblPos val="nextTo"/>
        <c:crossAx val="384357296"/>
        <c:crosses val="autoZero"/>
        <c:auto val="1"/>
        <c:lblAlgn val="ctr"/>
        <c:lblOffset val="100"/>
        <c:noMultiLvlLbl val="0"/>
      </c:catAx>
      <c:valAx>
        <c:axId val="384357296"/>
        <c:scaling>
          <c:orientation val="minMax"/>
        </c:scaling>
        <c:delete val="0"/>
        <c:axPos val="l"/>
        <c:majorGridlines/>
        <c:numFmt formatCode="General" sourceLinked="1"/>
        <c:majorTickMark val="out"/>
        <c:minorTickMark val="none"/>
        <c:tickLblPos val="nextTo"/>
        <c:crossAx val="384356968"/>
        <c:crosses val="autoZero"/>
        <c:crossBetween val="between"/>
      </c:valAx>
      <c:serAx>
        <c:axId val="383550584"/>
        <c:scaling>
          <c:orientation val="minMax"/>
        </c:scaling>
        <c:delete val="0"/>
        <c:axPos val="b"/>
        <c:majorTickMark val="out"/>
        <c:minorTickMark val="none"/>
        <c:tickLblPos val="nextTo"/>
        <c:crossAx val="384357296"/>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Significant Increase</a:t>
            </a:r>
            <a:r>
              <a:rPr lang="en-US" baseline="0" dirty="0"/>
              <a:t> in A</a:t>
            </a:r>
            <a:r>
              <a:rPr lang="en-US" dirty="0"/>
              <a:t>verage Score of Pre-tests and Post-tests per Cohort</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'Overall Data'!$T$1</c:f>
              <c:strCache>
                <c:ptCount val="1"/>
                <c:pt idx="0">
                  <c:v>Pretest Average</c:v>
                </c:pt>
              </c:strCache>
            </c:strRef>
          </c:tx>
          <c:spPr>
            <a:solidFill>
              <a:srgbClr val="333399">
                <a:lumMod val="60000"/>
                <a:lumOff val="40000"/>
              </a:srgbClr>
            </a:solidFill>
            <a:ln>
              <a:noFill/>
            </a:ln>
            <a:effectLst/>
          </c:spPr>
          <c:invertIfNegative val="0"/>
          <c:cat>
            <c:strRef>
              <c:f>'Overall Data'!$S$2:$S$7</c:f>
              <c:strCache>
                <c:ptCount val="6"/>
                <c:pt idx="0">
                  <c:v>Cohort 1</c:v>
                </c:pt>
                <c:pt idx="1">
                  <c:v>Cohort 2</c:v>
                </c:pt>
                <c:pt idx="2">
                  <c:v>Cohort 3</c:v>
                </c:pt>
                <c:pt idx="3">
                  <c:v>Cohort 4</c:v>
                </c:pt>
                <c:pt idx="4">
                  <c:v>Cohort 5</c:v>
                </c:pt>
                <c:pt idx="5">
                  <c:v>Cohort 6</c:v>
                </c:pt>
              </c:strCache>
            </c:strRef>
          </c:cat>
          <c:val>
            <c:numRef>
              <c:f>'Overall Data'!$T$2:$T$7</c:f>
              <c:numCache>
                <c:formatCode>General</c:formatCode>
                <c:ptCount val="6"/>
                <c:pt idx="0">
                  <c:v>7.416666666666667</c:v>
                </c:pt>
                <c:pt idx="1">
                  <c:v>8.4666666666666668</c:v>
                </c:pt>
                <c:pt idx="2">
                  <c:v>8</c:v>
                </c:pt>
                <c:pt idx="3">
                  <c:v>7.4666666666666668</c:v>
                </c:pt>
                <c:pt idx="4">
                  <c:v>7.7692307692307692</c:v>
                </c:pt>
                <c:pt idx="5">
                  <c:v>8.1538461538461533</c:v>
                </c:pt>
              </c:numCache>
            </c:numRef>
          </c:val>
          <c:extLst>
            <c:ext xmlns:c16="http://schemas.microsoft.com/office/drawing/2014/chart" uri="{C3380CC4-5D6E-409C-BE32-E72D297353CC}">
              <c16:uniqueId val="{00000000-08B3-4694-B87D-961EBA680F7F}"/>
            </c:ext>
          </c:extLst>
        </c:ser>
        <c:ser>
          <c:idx val="2"/>
          <c:order val="1"/>
          <c:tx>
            <c:strRef>
              <c:f>'Overall Data'!$V$1</c:f>
              <c:strCache>
                <c:ptCount val="1"/>
                <c:pt idx="0">
                  <c:v>Posttest Average</c:v>
                </c:pt>
              </c:strCache>
            </c:strRef>
          </c:tx>
          <c:spPr>
            <a:solidFill>
              <a:srgbClr val="FFFFFF">
                <a:lumMod val="75000"/>
              </a:srgbClr>
            </a:solidFill>
            <a:ln>
              <a:noFill/>
            </a:ln>
            <a:effectLst/>
          </c:spPr>
          <c:invertIfNegative val="0"/>
          <c:cat>
            <c:strRef>
              <c:f>'Overall Data'!$S$2:$S$7</c:f>
              <c:strCache>
                <c:ptCount val="6"/>
                <c:pt idx="0">
                  <c:v>Cohort 1</c:v>
                </c:pt>
                <c:pt idx="1">
                  <c:v>Cohort 2</c:v>
                </c:pt>
                <c:pt idx="2">
                  <c:v>Cohort 3</c:v>
                </c:pt>
                <c:pt idx="3">
                  <c:v>Cohort 4</c:v>
                </c:pt>
                <c:pt idx="4">
                  <c:v>Cohort 5</c:v>
                </c:pt>
                <c:pt idx="5">
                  <c:v>Cohort 6</c:v>
                </c:pt>
              </c:strCache>
            </c:strRef>
          </c:cat>
          <c:val>
            <c:numRef>
              <c:f>'Overall Data'!$V$2:$V$7</c:f>
              <c:numCache>
                <c:formatCode>General</c:formatCode>
                <c:ptCount val="6"/>
                <c:pt idx="0">
                  <c:v>13.5</c:v>
                </c:pt>
                <c:pt idx="1">
                  <c:v>12.133333333333333</c:v>
                </c:pt>
                <c:pt idx="2">
                  <c:v>13</c:v>
                </c:pt>
                <c:pt idx="3">
                  <c:v>13.333333333333334</c:v>
                </c:pt>
                <c:pt idx="4">
                  <c:v>12.923076923076923</c:v>
                </c:pt>
                <c:pt idx="5">
                  <c:v>11.692307692307692</c:v>
                </c:pt>
              </c:numCache>
            </c:numRef>
          </c:val>
          <c:extLst>
            <c:ext xmlns:c16="http://schemas.microsoft.com/office/drawing/2014/chart" uri="{C3380CC4-5D6E-409C-BE32-E72D297353CC}">
              <c16:uniqueId val="{00000001-08B3-4694-B87D-961EBA680F7F}"/>
            </c:ext>
          </c:extLst>
        </c:ser>
        <c:dLbls>
          <c:showLegendKey val="0"/>
          <c:showVal val="0"/>
          <c:showCatName val="0"/>
          <c:showSerName val="0"/>
          <c:showPercent val="0"/>
          <c:showBubbleSize val="0"/>
        </c:dLbls>
        <c:gapWidth val="219"/>
        <c:overlap val="-27"/>
        <c:axId val="199303728"/>
        <c:axId val="1943420784"/>
      </c:barChart>
      <c:catAx>
        <c:axId val="1993037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2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43420784"/>
        <c:crosses val="autoZero"/>
        <c:auto val="1"/>
        <c:lblAlgn val="ctr"/>
        <c:lblOffset val="100"/>
        <c:noMultiLvlLbl val="0"/>
      </c:catAx>
      <c:valAx>
        <c:axId val="1943420784"/>
        <c:scaling>
          <c:orientation val="minMax"/>
          <c:max val="1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Score (out of 15)</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9303728"/>
        <c:crosses val="autoZero"/>
        <c:crossBetween val="between"/>
        <c:majorUnit val="2"/>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0000"/>
      </a:solidFill>
    </a:ln>
    <a:effectLst/>
  </c:spPr>
  <c:txPr>
    <a:bodyPr/>
    <a:lstStyle/>
    <a:p>
      <a:pPr>
        <a:defRPr sz="20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dirty="0"/>
              <a:t>Significant Increase f</a:t>
            </a:r>
            <a:r>
              <a:rPr lang="en-US" sz="2400" b="0" i="0" u="none" strike="noStrike" baseline="0" dirty="0">
                <a:effectLst/>
              </a:rPr>
              <a:t>rom Pre-tests to Post-tests </a:t>
            </a:r>
            <a:r>
              <a:rPr lang="en-US" dirty="0"/>
              <a:t>in the Percent of Students that Correctly Identified the Following Anatomy</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'Overall Data'!$AA$1</c:f>
              <c:strCache>
                <c:ptCount val="1"/>
                <c:pt idx="0">
                  <c:v>Pretest correct</c:v>
                </c:pt>
              </c:strCache>
            </c:strRef>
          </c:tx>
          <c:spPr>
            <a:solidFill>
              <a:schemeClr val="accent2">
                <a:lumMod val="60000"/>
                <a:lumOff val="40000"/>
              </a:schemeClr>
            </a:solidFill>
            <a:ln>
              <a:noFill/>
            </a:ln>
            <a:effectLst/>
          </c:spPr>
          <c:invertIfNegative val="0"/>
          <c:cat>
            <c:strRef>
              <c:f>'Overall Data'!$AR$3:$AR$12</c:f>
              <c:strCache>
                <c:ptCount val="10"/>
                <c:pt idx="0">
                  <c:v>Bladder - Image 1</c:v>
                </c:pt>
                <c:pt idx="1">
                  <c:v>Bladder - Image 2</c:v>
                </c:pt>
                <c:pt idx="2">
                  <c:v>Vesicouterine Pouch</c:v>
                </c:pt>
                <c:pt idx="3">
                  <c:v>Endometrial Stripe</c:v>
                </c:pt>
                <c:pt idx="4">
                  <c:v>Pouch of Douglass</c:v>
                </c:pt>
                <c:pt idx="5">
                  <c:v>Colon - Image 1</c:v>
                </c:pt>
                <c:pt idx="6">
                  <c:v>Colon - Image 2</c:v>
                </c:pt>
                <c:pt idx="7">
                  <c:v>Right Ovary</c:v>
                </c:pt>
                <c:pt idx="8">
                  <c:v>Left Ovary</c:v>
                </c:pt>
                <c:pt idx="9">
                  <c:v>Myometrium</c:v>
                </c:pt>
              </c:strCache>
            </c:strRef>
          </c:cat>
          <c:val>
            <c:numRef>
              <c:f>'Overall Data'!$AS$3:$AS$12</c:f>
              <c:numCache>
                <c:formatCode>0.00%</c:formatCode>
                <c:ptCount val="10"/>
                <c:pt idx="0">
                  <c:v>0.7831325301204819</c:v>
                </c:pt>
                <c:pt idx="1">
                  <c:v>0.61445783132530118</c:v>
                </c:pt>
                <c:pt idx="2">
                  <c:v>0.5662650602409639</c:v>
                </c:pt>
                <c:pt idx="3">
                  <c:v>0.6506024096385542</c:v>
                </c:pt>
                <c:pt idx="4">
                  <c:v>0.51807228915662651</c:v>
                </c:pt>
                <c:pt idx="5">
                  <c:v>0.59036144578313254</c:v>
                </c:pt>
                <c:pt idx="6">
                  <c:v>4.8192771084337352E-2</c:v>
                </c:pt>
                <c:pt idx="7">
                  <c:v>0.7831325301204819</c:v>
                </c:pt>
                <c:pt idx="8">
                  <c:v>0.77108433734939763</c:v>
                </c:pt>
                <c:pt idx="9">
                  <c:v>0.45783132530120479</c:v>
                </c:pt>
              </c:numCache>
            </c:numRef>
          </c:val>
          <c:extLst>
            <c:ext xmlns:c16="http://schemas.microsoft.com/office/drawing/2014/chart" uri="{C3380CC4-5D6E-409C-BE32-E72D297353CC}">
              <c16:uniqueId val="{00000000-D8EF-4E92-B8B4-C0B7A37112D9}"/>
            </c:ext>
          </c:extLst>
        </c:ser>
        <c:ser>
          <c:idx val="2"/>
          <c:order val="1"/>
          <c:tx>
            <c:strRef>
              <c:f>'Overall Data'!$AB$1</c:f>
              <c:strCache>
                <c:ptCount val="1"/>
                <c:pt idx="0">
                  <c:v>Posttest correct</c:v>
                </c:pt>
              </c:strCache>
            </c:strRef>
          </c:tx>
          <c:spPr>
            <a:solidFill>
              <a:schemeClr val="accent3">
                <a:lumMod val="75000"/>
              </a:schemeClr>
            </a:solidFill>
            <a:ln>
              <a:solidFill>
                <a:schemeClr val="bg1"/>
              </a:solidFill>
            </a:ln>
            <a:effectLst/>
          </c:spPr>
          <c:invertIfNegative val="0"/>
          <c:cat>
            <c:strRef>
              <c:f>'Overall Data'!$AR$3:$AR$12</c:f>
              <c:strCache>
                <c:ptCount val="10"/>
                <c:pt idx="0">
                  <c:v>Bladder - Image 1</c:v>
                </c:pt>
                <c:pt idx="1">
                  <c:v>Bladder - Image 2</c:v>
                </c:pt>
                <c:pt idx="2">
                  <c:v>Vesicouterine Pouch</c:v>
                </c:pt>
                <c:pt idx="3">
                  <c:v>Endometrial Stripe</c:v>
                </c:pt>
                <c:pt idx="4">
                  <c:v>Pouch of Douglass</c:v>
                </c:pt>
                <c:pt idx="5">
                  <c:v>Colon - Image 1</c:v>
                </c:pt>
                <c:pt idx="6">
                  <c:v>Colon - Image 2</c:v>
                </c:pt>
                <c:pt idx="7">
                  <c:v>Right Ovary</c:v>
                </c:pt>
                <c:pt idx="8">
                  <c:v>Left Ovary</c:v>
                </c:pt>
                <c:pt idx="9">
                  <c:v>Myometrium</c:v>
                </c:pt>
              </c:strCache>
            </c:strRef>
          </c:cat>
          <c:val>
            <c:numRef>
              <c:f>'Overall Data'!$AT$3:$AT$12</c:f>
              <c:numCache>
                <c:formatCode>0.00%</c:formatCode>
                <c:ptCount val="10"/>
                <c:pt idx="0">
                  <c:v>0.97590361445783136</c:v>
                </c:pt>
                <c:pt idx="1">
                  <c:v>0.97590361445783136</c:v>
                </c:pt>
                <c:pt idx="2">
                  <c:v>0.91566265060240959</c:v>
                </c:pt>
                <c:pt idx="3">
                  <c:v>0.97590361445783136</c:v>
                </c:pt>
                <c:pt idx="4">
                  <c:v>0.89156626506024095</c:v>
                </c:pt>
                <c:pt idx="5">
                  <c:v>0.87951807228915657</c:v>
                </c:pt>
                <c:pt idx="6">
                  <c:v>0.2289156626506024</c:v>
                </c:pt>
                <c:pt idx="7">
                  <c:v>0.90361445783132532</c:v>
                </c:pt>
                <c:pt idx="8">
                  <c:v>0.90361445783132532</c:v>
                </c:pt>
                <c:pt idx="9">
                  <c:v>0.89156626506024095</c:v>
                </c:pt>
              </c:numCache>
            </c:numRef>
          </c:val>
          <c:extLst>
            <c:ext xmlns:c16="http://schemas.microsoft.com/office/drawing/2014/chart" uri="{C3380CC4-5D6E-409C-BE32-E72D297353CC}">
              <c16:uniqueId val="{00000001-D8EF-4E92-B8B4-C0B7A37112D9}"/>
            </c:ext>
          </c:extLst>
        </c:ser>
        <c:dLbls>
          <c:showLegendKey val="0"/>
          <c:showVal val="0"/>
          <c:showCatName val="0"/>
          <c:showSerName val="0"/>
          <c:showPercent val="0"/>
          <c:showBubbleSize val="0"/>
        </c:dLbls>
        <c:gapWidth val="219"/>
        <c:overlap val="-27"/>
        <c:axId val="57978480"/>
        <c:axId val="1945765392"/>
      </c:barChart>
      <c:catAx>
        <c:axId val="5797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45765392"/>
        <c:crosses val="autoZero"/>
        <c:auto val="1"/>
        <c:lblAlgn val="ctr"/>
        <c:lblOffset val="100"/>
        <c:noMultiLvlLbl val="0"/>
      </c:catAx>
      <c:valAx>
        <c:axId val="19457653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7978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5EB2E-89D7-43D9-AB88-AA8FDABDBC1B}" type="datetimeFigureOut">
              <a:rPr lang="en-US" smtClean="0"/>
              <a:t>4/9/2021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EDA09-CDD6-4BD5-AFBA-2BDD4B4F54D7}" type="slidenum">
              <a:rPr lang="en-US" smtClean="0"/>
              <a:t>‹#›</a:t>
            </a:fld>
            <a:endParaRPr lang="en-US"/>
          </a:p>
        </p:txBody>
      </p:sp>
    </p:spTree>
    <p:extLst>
      <p:ext uri="{BB962C8B-B14F-4D97-AF65-F5344CB8AC3E}">
        <p14:creationId xmlns:p14="http://schemas.microsoft.com/office/powerpoint/2010/main" val="1161010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C8F93-171C-4DA8-866B-8EDA0C5667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15AE7B-BF3E-4E00-AB57-02CA5EE28D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740D2A-1707-481D-83DC-06339ABFE2B2}"/>
              </a:ext>
            </a:extLst>
          </p:cNvPr>
          <p:cNvSpPr>
            <a:spLocks noGrp="1"/>
          </p:cNvSpPr>
          <p:nvPr>
            <p:ph type="dt" sz="half" idx="10"/>
          </p:nvPr>
        </p:nvSpPr>
        <p:spPr/>
        <p:txBody>
          <a:bodyPr/>
          <a:lstStyle/>
          <a:p>
            <a:fld id="{B029AE52-D571-4735-B0F8-99A452B002E1}" type="datetimeFigureOut">
              <a:rPr lang="en-US" smtClean="0"/>
              <a:t>4/9/2021</a:t>
            </a:fld>
            <a:endParaRPr lang="en-US"/>
          </a:p>
        </p:txBody>
      </p:sp>
      <p:sp>
        <p:nvSpPr>
          <p:cNvPr id="5" name="Footer Placeholder 4">
            <a:extLst>
              <a:ext uri="{FF2B5EF4-FFF2-40B4-BE49-F238E27FC236}">
                <a16:creationId xmlns:a16="http://schemas.microsoft.com/office/drawing/2014/main" id="{2866E9CC-9EC8-482C-988C-7554E0EAA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404F9-3356-4D38-BA66-B116B1CA3680}"/>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30668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68277-C57E-4A7D-ACFA-33F0CEDC2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DD361E-5EED-46DB-9FB3-421DBB3ED7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6C072-CFE7-4BD0-9E5C-1A96CB701C0D}"/>
              </a:ext>
            </a:extLst>
          </p:cNvPr>
          <p:cNvSpPr>
            <a:spLocks noGrp="1"/>
          </p:cNvSpPr>
          <p:nvPr>
            <p:ph type="dt" sz="half" idx="10"/>
          </p:nvPr>
        </p:nvSpPr>
        <p:spPr/>
        <p:txBody>
          <a:bodyPr/>
          <a:lstStyle/>
          <a:p>
            <a:fld id="{B029AE52-D571-4735-B0F8-99A452B002E1}" type="datetimeFigureOut">
              <a:rPr lang="en-US" smtClean="0"/>
              <a:t>4/9/2021</a:t>
            </a:fld>
            <a:endParaRPr lang="en-US"/>
          </a:p>
        </p:txBody>
      </p:sp>
      <p:sp>
        <p:nvSpPr>
          <p:cNvPr id="5" name="Footer Placeholder 4">
            <a:extLst>
              <a:ext uri="{FF2B5EF4-FFF2-40B4-BE49-F238E27FC236}">
                <a16:creationId xmlns:a16="http://schemas.microsoft.com/office/drawing/2014/main" id="{00173FDC-B823-4622-8276-3F3489DF29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12DC2-D2BC-4DE3-944E-815405168C7F}"/>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9285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DE5ADC-79F6-49FB-8D8E-C9286B9C24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720A7F-018F-4D8C-8D0D-CA97E40C13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241D0-4DE9-40AD-88CA-9618618870A4}"/>
              </a:ext>
            </a:extLst>
          </p:cNvPr>
          <p:cNvSpPr>
            <a:spLocks noGrp="1"/>
          </p:cNvSpPr>
          <p:nvPr>
            <p:ph type="dt" sz="half" idx="10"/>
          </p:nvPr>
        </p:nvSpPr>
        <p:spPr/>
        <p:txBody>
          <a:bodyPr/>
          <a:lstStyle/>
          <a:p>
            <a:fld id="{B029AE52-D571-4735-B0F8-99A452B002E1}" type="datetimeFigureOut">
              <a:rPr lang="en-US" smtClean="0"/>
              <a:t>4/9/2021</a:t>
            </a:fld>
            <a:endParaRPr lang="en-US"/>
          </a:p>
        </p:txBody>
      </p:sp>
      <p:sp>
        <p:nvSpPr>
          <p:cNvPr id="5" name="Footer Placeholder 4">
            <a:extLst>
              <a:ext uri="{FF2B5EF4-FFF2-40B4-BE49-F238E27FC236}">
                <a16:creationId xmlns:a16="http://schemas.microsoft.com/office/drawing/2014/main" id="{1786D9DC-CD39-4E70-98F1-F3380216E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0C23C-C3DB-4E9E-B71D-855317359A33}"/>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468706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F2E7-39F1-447B-A2BE-7B4B3ED706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712A3D-FFAC-4176-B7B2-EE6A0FAB1677}"/>
              </a:ext>
            </a:extLst>
          </p:cNvPr>
          <p:cNvSpPr>
            <a:spLocks noGrp="1"/>
          </p:cNvSpPr>
          <p:nvPr>
            <p:ph type="dt" sz="half" idx="10"/>
          </p:nvPr>
        </p:nvSpPr>
        <p:spPr/>
        <p:txBody>
          <a:bodyPr/>
          <a:lstStyle/>
          <a:p>
            <a:fld id="{B029AE52-D571-4735-B0F8-99A452B002E1}" type="datetimeFigureOut">
              <a:rPr lang="en-US" smtClean="0"/>
              <a:t>4/9/2021</a:t>
            </a:fld>
            <a:endParaRPr lang="en-US"/>
          </a:p>
        </p:txBody>
      </p:sp>
      <p:sp>
        <p:nvSpPr>
          <p:cNvPr id="4" name="Footer Placeholder 3">
            <a:extLst>
              <a:ext uri="{FF2B5EF4-FFF2-40B4-BE49-F238E27FC236}">
                <a16:creationId xmlns:a16="http://schemas.microsoft.com/office/drawing/2014/main" id="{D0FF099A-5B94-4F00-86BC-DC7B0A60BD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070ADD-89D1-42F6-9CED-B1A66CFD9AEE}"/>
              </a:ext>
            </a:extLst>
          </p:cNvPr>
          <p:cNvSpPr>
            <a:spLocks noGrp="1"/>
          </p:cNvSpPr>
          <p:nvPr>
            <p:ph type="sldNum" sz="quarter" idx="12"/>
          </p:nvPr>
        </p:nvSpPr>
        <p:spPr/>
        <p:txBody>
          <a:bodyPr/>
          <a:lstStyle/>
          <a:p>
            <a:fld id="{91EBBD73-7710-4A22-B143-E0F63D0707E3}" type="slidenum">
              <a:rPr lang="en-US" smtClean="0"/>
              <a:t>‹#›</a:t>
            </a:fld>
            <a:endParaRPr lang="en-US"/>
          </a:p>
        </p:txBody>
      </p:sp>
      <p:graphicFrame>
        <p:nvGraphicFramePr>
          <p:cNvPr id="6" name="TPChart" hidden="1">
            <a:extLst>
              <a:ext uri="{FF2B5EF4-FFF2-40B4-BE49-F238E27FC236}">
                <a16:creationId xmlns:a16="http://schemas.microsoft.com/office/drawing/2014/main" id="{8C57F188-FEEF-4D18-8E93-294B061057D4}"/>
              </a:ext>
            </a:extLst>
          </p:cNvPr>
          <p:cNvGraphicFramePr/>
          <p:nvPr userDrawn="1">
            <p:extLst>
              <p:ext uri="{D42A27DB-BD31-4B8C-83A1-F6EECF244321}">
                <p14:modId xmlns:p14="http://schemas.microsoft.com/office/powerpoint/2010/main" val="1834921098"/>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611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92CF1-286D-48B8-9E0B-FD077A43C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A79EB-13E9-42AC-943E-BD725DCE10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A3A01-A835-43FD-8A0B-508AF0C804B4}"/>
              </a:ext>
            </a:extLst>
          </p:cNvPr>
          <p:cNvSpPr>
            <a:spLocks noGrp="1"/>
          </p:cNvSpPr>
          <p:nvPr>
            <p:ph type="dt" sz="half" idx="10"/>
          </p:nvPr>
        </p:nvSpPr>
        <p:spPr/>
        <p:txBody>
          <a:bodyPr/>
          <a:lstStyle/>
          <a:p>
            <a:fld id="{B029AE52-D571-4735-B0F8-99A452B002E1}" type="datetimeFigureOut">
              <a:rPr lang="en-US" smtClean="0"/>
              <a:t>4/9/2021</a:t>
            </a:fld>
            <a:endParaRPr lang="en-US"/>
          </a:p>
        </p:txBody>
      </p:sp>
      <p:sp>
        <p:nvSpPr>
          <p:cNvPr id="5" name="Footer Placeholder 4">
            <a:extLst>
              <a:ext uri="{FF2B5EF4-FFF2-40B4-BE49-F238E27FC236}">
                <a16:creationId xmlns:a16="http://schemas.microsoft.com/office/drawing/2014/main" id="{C3AFB315-C1BF-426A-AEF1-D4BDE4753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771326-C03E-48A3-AD54-BE2E22CF0228}"/>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128896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F975-7924-4C73-8CED-1B390ABF49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2022D0-C921-4D17-BF6D-52AE306473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4B14EC-BA92-4802-9434-61FF43A52F55}"/>
              </a:ext>
            </a:extLst>
          </p:cNvPr>
          <p:cNvSpPr>
            <a:spLocks noGrp="1"/>
          </p:cNvSpPr>
          <p:nvPr>
            <p:ph type="dt" sz="half" idx="10"/>
          </p:nvPr>
        </p:nvSpPr>
        <p:spPr/>
        <p:txBody>
          <a:bodyPr/>
          <a:lstStyle/>
          <a:p>
            <a:fld id="{B029AE52-D571-4735-B0F8-99A452B002E1}" type="datetimeFigureOut">
              <a:rPr lang="en-US" smtClean="0"/>
              <a:t>4/9/2021</a:t>
            </a:fld>
            <a:endParaRPr lang="en-US"/>
          </a:p>
        </p:txBody>
      </p:sp>
      <p:sp>
        <p:nvSpPr>
          <p:cNvPr id="5" name="Footer Placeholder 4">
            <a:extLst>
              <a:ext uri="{FF2B5EF4-FFF2-40B4-BE49-F238E27FC236}">
                <a16:creationId xmlns:a16="http://schemas.microsoft.com/office/drawing/2014/main" id="{B41120D0-2868-4090-AEC1-1CF7D0E0F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AE1A1-B3D1-4B3B-802D-CEEAFCEEB88E}"/>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98449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8B61-1CC1-4F45-8613-134D1D81F5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7E49A1-BD4D-4192-A9A7-B4A831C02E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42BD30-EE6C-4439-A8D5-B1932F54FE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490CE-9C02-4241-AB0F-1B7C8A3F9C02}"/>
              </a:ext>
            </a:extLst>
          </p:cNvPr>
          <p:cNvSpPr>
            <a:spLocks noGrp="1"/>
          </p:cNvSpPr>
          <p:nvPr>
            <p:ph type="dt" sz="half" idx="10"/>
          </p:nvPr>
        </p:nvSpPr>
        <p:spPr/>
        <p:txBody>
          <a:bodyPr/>
          <a:lstStyle/>
          <a:p>
            <a:fld id="{B029AE52-D571-4735-B0F8-99A452B002E1}" type="datetimeFigureOut">
              <a:rPr lang="en-US" smtClean="0"/>
              <a:t>4/9/2021</a:t>
            </a:fld>
            <a:endParaRPr lang="en-US"/>
          </a:p>
        </p:txBody>
      </p:sp>
      <p:sp>
        <p:nvSpPr>
          <p:cNvPr id="6" name="Footer Placeholder 5">
            <a:extLst>
              <a:ext uri="{FF2B5EF4-FFF2-40B4-BE49-F238E27FC236}">
                <a16:creationId xmlns:a16="http://schemas.microsoft.com/office/drawing/2014/main" id="{9804C2BC-6959-4A1A-B57A-32C1E076B3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69AF8-CCFB-47EA-B310-1D7C013BFCE2}"/>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77150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BCD0D-D7A9-421F-950C-D65CA19BF0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8564BC-C85B-4F05-AE28-4AF606B4C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47292E-EE6B-4EE4-9E4B-F41EBE0975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52CBE5-67BF-458D-9DE5-675C36F01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7113FE-8F6B-466E-8753-74E5D30C48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BB6E6C-CA68-4E6C-9115-8E0E72DCEAD1}"/>
              </a:ext>
            </a:extLst>
          </p:cNvPr>
          <p:cNvSpPr>
            <a:spLocks noGrp="1"/>
          </p:cNvSpPr>
          <p:nvPr>
            <p:ph type="dt" sz="half" idx="10"/>
          </p:nvPr>
        </p:nvSpPr>
        <p:spPr/>
        <p:txBody>
          <a:bodyPr/>
          <a:lstStyle/>
          <a:p>
            <a:fld id="{B029AE52-D571-4735-B0F8-99A452B002E1}" type="datetimeFigureOut">
              <a:rPr lang="en-US" smtClean="0"/>
              <a:t>4/9/2021</a:t>
            </a:fld>
            <a:endParaRPr lang="en-US"/>
          </a:p>
        </p:txBody>
      </p:sp>
      <p:sp>
        <p:nvSpPr>
          <p:cNvPr id="8" name="Footer Placeholder 7">
            <a:extLst>
              <a:ext uri="{FF2B5EF4-FFF2-40B4-BE49-F238E27FC236}">
                <a16:creationId xmlns:a16="http://schemas.microsoft.com/office/drawing/2014/main" id="{FEE0D75E-E190-406D-A512-AD8B3D896D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7C774B-03BC-4F53-9FF2-59ACF1FB11E0}"/>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135706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D5D4C-3D48-4A4C-BF92-1B26B10C8E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02EC67-F13A-4768-AF22-0A9DBBD2B4CD}"/>
              </a:ext>
            </a:extLst>
          </p:cNvPr>
          <p:cNvSpPr>
            <a:spLocks noGrp="1"/>
          </p:cNvSpPr>
          <p:nvPr>
            <p:ph type="dt" sz="half" idx="10"/>
          </p:nvPr>
        </p:nvSpPr>
        <p:spPr/>
        <p:txBody>
          <a:bodyPr/>
          <a:lstStyle/>
          <a:p>
            <a:fld id="{B029AE52-D571-4735-B0F8-99A452B002E1}" type="datetimeFigureOut">
              <a:rPr lang="en-US" smtClean="0"/>
              <a:t>4/9/2021</a:t>
            </a:fld>
            <a:endParaRPr lang="en-US"/>
          </a:p>
        </p:txBody>
      </p:sp>
      <p:sp>
        <p:nvSpPr>
          <p:cNvPr id="4" name="Footer Placeholder 3">
            <a:extLst>
              <a:ext uri="{FF2B5EF4-FFF2-40B4-BE49-F238E27FC236}">
                <a16:creationId xmlns:a16="http://schemas.microsoft.com/office/drawing/2014/main" id="{687B378F-F047-4FC2-BD29-5C8A012BF3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D5B187-00FB-4D6C-B449-3A408CBBFE52}"/>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63813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99A2E6-1AC5-47B9-9A73-1BB740E9C17B}"/>
              </a:ext>
            </a:extLst>
          </p:cNvPr>
          <p:cNvSpPr>
            <a:spLocks noGrp="1"/>
          </p:cNvSpPr>
          <p:nvPr>
            <p:ph type="dt" sz="half" idx="10"/>
          </p:nvPr>
        </p:nvSpPr>
        <p:spPr/>
        <p:txBody>
          <a:bodyPr/>
          <a:lstStyle/>
          <a:p>
            <a:fld id="{B029AE52-D571-4735-B0F8-99A452B002E1}" type="datetimeFigureOut">
              <a:rPr lang="en-US" smtClean="0"/>
              <a:t>4/9/2021</a:t>
            </a:fld>
            <a:endParaRPr lang="en-US"/>
          </a:p>
        </p:txBody>
      </p:sp>
      <p:sp>
        <p:nvSpPr>
          <p:cNvPr id="3" name="Footer Placeholder 2">
            <a:extLst>
              <a:ext uri="{FF2B5EF4-FFF2-40B4-BE49-F238E27FC236}">
                <a16:creationId xmlns:a16="http://schemas.microsoft.com/office/drawing/2014/main" id="{967EB6FC-FB07-466E-9F90-201BC5310D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63BED0-EB6C-439B-B1D4-8FE44E1AC5E6}"/>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306153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A96B-8D25-40D5-B131-5056AAB43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48DC18-309E-4C22-8F63-490B9B36F9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9C4797-EF7B-4AA6-84FA-747D25AF1B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A72AB8-6576-4DCC-8F5B-2A90D35DBE66}"/>
              </a:ext>
            </a:extLst>
          </p:cNvPr>
          <p:cNvSpPr>
            <a:spLocks noGrp="1"/>
          </p:cNvSpPr>
          <p:nvPr>
            <p:ph type="dt" sz="half" idx="10"/>
          </p:nvPr>
        </p:nvSpPr>
        <p:spPr/>
        <p:txBody>
          <a:bodyPr/>
          <a:lstStyle/>
          <a:p>
            <a:fld id="{B029AE52-D571-4735-B0F8-99A452B002E1}" type="datetimeFigureOut">
              <a:rPr lang="en-US" smtClean="0"/>
              <a:t>4/9/2021</a:t>
            </a:fld>
            <a:endParaRPr lang="en-US"/>
          </a:p>
        </p:txBody>
      </p:sp>
      <p:sp>
        <p:nvSpPr>
          <p:cNvPr id="6" name="Footer Placeholder 5">
            <a:extLst>
              <a:ext uri="{FF2B5EF4-FFF2-40B4-BE49-F238E27FC236}">
                <a16:creationId xmlns:a16="http://schemas.microsoft.com/office/drawing/2014/main" id="{D314397A-AEAE-42CC-A805-597DB039B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7B48D-EF0C-4E54-8149-10ACB2BE9BAA}"/>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64043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6E32-FE1D-4CA0-9444-76A93FF0A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186110-1AB8-4C82-8DA3-BD85B65EEE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E8D2CC-AEE2-44D5-A32F-E3450BAC4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1AD743-46A7-4F1D-A97C-89CA6B084B58}"/>
              </a:ext>
            </a:extLst>
          </p:cNvPr>
          <p:cNvSpPr>
            <a:spLocks noGrp="1"/>
          </p:cNvSpPr>
          <p:nvPr>
            <p:ph type="dt" sz="half" idx="10"/>
          </p:nvPr>
        </p:nvSpPr>
        <p:spPr/>
        <p:txBody>
          <a:bodyPr/>
          <a:lstStyle/>
          <a:p>
            <a:fld id="{B029AE52-D571-4735-B0F8-99A452B002E1}" type="datetimeFigureOut">
              <a:rPr lang="en-US" smtClean="0"/>
              <a:t>4/9/2021</a:t>
            </a:fld>
            <a:endParaRPr lang="en-US"/>
          </a:p>
        </p:txBody>
      </p:sp>
      <p:sp>
        <p:nvSpPr>
          <p:cNvPr id="6" name="Footer Placeholder 5">
            <a:extLst>
              <a:ext uri="{FF2B5EF4-FFF2-40B4-BE49-F238E27FC236}">
                <a16:creationId xmlns:a16="http://schemas.microsoft.com/office/drawing/2014/main" id="{DDD5DEA8-48B7-4ADD-9021-240FD01219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DE1D9-9770-4FFF-A8BC-27732D3FEB68}"/>
              </a:ext>
            </a:extLst>
          </p:cNvPr>
          <p:cNvSpPr>
            <a:spLocks noGrp="1"/>
          </p:cNvSpPr>
          <p:nvPr>
            <p:ph type="sldNum" sz="quarter" idx="12"/>
          </p:nvPr>
        </p:nvSpPr>
        <p:spPr/>
        <p:txBody>
          <a:bodyPr/>
          <a:lstStyle/>
          <a:p>
            <a:fld id="{91EBBD73-7710-4A22-B143-E0F63D0707E3}" type="slidenum">
              <a:rPr lang="en-US" smtClean="0"/>
              <a:t>‹#›</a:t>
            </a:fld>
            <a:endParaRPr lang="en-US"/>
          </a:p>
        </p:txBody>
      </p:sp>
    </p:spTree>
    <p:extLst>
      <p:ext uri="{BB962C8B-B14F-4D97-AF65-F5344CB8AC3E}">
        <p14:creationId xmlns:p14="http://schemas.microsoft.com/office/powerpoint/2010/main" val="2916629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D45E8-773F-4932-B322-BA8A8D5A05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520434-23B4-4D44-9B12-801C262B7B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17C54-4AF3-4ED6-9EAF-625F5AD84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9AE52-D571-4735-B0F8-99A452B002E1}" type="datetimeFigureOut">
              <a:rPr lang="en-US" smtClean="0"/>
              <a:t>4/9/2021</a:t>
            </a:fld>
            <a:endParaRPr lang="en-US"/>
          </a:p>
        </p:txBody>
      </p:sp>
      <p:sp>
        <p:nvSpPr>
          <p:cNvPr id="5" name="Footer Placeholder 4">
            <a:extLst>
              <a:ext uri="{FF2B5EF4-FFF2-40B4-BE49-F238E27FC236}">
                <a16:creationId xmlns:a16="http://schemas.microsoft.com/office/drawing/2014/main" id="{F8DBA4CC-83DC-4296-9573-9ADED6773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2D6A25-60C9-4BED-92D7-9014E2154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BBD73-7710-4A22-B143-E0F63D0707E3}" type="slidenum">
              <a:rPr lang="en-US" smtClean="0"/>
              <a:t>‹#›</a:t>
            </a:fld>
            <a:endParaRPr lang="en-US"/>
          </a:p>
        </p:txBody>
      </p:sp>
    </p:spTree>
    <p:extLst>
      <p:ext uri="{BB962C8B-B14F-4D97-AF65-F5344CB8AC3E}">
        <p14:creationId xmlns:p14="http://schemas.microsoft.com/office/powerpoint/2010/main" val="1577163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9E6E35-5D78-4415-BF54-45381F0B5529}"/>
              </a:ext>
            </a:extLst>
          </p:cNvPr>
          <p:cNvPicPr>
            <a:picLocks noChangeAspect="1"/>
          </p:cNvPicPr>
          <p:nvPr/>
        </p:nvPicPr>
        <p:blipFill>
          <a:blip r:embed="rId2"/>
          <a:stretch>
            <a:fillRect/>
          </a:stretch>
        </p:blipFill>
        <p:spPr>
          <a:xfrm>
            <a:off x="3554443" y="206440"/>
            <a:ext cx="4428204" cy="2514370"/>
          </a:xfrm>
          <a:prstGeom prst="rect">
            <a:avLst/>
          </a:prstGeom>
        </p:spPr>
      </p:pic>
      <p:sp>
        <p:nvSpPr>
          <p:cNvPr id="2" name="Title 1">
            <a:extLst>
              <a:ext uri="{FF2B5EF4-FFF2-40B4-BE49-F238E27FC236}">
                <a16:creationId xmlns:a16="http://schemas.microsoft.com/office/drawing/2014/main" id="{B5D9D4DC-6A13-49C5-9A7E-083B497DE587}"/>
              </a:ext>
            </a:extLst>
          </p:cNvPr>
          <p:cNvSpPr>
            <a:spLocks noGrp="1"/>
          </p:cNvSpPr>
          <p:nvPr>
            <p:ph type="ctrTitle"/>
          </p:nvPr>
        </p:nvSpPr>
        <p:spPr>
          <a:xfrm>
            <a:off x="0" y="3070159"/>
            <a:ext cx="12192000" cy="3581401"/>
          </a:xfrm>
        </p:spPr>
        <p:txBody>
          <a:bodyPr>
            <a:normAutofit fontScale="90000"/>
          </a:bodyPr>
          <a:lstStyle/>
          <a:p>
            <a:r>
              <a:rPr lang="en-US" dirty="0"/>
              <a:t>Shubham Upadhyay</a:t>
            </a:r>
            <a:br>
              <a:rPr lang="en-US" dirty="0"/>
            </a:br>
            <a:r>
              <a:rPr lang="en-US" sz="4000" dirty="0"/>
              <a:t>Medical Education and Teaching Distinction Track Scholar</a:t>
            </a:r>
            <a:br>
              <a:rPr lang="en-US" sz="4000" dirty="0"/>
            </a:br>
            <a:r>
              <a:rPr lang="en-US" sz="2000" dirty="0"/>
              <a:t> </a:t>
            </a:r>
            <a:br>
              <a:rPr lang="en-US" dirty="0"/>
            </a:br>
            <a:r>
              <a:rPr lang="en-US" sz="4700" dirty="0"/>
              <a:t>An Ultrasound Simulation Based Approach to Teaching Third Year Medical Students Female Pelvic Anatomy</a:t>
            </a:r>
            <a:br>
              <a:rPr lang="en-US" sz="4700" dirty="0"/>
            </a:br>
            <a:r>
              <a:rPr lang="en-US" sz="2000" dirty="0"/>
              <a:t> </a:t>
            </a:r>
            <a:br>
              <a:rPr lang="en-US" dirty="0"/>
            </a:br>
            <a:r>
              <a:rPr lang="en-US" sz="4700" dirty="0"/>
              <a:t>Dr. Jill Sutton</a:t>
            </a:r>
          </a:p>
        </p:txBody>
      </p:sp>
    </p:spTree>
    <p:extLst>
      <p:ext uri="{BB962C8B-B14F-4D97-AF65-F5344CB8AC3E}">
        <p14:creationId xmlns:p14="http://schemas.microsoft.com/office/powerpoint/2010/main" val="1040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3" name="Rectangle 2">
            <a:extLst>
              <a:ext uri="{FF2B5EF4-FFF2-40B4-BE49-F238E27FC236}">
                <a16:creationId xmlns:a16="http://schemas.microsoft.com/office/drawing/2014/main" id="{FABBFDC1-EA11-4F39-A71D-4706E09468A6}"/>
              </a:ext>
            </a:extLst>
          </p:cNvPr>
          <p:cNvSpPr/>
          <p:nvPr/>
        </p:nvSpPr>
        <p:spPr>
          <a:xfrm>
            <a:off x="4165532" y="362696"/>
            <a:ext cx="3328344" cy="707886"/>
          </a:xfrm>
          <a:prstGeom prst="rect">
            <a:avLst/>
          </a:prstGeom>
        </p:spPr>
        <p:txBody>
          <a:bodyPr wrap="square">
            <a:spAutoFit/>
          </a:bodyPr>
          <a:lstStyle/>
          <a:p>
            <a:r>
              <a:rPr lang="en-US" sz="4000" dirty="0"/>
              <a:t>Introduction</a:t>
            </a:r>
          </a:p>
        </p:txBody>
      </p:sp>
      <p:sp>
        <p:nvSpPr>
          <p:cNvPr id="4" name="Content Placeholder 3">
            <a:extLst>
              <a:ext uri="{FF2B5EF4-FFF2-40B4-BE49-F238E27FC236}">
                <a16:creationId xmlns:a16="http://schemas.microsoft.com/office/drawing/2014/main" id="{F4577531-A347-4E27-88F3-BE0BC5613F32}"/>
              </a:ext>
            </a:extLst>
          </p:cNvPr>
          <p:cNvSpPr>
            <a:spLocks noGrp="1"/>
          </p:cNvSpPr>
          <p:nvPr>
            <p:ph idx="1"/>
          </p:nvPr>
        </p:nvSpPr>
        <p:spPr>
          <a:xfrm>
            <a:off x="838200" y="1149791"/>
            <a:ext cx="10515600" cy="5078991"/>
          </a:xfrm>
        </p:spPr>
        <p:txBody>
          <a:bodyPr>
            <a:normAutofit fontScale="85000" lnSpcReduction="20000"/>
          </a:bodyPr>
          <a:lstStyle/>
          <a:p>
            <a:pPr marL="0" indent="0">
              <a:buNone/>
            </a:pPr>
            <a:r>
              <a:rPr lang="en-US" sz="3300" dirty="0"/>
              <a:t>Problem:</a:t>
            </a:r>
          </a:p>
          <a:p>
            <a:pPr marL="571500" indent="-571500"/>
            <a:r>
              <a:rPr lang="en-US" dirty="0"/>
              <a:t>Medical students have limited exposure to ultrasound education during their preclinical years which prevents them from learning how to identify anatomical structures on ultrasound images</a:t>
            </a:r>
          </a:p>
          <a:p>
            <a:pPr marL="571500" indent="-571500"/>
            <a:r>
              <a:rPr lang="en-US" dirty="0"/>
              <a:t>Ultrasound is an integral imaging and diagnostic tool in the field of OBGYN</a:t>
            </a:r>
          </a:p>
          <a:p>
            <a:pPr marL="571500" indent="-571500"/>
            <a:r>
              <a:rPr lang="en-US" dirty="0"/>
              <a:t>Given the limited exposure to ultrasound imaging and its clinical importance in OBGYN, ultrasound experience in the clinical setting may not be productive if students do not have a strong understanding of what they are viewing</a:t>
            </a:r>
          </a:p>
          <a:p>
            <a:pPr marL="0" indent="0">
              <a:buNone/>
            </a:pPr>
            <a:endParaRPr lang="en-US" dirty="0"/>
          </a:p>
          <a:p>
            <a:pPr marL="0" indent="0">
              <a:buNone/>
            </a:pPr>
            <a:r>
              <a:rPr lang="en-US" sz="3300" dirty="0"/>
              <a:t>Objective:</a:t>
            </a:r>
          </a:p>
          <a:p>
            <a:pPr marL="571500" indent="-571500"/>
            <a:r>
              <a:rPr lang="en-US" dirty="0"/>
              <a:t>We developed an educational module using the </a:t>
            </a:r>
            <a:r>
              <a:rPr lang="en-US" dirty="0" err="1"/>
              <a:t>SonoSim</a:t>
            </a:r>
            <a:r>
              <a:rPr lang="en-US" dirty="0"/>
              <a:t> software to determine if exposure to educational ultrasound videos and interactive ultrasound cases increases third year medical students’ ability and confidence in identifying anatomical structures while on their Obstetrics and Gynecology clerkship</a:t>
            </a:r>
          </a:p>
        </p:txBody>
      </p:sp>
    </p:spTree>
    <p:extLst>
      <p:ext uri="{BB962C8B-B14F-4D97-AF65-F5344CB8AC3E}">
        <p14:creationId xmlns:p14="http://schemas.microsoft.com/office/powerpoint/2010/main" val="108692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6" name="Rectangle 5">
            <a:extLst>
              <a:ext uri="{FF2B5EF4-FFF2-40B4-BE49-F238E27FC236}">
                <a16:creationId xmlns:a16="http://schemas.microsoft.com/office/drawing/2014/main" id="{37F714F8-198D-4C2B-AD4C-FADF88394457}"/>
              </a:ext>
            </a:extLst>
          </p:cNvPr>
          <p:cNvSpPr/>
          <p:nvPr/>
        </p:nvSpPr>
        <p:spPr>
          <a:xfrm>
            <a:off x="4701560" y="248886"/>
            <a:ext cx="3654164" cy="769441"/>
          </a:xfrm>
          <a:prstGeom prst="rect">
            <a:avLst/>
          </a:prstGeom>
        </p:spPr>
        <p:txBody>
          <a:bodyPr wrap="square">
            <a:spAutoFit/>
          </a:bodyPr>
          <a:lstStyle/>
          <a:p>
            <a:r>
              <a:rPr lang="en-US" sz="4400" dirty="0"/>
              <a:t>Methods</a:t>
            </a:r>
          </a:p>
        </p:txBody>
      </p:sp>
      <p:sp>
        <p:nvSpPr>
          <p:cNvPr id="3" name="Content Placeholder 2">
            <a:extLst>
              <a:ext uri="{FF2B5EF4-FFF2-40B4-BE49-F238E27FC236}">
                <a16:creationId xmlns:a16="http://schemas.microsoft.com/office/drawing/2014/main" id="{1E73F3AB-C329-4099-B6AD-7E03D10D0B71}"/>
              </a:ext>
            </a:extLst>
          </p:cNvPr>
          <p:cNvSpPr>
            <a:spLocks noGrp="1"/>
          </p:cNvSpPr>
          <p:nvPr>
            <p:ph idx="1"/>
          </p:nvPr>
        </p:nvSpPr>
        <p:spPr>
          <a:xfrm>
            <a:off x="838200" y="1060317"/>
            <a:ext cx="10515600" cy="5259001"/>
          </a:xfrm>
        </p:spPr>
        <p:txBody>
          <a:bodyPr>
            <a:normAutofit fontScale="62500" lnSpcReduction="20000"/>
          </a:bodyPr>
          <a:lstStyle/>
          <a:p>
            <a:r>
              <a:rPr lang="en-US" sz="3200" dirty="0"/>
              <a:t>Eligible participants: third-year medical students at BSOM in their Obstetrics-Gynecology clerkship</a:t>
            </a:r>
          </a:p>
          <a:p>
            <a:r>
              <a:rPr lang="en-US" sz="3200" dirty="0"/>
              <a:t>Students initially completed a pre-test evaluation on clerkship day 1 to assess their knowledge about pelvic anatomical structures on ultrasound images </a:t>
            </a:r>
          </a:p>
          <a:p>
            <a:r>
              <a:rPr lang="en-US" sz="3200" dirty="0"/>
              <a:t>Educational intervention:</a:t>
            </a:r>
          </a:p>
          <a:p>
            <a:pPr lvl="1"/>
            <a:r>
              <a:rPr lang="en-US" sz="3200" dirty="0" err="1"/>
              <a:t>SonoSim</a:t>
            </a:r>
            <a:r>
              <a:rPr lang="en-US" sz="3200" dirty="0"/>
              <a:t> educational videos completed prior to </a:t>
            </a:r>
            <a:r>
              <a:rPr lang="en-US" sz="3200" dirty="0" err="1"/>
              <a:t>SimLab</a:t>
            </a:r>
            <a:r>
              <a:rPr lang="en-US" sz="3200" dirty="0"/>
              <a:t> day</a:t>
            </a:r>
          </a:p>
          <a:p>
            <a:pPr lvl="1"/>
            <a:r>
              <a:rPr lang="en-US" sz="3200" dirty="0"/>
              <a:t>On </a:t>
            </a:r>
            <a:r>
              <a:rPr lang="en-US" sz="3200" dirty="0" err="1"/>
              <a:t>SimLab</a:t>
            </a:r>
            <a:r>
              <a:rPr lang="en-US" sz="3200" dirty="0"/>
              <a:t> day: Students walked-through 3 cases using the </a:t>
            </a:r>
            <a:r>
              <a:rPr lang="en-US" sz="3200" dirty="0" err="1"/>
              <a:t>SonoSim</a:t>
            </a:r>
            <a:r>
              <a:rPr lang="en-US" sz="3200" dirty="0"/>
              <a:t> computer software with an attached artificial ultrasound probe</a:t>
            </a:r>
          </a:p>
          <a:p>
            <a:pPr lvl="1"/>
            <a:r>
              <a:rPr lang="en-US" sz="3200" dirty="0"/>
              <a:t>For each case, students located the following pelvic anatomical structures: bladder, ovaries, uterus, cervix, and blood vessels</a:t>
            </a:r>
          </a:p>
          <a:p>
            <a:r>
              <a:rPr lang="en-US" sz="3200" dirty="0"/>
              <a:t>Upon completion of the ultrasound module, participants completed a post-test evaluation and a post-module evaluation survey</a:t>
            </a:r>
          </a:p>
          <a:p>
            <a:r>
              <a:rPr lang="en-US" sz="3200" dirty="0"/>
              <a:t>Primary outcome:</a:t>
            </a:r>
          </a:p>
          <a:p>
            <a:pPr lvl="1"/>
            <a:r>
              <a:rPr lang="en-US" sz="2800" dirty="0"/>
              <a:t>Students’ ability to identify pelvic anatomical structures on ultrasound images</a:t>
            </a:r>
          </a:p>
          <a:p>
            <a:r>
              <a:rPr lang="en-US" sz="3200" dirty="0"/>
              <a:t>Secondary outcome:</a:t>
            </a:r>
          </a:p>
          <a:p>
            <a:pPr lvl="1"/>
            <a:r>
              <a:rPr lang="en-US" sz="2800" dirty="0"/>
              <a:t>Students’ confidence in their ability to recognize pelvic anatomic structures</a:t>
            </a:r>
          </a:p>
          <a:p>
            <a:r>
              <a:rPr lang="en-US" sz="3200" dirty="0"/>
              <a:t>The scores between the two tests were assessed using a two-tailed Student’s t-test in Microsoft Excel</a:t>
            </a:r>
          </a:p>
        </p:txBody>
      </p:sp>
    </p:spTree>
    <p:extLst>
      <p:ext uri="{BB962C8B-B14F-4D97-AF65-F5344CB8AC3E}">
        <p14:creationId xmlns:p14="http://schemas.microsoft.com/office/powerpoint/2010/main" val="89098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7107"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4010F378-DBCC-4C0F-8078-B9243DD5196D}"/>
              </a:ext>
            </a:extLst>
          </p:cNvPr>
          <p:cNvSpPr/>
          <p:nvPr/>
        </p:nvSpPr>
        <p:spPr>
          <a:xfrm>
            <a:off x="5079932" y="332968"/>
            <a:ext cx="2519047" cy="707886"/>
          </a:xfrm>
          <a:prstGeom prst="rect">
            <a:avLst/>
          </a:prstGeom>
        </p:spPr>
        <p:txBody>
          <a:bodyPr wrap="square">
            <a:spAutoFit/>
          </a:bodyPr>
          <a:lstStyle/>
          <a:p>
            <a:r>
              <a:rPr lang="en-US" sz="4000" dirty="0"/>
              <a:t>Results</a:t>
            </a:r>
            <a:endParaRPr lang="en-US" dirty="0"/>
          </a:p>
        </p:txBody>
      </p:sp>
      <p:graphicFrame>
        <p:nvGraphicFramePr>
          <p:cNvPr id="7" name="Content Placeholder 6">
            <a:extLst>
              <a:ext uri="{FF2B5EF4-FFF2-40B4-BE49-F238E27FC236}">
                <a16:creationId xmlns:a16="http://schemas.microsoft.com/office/drawing/2014/main" id="{0D489893-0FE1-4BB6-8717-B449D0231699}"/>
              </a:ext>
            </a:extLst>
          </p:cNvPr>
          <p:cNvGraphicFramePr>
            <a:graphicFrameLocks noGrp="1"/>
          </p:cNvGraphicFramePr>
          <p:nvPr>
            <p:ph idx="1"/>
            <p:extLst>
              <p:ext uri="{D42A27DB-BD31-4B8C-83A1-F6EECF244321}">
                <p14:modId xmlns:p14="http://schemas.microsoft.com/office/powerpoint/2010/main" val="1513498540"/>
              </p:ext>
            </p:extLst>
          </p:nvPr>
        </p:nvGraphicFramePr>
        <p:xfrm>
          <a:off x="326755" y="1563274"/>
          <a:ext cx="5664467" cy="43384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9653073D-471B-4618-AA72-615932B81BBA}"/>
              </a:ext>
            </a:extLst>
          </p:cNvPr>
          <p:cNvGraphicFramePr>
            <a:graphicFrameLocks/>
          </p:cNvGraphicFramePr>
          <p:nvPr>
            <p:extLst>
              <p:ext uri="{D42A27DB-BD31-4B8C-83A1-F6EECF244321}">
                <p14:modId xmlns:p14="http://schemas.microsoft.com/office/powerpoint/2010/main" val="2202003167"/>
              </p:ext>
            </p:extLst>
          </p:nvPr>
        </p:nvGraphicFramePr>
        <p:xfrm>
          <a:off x="6200776" y="1563285"/>
          <a:ext cx="5664468" cy="43384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32387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84139"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BDF94346-016D-4622-A79B-AD59E3E5BCDA}"/>
              </a:ext>
            </a:extLst>
          </p:cNvPr>
          <p:cNvSpPr/>
          <p:nvPr/>
        </p:nvSpPr>
        <p:spPr>
          <a:xfrm>
            <a:off x="5259882" y="466728"/>
            <a:ext cx="1672236" cy="707886"/>
          </a:xfrm>
          <a:prstGeom prst="rect">
            <a:avLst/>
          </a:prstGeom>
        </p:spPr>
        <p:txBody>
          <a:bodyPr wrap="square">
            <a:spAutoFit/>
          </a:bodyPr>
          <a:lstStyle/>
          <a:p>
            <a:r>
              <a:rPr lang="en-US" sz="4000" dirty="0"/>
              <a:t>Results</a:t>
            </a:r>
          </a:p>
        </p:txBody>
      </p:sp>
      <p:graphicFrame>
        <p:nvGraphicFramePr>
          <p:cNvPr id="13" name="Table 8">
            <a:extLst>
              <a:ext uri="{FF2B5EF4-FFF2-40B4-BE49-F238E27FC236}">
                <a16:creationId xmlns:a16="http://schemas.microsoft.com/office/drawing/2014/main" id="{B969CE45-8A76-42D1-A7A2-7D38C0F6C21A}"/>
              </a:ext>
            </a:extLst>
          </p:cNvPr>
          <p:cNvGraphicFramePr>
            <a:graphicFrameLocks noGrp="1"/>
          </p:cNvGraphicFramePr>
          <p:nvPr>
            <p:extLst>
              <p:ext uri="{D42A27DB-BD31-4B8C-83A1-F6EECF244321}">
                <p14:modId xmlns:p14="http://schemas.microsoft.com/office/powerpoint/2010/main" val="3711734979"/>
              </p:ext>
            </p:extLst>
          </p:nvPr>
        </p:nvGraphicFramePr>
        <p:xfrm>
          <a:off x="6502614" y="1591018"/>
          <a:ext cx="4615569" cy="4361688"/>
        </p:xfrm>
        <a:graphic>
          <a:graphicData uri="http://schemas.openxmlformats.org/drawingml/2006/table">
            <a:tbl>
              <a:tblPr firstRow="1" bandRow="1">
                <a:tableStyleId>{5C22544A-7EE6-4342-B048-85BDC9FD1C3A}</a:tableStyleId>
              </a:tblPr>
              <a:tblGrid>
                <a:gridCol w="2349744">
                  <a:extLst>
                    <a:ext uri="{9D8B030D-6E8A-4147-A177-3AD203B41FA5}">
                      <a16:colId xmlns:a16="http://schemas.microsoft.com/office/drawing/2014/main" val="2829166154"/>
                    </a:ext>
                  </a:extLst>
                </a:gridCol>
                <a:gridCol w="2265825">
                  <a:extLst>
                    <a:ext uri="{9D8B030D-6E8A-4147-A177-3AD203B41FA5}">
                      <a16:colId xmlns:a16="http://schemas.microsoft.com/office/drawing/2014/main" val="4114168732"/>
                    </a:ext>
                  </a:extLst>
                </a:gridCol>
              </a:tblGrid>
              <a:tr h="708602">
                <a:tc>
                  <a:txBody>
                    <a:bodyPr/>
                    <a:lstStyle/>
                    <a:p>
                      <a:pPr algn="ctr"/>
                      <a:r>
                        <a:rPr lang="en-US" sz="2000" dirty="0">
                          <a:solidFill>
                            <a:schemeClr val="tx1"/>
                          </a:solidFill>
                        </a:rPr>
                        <a:t>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rPr>
                        <a:t>Average Response (5- point scale)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8351996"/>
                  </a:ext>
                </a:extLst>
              </a:tr>
              <a:tr h="763640">
                <a:tc>
                  <a:txBody>
                    <a:bodyPr/>
                    <a:lstStyle/>
                    <a:p>
                      <a:r>
                        <a:rPr lang="en-US" sz="1400" dirty="0"/>
                        <a:t>“This module helped me recognize important pelvic landmarks on ultrasound”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a:t>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3055877"/>
                  </a:ext>
                </a:extLst>
              </a:tr>
              <a:tr h="763640">
                <a:tc>
                  <a:txBody>
                    <a:bodyPr/>
                    <a:lstStyle/>
                    <a:p>
                      <a:r>
                        <a:rPr lang="en-US" sz="1400" dirty="0"/>
                        <a:t>“I feel more comfortable in conducting pelvic ultrasounds on a non-pregnant woman”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a:t>3.91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841381"/>
                  </a:ext>
                </a:extLst>
              </a:tr>
              <a:tr h="1170734">
                <a:tc>
                  <a:txBody>
                    <a:bodyPr/>
                    <a:lstStyle/>
                    <a:p>
                      <a:r>
                        <a:rPr lang="en-US" sz="1400" dirty="0"/>
                        <a:t>“This module will help me better understand what I am viewing during ultrasound sessions during my OBGYN clerkship”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a:t>4.33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0973940"/>
                  </a:ext>
                </a:extLst>
              </a:tr>
              <a:tr h="955072">
                <a:tc>
                  <a:txBody>
                    <a:bodyPr/>
                    <a:lstStyle/>
                    <a:p>
                      <a:r>
                        <a:rPr lang="en-US" sz="1400" dirty="0"/>
                        <a:t>“I would like to use the </a:t>
                      </a:r>
                      <a:r>
                        <a:rPr lang="en-US" sz="1400" dirty="0" err="1"/>
                        <a:t>SonoSim</a:t>
                      </a:r>
                      <a:r>
                        <a:rPr lang="en-US" sz="1400" dirty="0"/>
                        <a:t> software to practice ultrasound technique again in the future”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400" dirty="0"/>
                        <a:t>4.42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696085"/>
                  </a:ext>
                </a:extLst>
              </a:tr>
            </a:tbl>
          </a:graphicData>
        </a:graphic>
      </p:graphicFrame>
      <p:graphicFrame>
        <p:nvGraphicFramePr>
          <p:cNvPr id="14" name="Table 9">
            <a:extLst>
              <a:ext uri="{FF2B5EF4-FFF2-40B4-BE49-F238E27FC236}">
                <a16:creationId xmlns:a16="http://schemas.microsoft.com/office/drawing/2014/main" id="{BBC248B1-4913-4EDE-9FE1-8AE71B43F9E6}"/>
              </a:ext>
            </a:extLst>
          </p:cNvPr>
          <p:cNvGraphicFramePr>
            <a:graphicFrameLocks noGrp="1"/>
          </p:cNvGraphicFramePr>
          <p:nvPr>
            <p:extLst>
              <p:ext uri="{D42A27DB-BD31-4B8C-83A1-F6EECF244321}">
                <p14:modId xmlns:p14="http://schemas.microsoft.com/office/powerpoint/2010/main" val="2632154214"/>
              </p:ext>
            </p:extLst>
          </p:nvPr>
        </p:nvGraphicFramePr>
        <p:xfrm>
          <a:off x="1034838" y="1591018"/>
          <a:ext cx="4572000" cy="4361617"/>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4178118881"/>
                    </a:ext>
                  </a:extLst>
                </a:gridCol>
                <a:gridCol w="2286000">
                  <a:extLst>
                    <a:ext uri="{9D8B030D-6E8A-4147-A177-3AD203B41FA5}">
                      <a16:colId xmlns:a16="http://schemas.microsoft.com/office/drawing/2014/main" val="521424400"/>
                    </a:ext>
                  </a:extLst>
                </a:gridCol>
              </a:tblGrid>
              <a:tr h="492562">
                <a:tc>
                  <a:txBody>
                    <a:bodyPr/>
                    <a:lstStyle/>
                    <a:p>
                      <a:r>
                        <a:rPr lang="en-US" sz="2000" dirty="0">
                          <a:solidFill>
                            <a:schemeClr val="tx1"/>
                          </a:solidFill>
                          <a:latin typeface="+mn-lt"/>
                        </a:rPr>
                        <a:t>Strengths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tx1"/>
                          </a:solidFill>
                          <a:latin typeface="+mn-lt"/>
                        </a:rPr>
                        <a:t>Weaknesses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544694"/>
                  </a:ext>
                </a:extLst>
              </a:tr>
              <a:tr h="1268373">
                <a:tc>
                  <a:txBody>
                    <a:bodyPr/>
                    <a:lstStyle/>
                    <a:p>
                      <a:pPr algn="l" fontAlgn="b"/>
                      <a:r>
                        <a:rPr lang="en-US" sz="1400" b="0" i="0" u="none" strike="noStrike" dirty="0">
                          <a:solidFill>
                            <a:srgbClr val="000000"/>
                          </a:solidFill>
                          <a:effectLst/>
                          <a:latin typeface="+mn-lt"/>
                        </a:rPr>
                        <a:t>“It was helpful to get a basis for understanding anatomy on US. Most helpful when using probe simultaneous with watching the educational video explanation.”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783732"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“Helpful for interpreting images but hard to translate position of probe from application to where it would be in real life”</a:t>
                      </a:r>
                    </a:p>
                    <a:p>
                      <a:pPr algn="l" fontAlgn="b"/>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379987"/>
                  </a:ext>
                </a:extLst>
              </a:tr>
              <a:tr h="1268373">
                <a:tc>
                  <a:txBody>
                    <a:bodyPr/>
                    <a:lstStyle/>
                    <a:p>
                      <a:pPr algn="l" fontAlgn="b"/>
                      <a:r>
                        <a:rPr lang="en-US" sz="1400" b="0" i="0" u="none" strike="noStrike" dirty="0">
                          <a:solidFill>
                            <a:srgbClr val="000000"/>
                          </a:solidFill>
                          <a:effectLst/>
                          <a:latin typeface="+mn-lt"/>
                        </a:rPr>
                        <a:t>“Very helpful! It is nice to get real time practice with the US probes. The modules were a great base, or else I would have been lost on anatomy - US view is so different.”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“Findings tab with the video isn’t clearly labeled. I had to click on a couple things to find it. Other than that, it was great.”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5637677"/>
                  </a:ext>
                </a:extLst>
              </a:tr>
              <a:tr h="1268373">
                <a:tc>
                  <a:txBody>
                    <a:bodyPr/>
                    <a:lstStyle/>
                    <a:p>
                      <a:pPr algn="l" fontAlgn="b"/>
                      <a:r>
                        <a:rPr lang="en-US" sz="1400" b="0" i="0" u="none" strike="noStrike" dirty="0">
                          <a:solidFill>
                            <a:srgbClr val="000000"/>
                          </a:solidFill>
                          <a:effectLst/>
                          <a:latin typeface="+mn-lt"/>
                        </a:rPr>
                        <a:t>“Enjoyed manipulating instrumentation in sim lab, reinforced the learning from the </a:t>
                      </a:r>
                      <a:r>
                        <a:rPr lang="en-US" sz="1400" b="0" i="0" u="none" strike="noStrike" dirty="0" err="1">
                          <a:solidFill>
                            <a:srgbClr val="000000"/>
                          </a:solidFill>
                          <a:effectLst/>
                          <a:latin typeface="+mn-lt"/>
                        </a:rPr>
                        <a:t>SonoSim</a:t>
                      </a:r>
                      <a:r>
                        <a:rPr lang="en-US" sz="1400" b="0" i="0" u="none" strike="noStrike" dirty="0">
                          <a:solidFill>
                            <a:srgbClr val="000000"/>
                          </a:solidFill>
                          <a:effectLst/>
                          <a:latin typeface="+mn-lt"/>
                        </a:rPr>
                        <a:t> modules previously completed”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783732"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000000"/>
                          </a:solidFill>
                          <a:effectLst/>
                          <a:latin typeface="+mn-lt"/>
                          <a:ea typeface="+mn-ea"/>
                          <a:cs typeface="+mn-cs"/>
                        </a:rPr>
                        <a:t>“Video vaguely pointed to areas, a diagram with colored highlights would be helpful in understanding where anatomy is on US”</a:t>
                      </a:r>
                    </a:p>
                    <a:p>
                      <a:pPr algn="l" fontAlgn="b"/>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601316"/>
                  </a:ext>
                </a:extLst>
              </a:tr>
            </a:tbl>
          </a:graphicData>
        </a:graphic>
      </p:graphicFrame>
    </p:spTree>
    <p:extLst>
      <p:ext uri="{BB962C8B-B14F-4D97-AF65-F5344CB8AC3E}">
        <p14:creationId xmlns:p14="http://schemas.microsoft.com/office/powerpoint/2010/main" val="1550817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6498486"/>
            <a:ext cx="7351486"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54886" y="6498486"/>
            <a:ext cx="1513114" cy="0"/>
          </a:xfrm>
          <a:prstGeom prst="line">
            <a:avLst/>
          </a:prstGeom>
          <a:ln w="6350">
            <a:solidFill>
              <a:srgbClr val="592A8A"/>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8810399" y="5976066"/>
            <a:ext cx="1483012" cy="542933"/>
          </a:xfrm>
          <a:prstGeom prst="rect">
            <a:avLst/>
          </a:prstGeom>
        </p:spPr>
      </p:pic>
      <p:sp>
        <p:nvSpPr>
          <p:cNvPr id="5" name="Rectangle 4">
            <a:extLst>
              <a:ext uri="{FF2B5EF4-FFF2-40B4-BE49-F238E27FC236}">
                <a16:creationId xmlns:a16="http://schemas.microsoft.com/office/drawing/2014/main" id="{BDF94346-016D-4622-A79B-AD59E3E5BCDA}"/>
              </a:ext>
            </a:extLst>
          </p:cNvPr>
          <p:cNvSpPr/>
          <p:nvPr/>
        </p:nvSpPr>
        <p:spPr>
          <a:xfrm>
            <a:off x="4726911" y="176107"/>
            <a:ext cx="3580327" cy="707886"/>
          </a:xfrm>
          <a:prstGeom prst="rect">
            <a:avLst/>
          </a:prstGeom>
        </p:spPr>
        <p:txBody>
          <a:bodyPr wrap="square">
            <a:spAutoFit/>
          </a:bodyPr>
          <a:lstStyle/>
          <a:p>
            <a:r>
              <a:rPr lang="en-US" sz="4000" dirty="0"/>
              <a:t>Conclusion</a:t>
            </a:r>
          </a:p>
        </p:txBody>
      </p:sp>
      <p:sp>
        <p:nvSpPr>
          <p:cNvPr id="3" name="Content Placeholder 2">
            <a:extLst>
              <a:ext uri="{FF2B5EF4-FFF2-40B4-BE49-F238E27FC236}">
                <a16:creationId xmlns:a16="http://schemas.microsoft.com/office/drawing/2014/main" id="{A9020CBE-8389-4813-B86F-1023BFA73910}"/>
              </a:ext>
            </a:extLst>
          </p:cNvPr>
          <p:cNvSpPr>
            <a:spLocks noGrp="1"/>
          </p:cNvSpPr>
          <p:nvPr>
            <p:ph idx="1"/>
          </p:nvPr>
        </p:nvSpPr>
        <p:spPr>
          <a:xfrm>
            <a:off x="838200" y="1802660"/>
            <a:ext cx="10515600" cy="4351338"/>
          </a:xfrm>
        </p:spPr>
        <p:txBody>
          <a:bodyPr>
            <a:normAutofit lnSpcReduction="10000"/>
          </a:bodyPr>
          <a:lstStyle/>
          <a:p>
            <a:r>
              <a:rPr lang="en-US" dirty="0"/>
              <a:t>Completion of the ultrasound module videos and simulation improved third year medical students’ ability and confidence in their ability to identify common female pelvic anatomical structures on ultrasound images</a:t>
            </a:r>
          </a:p>
          <a:p>
            <a:pPr marL="0" indent="0">
              <a:buNone/>
            </a:pPr>
            <a:endParaRPr lang="en-US" dirty="0"/>
          </a:p>
          <a:p>
            <a:r>
              <a:rPr lang="en-US" dirty="0"/>
              <a:t>Next Steps:</a:t>
            </a:r>
          </a:p>
          <a:p>
            <a:pPr lvl="1"/>
            <a:r>
              <a:rPr lang="en-US" dirty="0"/>
              <a:t>Incorporate the </a:t>
            </a:r>
            <a:r>
              <a:rPr lang="en-US" dirty="0" err="1"/>
              <a:t>SonoSim</a:t>
            </a:r>
            <a:r>
              <a:rPr lang="en-US" dirty="0"/>
              <a:t> Ultrasound Module in the OBGYN clerkship for upcoming cohort of students</a:t>
            </a:r>
          </a:p>
          <a:p>
            <a:pPr lvl="1"/>
            <a:r>
              <a:rPr lang="en-US" dirty="0"/>
              <a:t>Investigate the use of </a:t>
            </a:r>
            <a:r>
              <a:rPr lang="en-US" dirty="0" err="1"/>
              <a:t>SonoSim</a:t>
            </a:r>
            <a:r>
              <a:rPr lang="en-US" dirty="0"/>
              <a:t> Ultrasound Simulator to teach anatomical changes between pre-pubescent and reproductive age women</a:t>
            </a:r>
          </a:p>
          <a:p>
            <a:pPr lvl="1"/>
            <a:r>
              <a:rPr lang="en-US" dirty="0"/>
              <a:t>Investigate the use of </a:t>
            </a:r>
            <a:r>
              <a:rPr lang="en-US" dirty="0" err="1"/>
              <a:t>SonoSim</a:t>
            </a:r>
            <a:r>
              <a:rPr lang="en-US" dirty="0"/>
              <a:t> Ultrasound Simulator to teach identification of anatomy and pathology of other organ systems</a:t>
            </a:r>
          </a:p>
        </p:txBody>
      </p:sp>
    </p:spTree>
    <p:extLst>
      <p:ext uri="{BB962C8B-B14F-4D97-AF65-F5344CB8AC3E}">
        <p14:creationId xmlns:p14="http://schemas.microsoft.com/office/powerpoint/2010/main" val="7256529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03d67597-4b5e-4414-9fcf-b9896696d229"/>
  <p:tag name="TPVERSION" val="6"/>
  <p:tag name="TPFULLVERSION" val="7.5.8.4"/>
  <p:tag name="PPTVERSION" val="16"/>
  <p:tag name="TPOS" val="2"/>
  <p:tag name="TPLASTSAVEVERSION" val="6.2 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5015</TotalTime>
  <Words>661</Words>
  <Application>Microsoft Office PowerPoint</Application>
  <PresentationFormat>Widescreen</PresentationFormat>
  <Paragraphs>52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Shubham Upadhyay Medical Education and Teaching Distinction Track Scholar   An Ultrasound Simulation Based Approach to Teaching Third Year Medical Students Female Pelvic Anatomy   Dr. Jill Sutton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XXX Distinction Track Scholar Project Title Mentor</dc:title>
  <dc:creator>Garris, Jenna</dc:creator>
  <cp:lastModifiedBy>Shubham</cp:lastModifiedBy>
  <cp:revision>33</cp:revision>
  <dcterms:created xsi:type="dcterms:W3CDTF">2018-02-07T18:32:32Z</dcterms:created>
  <dcterms:modified xsi:type="dcterms:W3CDTF">2021-04-09T21:58:59Z</dcterms:modified>
</cp:coreProperties>
</file>