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8"/>
  </p:notesMasterIdLst>
  <p:sldIdLst>
    <p:sldId id="256" r:id="rId2"/>
    <p:sldId id="262" r:id="rId3"/>
    <p:sldId id="263" r:id="rId4"/>
    <p:sldId id="259" r:id="rId5"/>
    <p:sldId id="261" r:id="rId6"/>
    <p:sldId id="264"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85"/>
    <p:restoredTop sz="70032"/>
  </p:normalViewPr>
  <p:slideViewPr>
    <p:cSldViewPr snapToGrid="0" snapToObjects="1">
      <p:cViewPr varScale="1">
        <p:scale>
          <a:sx n="72" d="100"/>
          <a:sy n="72" d="100"/>
        </p:scale>
        <p:origin x="2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9B0CEA-8AD4-4DD1-AB25-EE9D5A45BC6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F735DC1-46D0-47FE-B149-C577254BC9CF}">
      <dgm:prSet/>
      <dgm:spPr/>
      <dgm:t>
        <a:bodyPr/>
        <a:lstStyle/>
        <a:p>
          <a:r>
            <a:rPr lang="en-US"/>
            <a:t>Type of Project: Feasibility Study</a:t>
          </a:r>
        </a:p>
      </dgm:t>
    </dgm:pt>
    <dgm:pt modelId="{B36EC538-747E-4C9E-9E19-3105001C77F7}" type="parTrans" cxnId="{C6EDE436-60D7-4177-898A-D80FCD2E257E}">
      <dgm:prSet/>
      <dgm:spPr/>
      <dgm:t>
        <a:bodyPr/>
        <a:lstStyle/>
        <a:p>
          <a:endParaRPr lang="en-US"/>
        </a:p>
      </dgm:t>
    </dgm:pt>
    <dgm:pt modelId="{55DDA827-3C82-441F-9314-C655ACD666BC}" type="sibTrans" cxnId="{C6EDE436-60D7-4177-898A-D80FCD2E257E}">
      <dgm:prSet/>
      <dgm:spPr/>
      <dgm:t>
        <a:bodyPr/>
        <a:lstStyle/>
        <a:p>
          <a:endParaRPr lang="en-US"/>
        </a:p>
      </dgm:t>
    </dgm:pt>
    <dgm:pt modelId="{784EB4F4-30AD-4C70-8374-B4DBB932750E}">
      <dgm:prSet/>
      <dgm:spPr/>
      <dgm:t>
        <a:bodyPr/>
        <a:lstStyle/>
        <a:p>
          <a:r>
            <a:rPr lang="en-US"/>
            <a:t>Population: Home Insecure in Greenville, NC</a:t>
          </a:r>
        </a:p>
      </dgm:t>
    </dgm:pt>
    <dgm:pt modelId="{C1363C38-555E-4D30-BAD1-EB74AA672540}" type="parTrans" cxnId="{8142BB49-641B-4A01-AFA8-B3F721844FDF}">
      <dgm:prSet/>
      <dgm:spPr/>
      <dgm:t>
        <a:bodyPr/>
        <a:lstStyle/>
        <a:p>
          <a:endParaRPr lang="en-US"/>
        </a:p>
      </dgm:t>
    </dgm:pt>
    <dgm:pt modelId="{844FE742-22CF-406E-9FB0-ADAB6A369FC2}" type="sibTrans" cxnId="{8142BB49-641B-4A01-AFA8-B3F721844FDF}">
      <dgm:prSet/>
      <dgm:spPr/>
      <dgm:t>
        <a:bodyPr/>
        <a:lstStyle/>
        <a:p>
          <a:endParaRPr lang="en-US"/>
        </a:p>
      </dgm:t>
    </dgm:pt>
    <dgm:pt modelId="{119548C5-3CBE-4467-BE9D-74A72054A68D}">
      <dgm:prSet/>
      <dgm:spPr/>
      <dgm:t>
        <a:bodyPr/>
        <a:lstStyle/>
        <a:p>
          <a:r>
            <a:rPr lang="en-US"/>
            <a:t>Frameworks </a:t>
          </a:r>
        </a:p>
      </dgm:t>
    </dgm:pt>
    <dgm:pt modelId="{CBF390B8-0022-4540-A193-6B0E84BDD8BC}" type="parTrans" cxnId="{E71EC1D4-8840-4120-96CF-82FC66F87539}">
      <dgm:prSet/>
      <dgm:spPr/>
      <dgm:t>
        <a:bodyPr/>
        <a:lstStyle/>
        <a:p>
          <a:endParaRPr lang="en-US"/>
        </a:p>
      </dgm:t>
    </dgm:pt>
    <dgm:pt modelId="{028DBE2C-62E3-4053-AA89-433CCF6FDE0E}" type="sibTrans" cxnId="{E71EC1D4-8840-4120-96CF-82FC66F87539}">
      <dgm:prSet/>
      <dgm:spPr/>
      <dgm:t>
        <a:bodyPr/>
        <a:lstStyle/>
        <a:p>
          <a:endParaRPr lang="en-US"/>
        </a:p>
      </dgm:t>
    </dgm:pt>
    <dgm:pt modelId="{77608369-C433-4FAF-83B6-03ACCEF2F324}">
      <dgm:prSet/>
      <dgm:spPr/>
      <dgm:t>
        <a:bodyPr/>
        <a:lstStyle/>
        <a:p>
          <a:r>
            <a:rPr lang="en-US"/>
            <a:t>Intervention Mapping</a:t>
          </a:r>
        </a:p>
      </dgm:t>
    </dgm:pt>
    <dgm:pt modelId="{76682DF2-0D3B-4359-AE5B-304027B7D88C}" type="parTrans" cxnId="{A5B5AF7A-D8AA-49C2-B67F-D8918F22BA5D}">
      <dgm:prSet/>
      <dgm:spPr/>
      <dgm:t>
        <a:bodyPr/>
        <a:lstStyle/>
        <a:p>
          <a:endParaRPr lang="en-US"/>
        </a:p>
      </dgm:t>
    </dgm:pt>
    <dgm:pt modelId="{7660C435-FFE7-466F-A5F0-B4D856307DF3}" type="sibTrans" cxnId="{A5B5AF7A-D8AA-49C2-B67F-D8918F22BA5D}">
      <dgm:prSet/>
      <dgm:spPr/>
      <dgm:t>
        <a:bodyPr/>
        <a:lstStyle/>
        <a:p>
          <a:endParaRPr lang="en-US"/>
        </a:p>
      </dgm:t>
    </dgm:pt>
    <dgm:pt modelId="{CA07F9BE-80D4-4C55-9FF3-727ECAE433B9}">
      <dgm:prSet/>
      <dgm:spPr/>
      <dgm:t>
        <a:bodyPr/>
        <a:lstStyle/>
        <a:p>
          <a:r>
            <a:rPr lang="en-US"/>
            <a:t>Core Principles of Community Engagement</a:t>
          </a:r>
        </a:p>
      </dgm:t>
    </dgm:pt>
    <dgm:pt modelId="{4AB02AE6-09DE-40FC-901A-66F425030067}" type="parTrans" cxnId="{B93DFA86-A96F-437F-9EFA-367543B08478}">
      <dgm:prSet/>
      <dgm:spPr/>
      <dgm:t>
        <a:bodyPr/>
        <a:lstStyle/>
        <a:p>
          <a:endParaRPr lang="en-US"/>
        </a:p>
      </dgm:t>
    </dgm:pt>
    <dgm:pt modelId="{16F388D9-3292-4E54-A270-2F64C0DFDF2B}" type="sibTrans" cxnId="{B93DFA86-A96F-437F-9EFA-367543B08478}">
      <dgm:prSet/>
      <dgm:spPr/>
      <dgm:t>
        <a:bodyPr/>
        <a:lstStyle/>
        <a:p>
          <a:endParaRPr lang="en-US"/>
        </a:p>
      </dgm:t>
    </dgm:pt>
    <dgm:pt modelId="{1DD8E7B2-C1A4-49B0-ADE5-D7FA6BB98A7C}" type="pres">
      <dgm:prSet presAssocID="{8D9B0CEA-8AD4-4DD1-AB25-EE9D5A45BC6D}" presName="root" presStyleCnt="0">
        <dgm:presLayoutVars>
          <dgm:dir/>
          <dgm:resizeHandles val="exact"/>
        </dgm:presLayoutVars>
      </dgm:prSet>
      <dgm:spPr/>
    </dgm:pt>
    <dgm:pt modelId="{00C0E2B4-AA24-437F-AD86-D270B21B9EEF}" type="pres">
      <dgm:prSet presAssocID="{8F735DC1-46D0-47FE-B149-C577254BC9CF}" presName="compNode" presStyleCnt="0"/>
      <dgm:spPr/>
    </dgm:pt>
    <dgm:pt modelId="{8F982AC7-A072-4BC8-80A8-61220276D3A6}" type="pres">
      <dgm:prSet presAssocID="{8F735DC1-46D0-47FE-B149-C577254BC9CF}" presName="bgRect" presStyleLbl="bgShp" presStyleIdx="0" presStyleCnt="3"/>
      <dgm:spPr/>
    </dgm:pt>
    <dgm:pt modelId="{814DB107-AE7A-4DEB-A679-F5966A07DAAC}" type="pres">
      <dgm:prSet presAssocID="{8F735DC1-46D0-47FE-B149-C577254BC9C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341DF6EA-C0B6-4B5B-8735-A211F0157F8B}" type="pres">
      <dgm:prSet presAssocID="{8F735DC1-46D0-47FE-B149-C577254BC9CF}" presName="spaceRect" presStyleCnt="0"/>
      <dgm:spPr/>
    </dgm:pt>
    <dgm:pt modelId="{AC538EB7-FE97-428F-A262-74D0F4E7F7CB}" type="pres">
      <dgm:prSet presAssocID="{8F735DC1-46D0-47FE-B149-C577254BC9CF}" presName="parTx" presStyleLbl="revTx" presStyleIdx="0" presStyleCnt="4">
        <dgm:presLayoutVars>
          <dgm:chMax val="0"/>
          <dgm:chPref val="0"/>
        </dgm:presLayoutVars>
      </dgm:prSet>
      <dgm:spPr/>
    </dgm:pt>
    <dgm:pt modelId="{BEE8B4B4-66C4-4CC4-91A2-228D63112BDD}" type="pres">
      <dgm:prSet presAssocID="{55DDA827-3C82-441F-9314-C655ACD666BC}" presName="sibTrans" presStyleCnt="0"/>
      <dgm:spPr/>
    </dgm:pt>
    <dgm:pt modelId="{3DC457D2-EBEA-480B-A77F-37CB985A3647}" type="pres">
      <dgm:prSet presAssocID="{784EB4F4-30AD-4C70-8374-B4DBB932750E}" presName="compNode" presStyleCnt="0"/>
      <dgm:spPr/>
    </dgm:pt>
    <dgm:pt modelId="{D4EAB1E4-4579-4758-9714-F4DCA2A84AE4}" type="pres">
      <dgm:prSet presAssocID="{784EB4F4-30AD-4C70-8374-B4DBB932750E}" presName="bgRect" presStyleLbl="bgShp" presStyleIdx="1" presStyleCnt="3"/>
      <dgm:spPr/>
    </dgm:pt>
    <dgm:pt modelId="{AB0A7806-FA81-48DF-8084-F1A7E67E0F2E}" type="pres">
      <dgm:prSet presAssocID="{784EB4F4-30AD-4C70-8374-B4DBB932750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nlock"/>
        </a:ext>
      </dgm:extLst>
    </dgm:pt>
    <dgm:pt modelId="{7F53C099-0FA3-42D6-9924-4D7F269B5D46}" type="pres">
      <dgm:prSet presAssocID="{784EB4F4-30AD-4C70-8374-B4DBB932750E}" presName="spaceRect" presStyleCnt="0"/>
      <dgm:spPr/>
    </dgm:pt>
    <dgm:pt modelId="{8CC8118A-F0EA-431A-854E-DF6A5D55E12F}" type="pres">
      <dgm:prSet presAssocID="{784EB4F4-30AD-4C70-8374-B4DBB932750E}" presName="parTx" presStyleLbl="revTx" presStyleIdx="1" presStyleCnt="4">
        <dgm:presLayoutVars>
          <dgm:chMax val="0"/>
          <dgm:chPref val="0"/>
        </dgm:presLayoutVars>
      </dgm:prSet>
      <dgm:spPr/>
    </dgm:pt>
    <dgm:pt modelId="{4172E056-0029-4D9A-A47A-B5DC9D05D70D}" type="pres">
      <dgm:prSet presAssocID="{844FE742-22CF-406E-9FB0-ADAB6A369FC2}" presName="sibTrans" presStyleCnt="0"/>
      <dgm:spPr/>
    </dgm:pt>
    <dgm:pt modelId="{A7E02620-51DC-4422-BD7E-07B3EE3EFE85}" type="pres">
      <dgm:prSet presAssocID="{119548C5-3CBE-4467-BE9D-74A72054A68D}" presName="compNode" presStyleCnt="0"/>
      <dgm:spPr/>
    </dgm:pt>
    <dgm:pt modelId="{F628BB0E-7E9E-44CB-AB11-A1463840D464}" type="pres">
      <dgm:prSet presAssocID="{119548C5-3CBE-4467-BE9D-74A72054A68D}" presName="bgRect" presStyleLbl="bgShp" presStyleIdx="2" presStyleCnt="3"/>
      <dgm:spPr/>
    </dgm:pt>
    <dgm:pt modelId="{179ADB95-40D2-4548-94E6-A869AF756C26}" type="pres">
      <dgm:prSet presAssocID="{119548C5-3CBE-4467-BE9D-74A72054A68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FDCDCCCD-AE65-42B1-A3A1-1BAAED489953}" type="pres">
      <dgm:prSet presAssocID="{119548C5-3CBE-4467-BE9D-74A72054A68D}" presName="spaceRect" presStyleCnt="0"/>
      <dgm:spPr/>
    </dgm:pt>
    <dgm:pt modelId="{5A48EE8D-92A3-4DE0-AB46-E323077A927A}" type="pres">
      <dgm:prSet presAssocID="{119548C5-3CBE-4467-BE9D-74A72054A68D}" presName="parTx" presStyleLbl="revTx" presStyleIdx="2" presStyleCnt="4">
        <dgm:presLayoutVars>
          <dgm:chMax val="0"/>
          <dgm:chPref val="0"/>
        </dgm:presLayoutVars>
      </dgm:prSet>
      <dgm:spPr/>
    </dgm:pt>
    <dgm:pt modelId="{C5F3FBB6-3B19-41B7-A56A-DFA916E5D8FB}" type="pres">
      <dgm:prSet presAssocID="{119548C5-3CBE-4467-BE9D-74A72054A68D}" presName="desTx" presStyleLbl="revTx" presStyleIdx="3" presStyleCnt="4">
        <dgm:presLayoutVars/>
      </dgm:prSet>
      <dgm:spPr/>
    </dgm:pt>
  </dgm:ptLst>
  <dgm:cxnLst>
    <dgm:cxn modelId="{84BB2E0B-E2ED-496D-B3ED-C631FEDE9E7A}" type="presOf" srcId="{8F735DC1-46D0-47FE-B149-C577254BC9CF}" destId="{AC538EB7-FE97-428F-A262-74D0F4E7F7CB}" srcOrd="0" destOrd="0" presId="urn:microsoft.com/office/officeart/2018/2/layout/IconVerticalSolidList"/>
    <dgm:cxn modelId="{5B1ACD22-31B5-4C19-B262-D769DCBCC843}" type="presOf" srcId="{119548C5-3CBE-4467-BE9D-74A72054A68D}" destId="{5A48EE8D-92A3-4DE0-AB46-E323077A927A}" srcOrd="0" destOrd="0" presId="urn:microsoft.com/office/officeart/2018/2/layout/IconVerticalSolidList"/>
    <dgm:cxn modelId="{C6EDE436-60D7-4177-898A-D80FCD2E257E}" srcId="{8D9B0CEA-8AD4-4DD1-AB25-EE9D5A45BC6D}" destId="{8F735DC1-46D0-47FE-B149-C577254BC9CF}" srcOrd="0" destOrd="0" parTransId="{B36EC538-747E-4C9E-9E19-3105001C77F7}" sibTransId="{55DDA827-3C82-441F-9314-C655ACD666BC}"/>
    <dgm:cxn modelId="{8142BB49-641B-4A01-AFA8-B3F721844FDF}" srcId="{8D9B0CEA-8AD4-4DD1-AB25-EE9D5A45BC6D}" destId="{784EB4F4-30AD-4C70-8374-B4DBB932750E}" srcOrd="1" destOrd="0" parTransId="{C1363C38-555E-4D30-BAD1-EB74AA672540}" sibTransId="{844FE742-22CF-406E-9FB0-ADAB6A369FC2}"/>
    <dgm:cxn modelId="{37A85A71-6FFF-4595-84EC-6BE7E86E0F36}" type="presOf" srcId="{8D9B0CEA-8AD4-4DD1-AB25-EE9D5A45BC6D}" destId="{1DD8E7B2-C1A4-49B0-ADE5-D7FA6BB98A7C}" srcOrd="0" destOrd="0" presId="urn:microsoft.com/office/officeart/2018/2/layout/IconVerticalSolidList"/>
    <dgm:cxn modelId="{A5B5AF7A-D8AA-49C2-B67F-D8918F22BA5D}" srcId="{119548C5-3CBE-4467-BE9D-74A72054A68D}" destId="{77608369-C433-4FAF-83B6-03ACCEF2F324}" srcOrd="0" destOrd="0" parTransId="{76682DF2-0D3B-4359-AE5B-304027B7D88C}" sibTransId="{7660C435-FFE7-466F-A5F0-B4D856307DF3}"/>
    <dgm:cxn modelId="{B93DFA86-A96F-437F-9EFA-367543B08478}" srcId="{119548C5-3CBE-4467-BE9D-74A72054A68D}" destId="{CA07F9BE-80D4-4C55-9FF3-727ECAE433B9}" srcOrd="1" destOrd="0" parTransId="{4AB02AE6-09DE-40FC-901A-66F425030067}" sibTransId="{16F388D9-3292-4E54-A270-2F64C0DFDF2B}"/>
    <dgm:cxn modelId="{AFCE14AB-BC86-4BD8-9A48-EDF07942ED99}" type="presOf" srcId="{784EB4F4-30AD-4C70-8374-B4DBB932750E}" destId="{8CC8118A-F0EA-431A-854E-DF6A5D55E12F}" srcOrd="0" destOrd="0" presId="urn:microsoft.com/office/officeart/2018/2/layout/IconVerticalSolidList"/>
    <dgm:cxn modelId="{E71EC1D4-8840-4120-96CF-82FC66F87539}" srcId="{8D9B0CEA-8AD4-4DD1-AB25-EE9D5A45BC6D}" destId="{119548C5-3CBE-4467-BE9D-74A72054A68D}" srcOrd="2" destOrd="0" parTransId="{CBF390B8-0022-4540-A193-6B0E84BDD8BC}" sibTransId="{028DBE2C-62E3-4053-AA89-433CCF6FDE0E}"/>
    <dgm:cxn modelId="{08DF7CDD-AE40-4578-8EC1-B4792BD7B20B}" type="presOf" srcId="{77608369-C433-4FAF-83B6-03ACCEF2F324}" destId="{C5F3FBB6-3B19-41B7-A56A-DFA916E5D8FB}" srcOrd="0" destOrd="0" presId="urn:microsoft.com/office/officeart/2018/2/layout/IconVerticalSolidList"/>
    <dgm:cxn modelId="{5CDC12F8-80AF-4A32-A80C-750CBEB7AAC3}" type="presOf" srcId="{CA07F9BE-80D4-4C55-9FF3-727ECAE433B9}" destId="{C5F3FBB6-3B19-41B7-A56A-DFA916E5D8FB}" srcOrd="0" destOrd="1" presId="urn:microsoft.com/office/officeart/2018/2/layout/IconVerticalSolidList"/>
    <dgm:cxn modelId="{EFE4D860-32EF-4093-8237-FE8C885BD532}" type="presParOf" srcId="{1DD8E7B2-C1A4-49B0-ADE5-D7FA6BB98A7C}" destId="{00C0E2B4-AA24-437F-AD86-D270B21B9EEF}" srcOrd="0" destOrd="0" presId="urn:microsoft.com/office/officeart/2018/2/layout/IconVerticalSolidList"/>
    <dgm:cxn modelId="{22DE6F90-7625-4212-B92C-0D2905938186}" type="presParOf" srcId="{00C0E2B4-AA24-437F-AD86-D270B21B9EEF}" destId="{8F982AC7-A072-4BC8-80A8-61220276D3A6}" srcOrd="0" destOrd="0" presId="urn:microsoft.com/office/officeart/2018/2/layout/IconVerticalSolidList"/>
    <dgm:cxn modelId="{1CF01DCA-F7AC-4B1A-9A1E-9FAAB51033CB}" type="presParOf" srcId="{00C0E2B4-AA24-437F-AD86-D270B21B9EEF}" destId="{814DB107-AE7A-4DEB-A679-F5966A07DAAC}" srcOrd="1" destOrd="0" presId="urn:microsoft.com/office/officeart/2018/2/layout/IconVerticalSolidList"/>
    <dgm:cxn modelId="{966EFFA1-8AE5-47ED-A7EE-B45A212E5C32}" type="presParOf" srcId="{00C0E2B4-AA24-437F-AD86-D270B21B9EEF}" destId="{341DF6EA-C0B6-4B5B-8735-A211F0157F8B}" srcOrd="2" destOrd="0" presId="urn:microsoft.com/office/officeart/2018/2/layout/IconVerticalSolidList"/>
    <dgm:cxn modelId="{CF290BC4-B83A-466D-8046-1EC6107DBEE5}" type="presParOf" srcId="{00C0E2B4-AA24-437F-AD86-D270B21B9EEF}" destId="{AC538EB7-FE97-428F-A262-74D0F4E7F7CB}" srcOrd="3" destOrd="0" presId="urn:microsoft.com/office/officeart/2018/2/layout/IconVerticalSolidList"/>
    <dgm:cxn modelId="{D9B1BD4F-FD71-4858-AB70-B9E1C6A2483D}" type="presParOf" srcId="{1DD8E7B2-C1A4-49B0-ADE5-D7FA6BB98A7C}" destId="{BEE8B4B4-66C4-4CC4-91A2-228D63112BDD}" srcOrd="1" destOrd="0" presId="urn:microsoft.com/office/officeart/2018/2/layout/IconVerticalSolidList"/>
    <dgm:cxn modelId="{8D47FA7B-F85C-4587-A5F9-1D850FE0E55B}" type="presParOf" srcId="{1DD8E7B2-C1A4-49B0-ADE5-D7FA6BB98A7C}" destId="{3DC457D2-EBEA-480B-A77F-37CB985A3647}" srcOrd="2" destOrd="0" presId="urn:microsoft.com/office/officeart/2018/2/layout/IconVerticalSolidList"/>
    <dgm:cxn modelId="{4E3CA83D-554D-446B-B5BC-B343CD110CCC}" type="presParOf" srcId="{3DC457D2-EBEA-480B-A77F-37CB985A3647}" destId="{D4EAB1E4-4579-4758-9714-F4DCA2A84AE4}" srcOrd="0" destOrd="0" presId="urn:microsoft.com/office/officeart/2018/2/layout/IconVerticalSolidList"/>
    <dgm:cxn modelId="{2C09B29D-3C3B-4E97-A86D-010255B55EDD}" type="presParOf" srcId="{3DC457D2-EBEA-480B-A77F-37CB985A3647}" destId="{AB0A7806-FA81-48DF-8084-F1A7E67E0F2E}" srcOrd="1" destOrd="0" presId="urn:microsoft.com/office/officeart/2018/2/layout/IconVerticalSolidList"/>
    <dgm:cxn modelId="{41BBDB5D-3B54-4399-ADC4-3B01FEEC5CB0}" type="presParOf" srcId="{3DC457D2-EBEA-480B-A77F-37CB985A3647}" destId="{7F53C099-0FA3-42D6-9924-4D7F269B5D46}" srcOrd="2" destOrd="0" presId="urn:microsoft.com/office/officeart/2018/2/layout/IconVerticalSolidList"/>
    <dgm:cxn modelId="{CCF9F8A5-44CF-4FF3-ADDD-CE64B4DF2E3A}" type="presParOf" srcId="{3DC457D2-EBEA-480B-A77F-37CB985A3647}" destId="{8CC8118A-F0EA-431A-854E-DF6A5D55E12F}" srcOrd="3" destOrd="0" presId="urn:microsoft.com/office/officeart/2018/2/layout/IconVerticalSolidList"/>
    <dgm:cxn modelId="{C472A2AD-8952-46A0-B128-012719A2010B}" type="presParOf" srcId="{1DD8E7B2-C1A4-49B0-ADE5-D7FA6BB98A7C}" destId="{4172E056-0029-4D9A-A47A-B5DC9D05D70D}" srcOrd="3" destOrd="0" presId="urn:microsoft.com/office/officeart/2018/2/layout/IconVerticalSolidList"/>
    <dgm:cxn modelId="{F4377FF9-B6BA-4408-8A6F-A124D6CB9CBB}" type="presParOf" srcId="{1DD8E7B2-C1A4-49B0-ADE5-D7FA6BB98A7C}" destId="{A7E02620-51DC-4422-BD7E-07B3EE3EFE85}" srcOrd="4" destOrd="0" presId="urn:microsoft.com/office/officeart/2018/2/layout/IconVerticalSolidList"/>
    <dgm:cxn modelId="{EFB53549-1CFC-4058-A2C1-DA154A742E25}" type="presParOf" srcId="{A7E02620-51DC-4422-BD7E-07B3EE3EFE85}" destId="{F628BB0E-7E9E-44CB-AB11-A1463840D464}" srcOrd="0" destOrd="0" presId="urn:microsoft.com/office/officeart/2018/2/layout/IconVerticalSolidList"/>
    <dgm:cxn modelId="{753254CB-191D-4B4C-BD50-3438DEDC7690}" type="presParOf" srcId="{A7E02620-51DC-4422-BD7E-07B3EE3EFE85}" destId="{179ADB95-40D2-4548-94E6-A869AF756C26}" srcOrd="1" destOrd="0" presId="urn:microsoft.com/office/officeart/2018/2/layout/IconVerticalSolidList"/>
    <dgm:cxn modelId="{2C086173-1918-4136-AB4B-798EFD46607C}" type="presParOf" srcId="{A7E02620-51DC-4422-BD7E-07B3EE3EFE85}" destId="{FDCDCCCD-AE65-42B1-A3A1-1BAAED489953}" srcOrd="2" destOrd="0" presId="urn:microsoft.com/office/officeart/2018/2/layout/IconVerticalSolidList"/>
    <dgm:cxn modelId="{34A54BA9-1ABF-453C-8A06-98F150ABE613}" type="presParOf" srcId="{A7E02620-51DC-4422-BD7E-07B3EE3EFE85}" destId="{5A48EE8D-92A3-4DE0-AB46-E323077A927A}" srcOrd="3" destOrd="0" presId="urn:microsoft.com/office/officeart/2018/2/layout/IconVerticalSolidList"/>
    <dgm:cxn modelId="{69134C41-962C-4BBF-A8F2-B1F18A9F1D22}" type="presParOf" srcId="{A7E02620-51DC-4422-BD7E-07B3EE3EFE85}" destId="{C5F3FBB6-3B19-41B7-A56A-DFA916E5D8FB}"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A071B0-DC97-CA49-AEBF-7E6C3E09CB9B}" type="doc">
      <dgm:prSet loTypeId="urn:microsoft.com/office/officeart/2005/8/layout/chevron1" loCatId="" qsTypeId="urn:microsoft.com/office/officeart/2005/8/quickstyle/simple1" qsCatId="simple" csTypeId="urn:microsoft.com/office/officeart/2005/8/colors/colorful5" csCatId="colorful" phldr="1"/>
      <dgm:spPr/>
    </dgm:pt>
    <dgm:pt modelId="{83C233C5-99EC-7447-9D5D-3BF0FA918F9A}">
      <dgm:prSet phldrT="[Text]"/>
      <dgm:spPr/>
      <dgm:t>
        <a:bodyPr/>
        <a:lstStyle/>
        <a:p>
          <a:r>
            <a:rPr lang="en-US"/>
            <a:t>Intro</a:t>
          </a:r>
        </a:p>
      </dgm:t>
    </dgm:pt>
    <dgm:pt modelId="{5E29B1D8-9655-AE44-9A3D-6C50FCB63C15}" type="parTrans" cxnId="{9DF79CF8-5721-2541-BD43-B3F1982D47A5}">
      <dgm:prSet/>
      <dgm:spPr/>
      <dgm:t>
        <a:bodyPr/>
        <a:lstStyle/>
        <a:p>
          <a:endParaRPr lang="en-US"/>
        </a:p>
      </dgm:t>
    </dgm:pt>
    <dgm:pt modelId="{9BEFB4F4-43C1-1647-A5F0-F8CD20638471}" type="sibTrans" cxnId="{9DF79CF8-5721-2541-BD43-B3F1982D47A5}">
      <dgm:prSet/>
      <dgm:spPr/>
      <dgm:t>
        <a:bodyPr/>
        <a:lstStyle/>
        <a:p>
          <a:endParaRPr lang="en-US"/>
        </a:p>
      </dgm:t>
    </dgm:pt>
    <dgm:pt modelId="{30174053-C651-8B49-9AF9-07A6A8F33C68}">
      <dgm:prSet phldrT="[Text]"/>
      <dgm:spPr/>
      <dgm:t>
        <a:bodyPr/>
        <a:lstStyle/>
        <a:p>
          <a:r>
            <a:rPr lang="en-US"/>
            <a:t>Technique</a:t>
          </a:r>
        </a:p>
      </dgm:t>
    </dgm:pt>
    <dgm:pt modelId="{61E0EB10-C455-3B49-96E2-2FBD6172A1BC}" type="parTrans" cxnId="{2844FBC3-4959-924D-8C3E-181572D354CB}">
      <dgm:prSet/>
      <dgm:spPr/>
      <dgm:t>
        <a:bodyPr/>
        <a:lstStyle/>
        <a:p>
          <a:endParaRPr lang="en-US"/>
        </a:p>
      </dgm:t>
    </dgm:pt>
    <dgm:pt modelId="{1152EE87-8639-224E-A8DB-3923172B3FDC}" type="sibTrans" cxnId="{2844FBC3-4959-924D-8C3E-181572D354CB}">
      <dgm:prSet/>
      <dgm:spPr/>
      <dgm:t>
        <a:bodyPr/>
        <a:lstStyle/>
        <a:p>
          <a:endParaRPr lang="en-US"/>
        </a:p>
      </dgm:t>
    </dgm:pt>
    <dgm:pt modelId="{AE6019A0-A45C-C844-BD5E-6A3D7175D470}">
      <dgm:prSet phldrT="[Text]"/>
      <dgm:spPr/>
      <dgm:t>
        <a:bodyPr/>
        <a:lstStyle/>
        <a:p>
          <a:r>
            <a:rPr lang="en-US"/>
            <a:t>Wrap-Up</a:t>
          </a:r>
        </a:p>
      </dgm:t>
    </dgm:pt>
    <dgm:pt modelId="{FA021858-5A15-F348-B283-C180AED3F70E}" type="parTrans" cxnId="{3CC5FE3E-EEC7-674C-9DEC-215DFA583EC6}">
      <dgm:prSet/>
      <dgm:spPr/>
      <dgm:t>
        <a:bodyPr/>
        <a:lstStyle/>
        <a:p>
          <a:endParaRPr lang="en-US"/>
        </a:p>
      </dgm:t>
    </dgm:pt>
    <dgm:pt modelId="{637B25F5-0D92-D84F-9658-4236232D50BA}" type="sibTrans" cxnId="{3CC5FE3E-EEC7-674C-9DEC-215DFA583EC6}">
      <dgm:prSet/>
      <dgm:spPr/>
      <dgm:t>
        <a:bodyPr/>
        <a:lstStyle/>
        <a:p>
          <a:endParaRPr lang="en-US"/>
        </a:p>
      </dgm:t>
    </dgm:pt>
    <dgm:pt modelId="{B14E5999-8E23-744C-83AE-80410C9B66AC}">
      <dgm:prSet phldrT="[Text]"/>
      <dgm:spPr/>
      <dgm:t>
        <a:bodyPr/>
        <a:lstStyle/>
        <a:p>
          <a:r>
            <a:rPr lang="en-US"/>
            <a:t>Evaluation</a:t>
          </a:r>
        </a:p>
      </dgm:t>
    </dgm:pt>
    <dgm:pt modelId="{2AFDA738-5B15-5949-903B-12CC1B768EC0}" type="parTrans" cxnId="{CFBA2697-10EC-554B-BACB-5AFC38B43494}">
      <dgm:prSet/>
      <dgm:spPr/>
      <dgm:t>
        <a:bodyPr/>
        <a:lstStyle/>
        <a:p>
          <a:endParaRPr lang="en-US"/>
        </a:p>
      </dgm:t>
    </dgm:pt>
    <dgm:pt modelId="{124993BA-42E5-394B-AEE2-83CC8B747483}" type="sibTrans" cxnId="{CFBA2697-10EC-554B-BACB-5AFC38B43494}">
      <dgm:prSet/>
      <dgm:spPr/>
      <dgm:t>
        <a:bodyPr/>
        <a:lstStyle/>
        <a:p>
          <a:endParaRPr lang="en-US"/>
        </a:p>
      </dgm:t>
    </dgm:pt>
    <dgm:pt modelId="{21C26CFE-514E-664B-A4C4-9F10ED23EFE7}" type="pres">
      <dgm:prSet presAssocID="{4CA071B0-DC97-CA49-AEBF-7E6C3E09CB9B}" presName="Name0" presStyleCnt="0">
        <dgm:presLayoutVars>
          <dgm:dir/>
          <dgm:animLvl val="lvl"/>
          <dgm:resizeHandles val="exact"/>
        </dgm:presLayoutVars>
      </dgm:prSet>
      <dgm:spPr/>
    </dgm:pt>
    <dgm:pt modelId="{92DE5369-2271-A44F-AA3D-CE7885FF4B2C}" type="pres">
      <dgm:prSet presAssocID="{83C233C5-99EC-7447-9D5D-3BF0FA918F9A}" presName="parTxOnly" presStyleLbl="node1" presStyleIdx="0" presStyleCnt="4">
        <dgm:presLayoutVars>
          <dgm:chMax val="0"/>
          <dgm:chPref val="0"/>
          <dgm:bulletEnabled val="1"/>
        </dgm:presLayoutVars>
      </dgm:prSet>
      <dgm:spPr/>
    </dgm:pt>
    <dgm:pt modelId="{1066C3BA-E84F-194F-84AE-4F5C26D98B8E}" type="pres">
      <dgm:prSet presAssocID="{9BEFB4F4-43C1-1647-A5F0-F8CD20638471}" presName="parTxOnlySpace" presStyleCnt="0"/>
      <dgm:spPr/>
    </dgm:pt>
    <dgm:pt modelId="{98BA86EB-93BE-AC4D-9124-353106E96C42}" type="pres">
      <dgm:prSet presAssocID="{30174053-C651-8B49-9AF9-07A6A8F33C68}" presName="parTxOnly" presStyleLbl="node1" presStyleIdx="1" presStyleCnt="4">
        <dgm:presLayoutVars>
          <dgm:chMax val="0"/>
          <dgm:chPref val="0"/>
          <dgm:bulletEnabled val="1"/>
        </dgm:presLayoutVars>
      </dgm:prSet>
      <dgm:spPr/>
    </dgm:pt>
    <dgm:pt modelId="{34D72852-4913-BD49-834C-EE465142C8D7}" type="pres">
      <dgm:prSet presAssocID="{1152EE87-8639-224E-A8DB-3923172B3FDC}" presName="parTxOnlySpace" presStyleCnt="0"/>
      <dgm:spPr/>
    </dgm:pt>
    <dgm:pt modelId="{15364D58-4E11-2D43-A8E9-6F6FA3390EB4}" type="pres">
      <dgm:prSet presAssocID="{AE6019A0-A45C-C844-BD5E-6A3D7175D470}" presName="parTxOnly" presStyleLbl="node1" presStyleIdx="2" presStyleCnt="4">
        <dgm:presLayoutVars>
          <dgm:chMax val="0"/>
          <dgm:chPref val="0"/>
          <dgm:bulletEnabled val="1"/>
        </dgm:presLayoutVars>
      </dgm:prSet>
      <dgm:spPr/>
    </dgm:pt>
    <dgm:pt modelId="{46BF90F7-F219-694A-9800-10C7ED66F039}" type="pres">
      <dgm:prSet presAssocID="{637B25F5-0D92-D84F-9658-4236232D50BA}" presName="parTxOnlySpace" presStyleCnt="0"/>
      <dgm:spPr/>
    </dgm:pt>
    <dgm:pt modelId="{8D2FA048-7C7F-4341-A8EC-2223A629C66C}" type="pres">
      <dgm:prSet presAssocID="{B14E5999-8E23-744C-83AE-80410C9B66AC}" presName="parTxOnly" presStyleLbl="node1" presStyleIdx="3" presStyleCnt="4">
        <dgm:presLayoutVars>
          <dgm:chMax val="0"/>
          <dgm:chPref val="0"/>
          <dgm:bulletEnabled val="1"/>
        </dgm:presLayoutVars>
      </dgm:prSet>
      <dgm:spPr/>
    </dgm:pt>
  </dgm:ptLst>
  <dgm:cxnLst>
    <dgm:cxn modelId="{D15A5625-E9BF-1C49-8691-0560D85C5C59}" type="presOf" srcId="{AE6019A0-A45C-C844-BD5E-6A3D7175D470}" destId="{15364D58-4E11-2D43-A8E9-6F6FA3390EB4}" srcOrd="0" destOrd="0" presId="urn:microsoft.com/office/officeart/2005/8/layout/chevron1"/>
    <dgm:cxn modelId="{BCEF0D35-24BC-534C-A7DB-BB0799D2CBB5}" type="presOf" srcId="{30174053-C651-8B49-9AF9-07A6A8F33C68}" destId="{98BA86EB-93BE-AC4D-9124-353106E96C42}" srcOrd="0" destOrd="0" presId="urn:microsoft.com/office/officeart/2005/8/layout/chevron1"/>
    <dgm:cxn modelId="{3CC5FE3E-EEC7-674C-9DEC-215DFA583EC6}" srcId="{4CA071B0-DC97-CA49-AEBF-7E6C3E09CB9B}" destId="{AE6019A0-A45C-C844-BD5E-6A3D7175D470}" srcOrd="2" destOrd="0" parTransId="{FA021858-5A15-F348-B283-C180AED3F70E}" sibTransId="{637B25F5-0D92-D84F-9658-4236232D50BA}"/>
    <dgm:cxn modelId="{C96FC958-79F1-1841-8C08-FDABB999AEEE}" type="presOf" srcId="{B14E5999-8E23-744C-83AE-80410C9B66AC}" destId="{8D2FA048-7C7F-4341-A8EC-2223A629C66C}" srcOrd="0" destOrd="0" presId="urn:microsoft.com/office/officeart/2005/8/layout/chevron1"/>
    <dgm:cxn modelId="{0ED0618C-F586-2C47-8F79-2B8CD676BDDE}" type="presOf" srcId="{83C233C5-99EC-7447-9D5D-3BF0FA918F9A}" destId="{92DE5369-2271-A44F-AA3D-CE7885FF4B2C}" srcOrd="0" destOrd="0" presId="urn:microsoft.com/office/officeart/2005/8/layout/chevron1"/>
    <dgm:cxn modelId="{CFBA2697-10EC-554B-BACB-5AFC38B43494}" srcId="{4CA071B0-DC97-CA49-AEBF-7E6C3E09CB9B}" destId="{B14E5999-8E23-744C-83AE-80410C9B66AC}" srcOrd="3" destOrd="0" parTransId="{2AFDA738-5B15-5949-903B-12CC1B768EC0}" sibTransId="{124993BA-42E5-394B-AEE2-83CC8B747483}"/>
    <dgm:cxn modelId="{2844FBC3-4959-924D-8C3E-181572D354CB}" srcId="{4CA071B0-DC97-CA49-AEBF-7E6C3E09CB9B}" destId="{30174053-C651-8B49-9AF9-07A6A8F33C68}" srcOrd="1" destOrd="0" parTransId="{61E0EB10-C455-3B49-96E2-2FBD6172A1BC}" sibTransId="{1152EE87-8639-224E-A8DB-3923172B3FDC}"/>
    <dgm:cxn modelId="{F86FA5CE-405A-D947-A030-5D4E24491648}" type="presOf" srcId="{4CA071B0-DC97-CA49-AEBF-7E6C3E09CB9B}" destId="{21C26CFE-514E-664B-A4C4-9F10ED23EFE7}" srcOrd="0" destOrd="0" presId="urn:microsoft.com/office/officeart/2005/8/layout/chevron1"/>
    <dgm:cxn modelId="{9DF79CF8-5721-2541-BD43-B3F1982D47A5}" srcId="{4CA071B0-DC97-CA49-AEBF-7E6C3E09CB9B}" destId="{83C233C5-99EC-7447-9D5D-3BF0FA918F9A}" srcOrd="0" destOrd="0" parTransId="{5E29B1D8-9655-AE44-9A3D-6C50FCB63C15}" sibTransId="{9BEFB4F4-43C1-1647-A5F0-F8CD20638471}"/>
    <dgm:cxn modelId="{7A18EAF7-D2B5-D942-AD01-F02C390E5222}" type="presParOf" srcId="{21C26CFE-514E-664B-A4C4-9F10ED23EFE7}" destId="{92DE5369-2271-A44F-AA3D-CE7885FF4B2C}" srcOrd="0" destOrd="0" presId="urn:microsoft.com/office/officeart/2005/8/layout/chevron1"/>
    <dgm:cxn modelId="{D896C4FA-1162-AC46-AB86-CB1F0417B8D8}" type="presParOf" srcId="{21C26CFE-514E-664B-A4C4-9F10ED23EFE7}" destId="{1066C3BA-E84F-194F-84AE-4F5C26D98B8E}" srcOrd="1" destOrd="0" presId="urn:microsoft.com/office/officeart/2005/8/layout/chevron1"/>
    <dgm:cxn modelId="{122AD653-E177-9D44-943D-E2B83430E368}" type="presParOf" srcId="{21C26CFE-514E-664B-A4C4-9F10ED23EFE7}" destId="{98BA86EB-93BE-AC4D-9124-353106E96C42}" srcOrd="2" destOrd="0" presId="urn:microsoft.com/office/officeart/2005/8/layout/chevron1"/>
    <dgm:cxn modelId="{19901A5E-BEAB-8F4D-898A-AB203CBDC336}" type="presParOf" srcId="{21C26CFE-514E-664B-A4C4-9F10ED23EFE7}" destId="{34D72852-4913-BD49-834C-EE465142C8D7}" srcOrd="3" destOrd="0" presId="urn:microsoft.com/office/officeart/2005/8/layout/chevron1"/>
    <dgm:cxn modelId="{5FA45DF1-E392-2745-AA18-C0F9314A9123}" type="presParOf" srcId="{21C26CFE-514E-664B-A4C4-9F10ED23EFE7}" destId="{15364D58-4E11-2D43-A8E9-6F6FA3390EB4}" srcOrd="4" destOrd="0" presId="urn:microsoft.com/office/officeart/2005/8/layout/chevron1"/>
    <dgm:cxn modelId="{EB25199B-DC9E-B549-8EA6-D6B7A475243F}" type="presParOf" srcId="{21C26CFE-514E-664B-A4C4-9F10ED23EFE7}" destId="{46BF90F7-F219-694A-9800-10C7ED66F039}" srcOrd="5" destOrd="0" presId="urn:microsoft.com/office/officeart/2005/8/layout/chevron1"/>
    <dgm:cxn modelId="{BD03152A-C190-414C-A550-1B3ADD8D6403}" type="presParOf" srcId="{21C26CFE-514E-664B-A4C4-9F10ED23EFE7}" destId="{8D2FA048-7C7F-4341-A8EC-2223A629C66C}"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4F3C42-1835-4CCA-88CC-EDFE53C5F69C}"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EBFCCDD3-321B-43D2-A54C-4DCA7C3880E4}">
      <dgm:prSet/>
      <dgm:spPr/>
      <dgm:t>
        <a:bodyPr/>
        <a:lstStyle/>
        <a:p>
          <a:r>
            <a:rPr lang="en-US"/>
            <a:t>Our project demonstrates the process of developing an evidence- based health intervention </a:t>
          </a:r>
        </a:p>
      </dgm:t>
    </dgm:pt>
    <dgm:pt modelId="{C434A7DD-9359-431A-838B-D3D0240C5C91}" type="parTrans" cxnId="{DBAB7CA6-CE53-4719-99FC-0BEAA13D9088}">
      <dgm:prSet/>
      <dgm:spPr/>
      <dgm:t>
        <a:bodyPr/>
        <a:lstStyle/>
        <a:p>
          <a:endParaRPr lang="en-US"/>
        </a:p>
      </dgm:t>
    </dgm:pt>
    <dgm:pt modelId="{999C5354-8C6F-4312-85E7-831449528125}" type="sibTrans" cxnId="{DBAB7CA6-CE53-4719-99FC-0BEAA13D9088}">
      <dgm:prSet/>
      <dgm:spPr/>
      <dgm:t>
        <a:bodyPr/>
        <a:lstStyle/>
        <a:p>
          <a:endParaRPr lang="en-US"/>
        </a:p>
      </dgm:t>
    </dgm:pt>
    <dgm:pt modelId="{131534E9-FC9A-4C00-9790-747A277AF78F}">
      <dgm:prSet/>
      <dgm:spPr/>
      <dgm:t>
        <a:bodyPr/>
        <a:lstStyle/>
        <a:p>
          <a:r>
            <a:rPr lang="en-US"/>
            <a:t>The goals of the intervention developed:</a:t>
          </a:r>
        </a:p>
      </dgm:t>
    </dgm:pt>
    <dgm:pt modelId="{65D7BCF3-023C-4681-BE24-1F58909C8D16}" type="parTrans" cxnId="{A15EC1B9-0FEF-421B-B5F3-703CD9F249ED}">
      <dgm:prSet/>
      <dgm:spPr/>
      <dgm:t>
        <a:bodyPr/>
        <a:lstStyle/>
        <a:p>
          <a:endParaRPr lang="en-US"/>
        </a:p>
      </dgm:t>
    </dgm:pt>
    <dgm:pt modelId="{4DE9144E-34B8-48FB-8F0B-24FEE77EC98A}" type="sibTrans" cxnId="{A15EC1B9-0FEF-421B-B5F3-703CD9F249ED}">
      <dgm:prSet/>
      <dgm:spPr/>
      <dgm:t>
        <a:bodyPr/>
        <a:lstStyle/>
        <a:p>
          <a:endParaRPr lang="en-US"/>
        </a:p>
      </dgm:t>
    </dgm:pt>
    <dgm:pt modelId="{EB7E9880-C023-4D52-A241-276B54D8C674}">
      <dgm:prSet/>
      <dgm:spPr/>
      <dgm:t>
        <a:bodyPr/>
        <a:lstStyle/>
        <a:p>
          <a:r>
            <a:rPr lang="en-US"/>
            <a:t>Address specific needs of the home insecure </a:t>
          </a:r>
        </a:p>
      </dgm:t>
    </dgm:pt>
    <dgm:pt modelId="{5CC5E813-5770-41C8-B2E9-F81BBD6FB18B}" type="parTrans" cxnId="{C31FC392-56FF-47DF-8227-DBBF031356A3}">
      <dgm:prSet/>
      <dgm:spPr/>
      <dgm:t>
        <a:bodyPr/>
        <a:lstStyle/>
        <a:p>
          <a:endParaRPr lang="en-US"/>
        </a:p>
      </dgm:t>
    </dgm:pt>
    <dgm:pt modelId="{E9B34B64-7611-471D-96BB-41577A847A61}" type="sibTrans" cxnId="{C31FC392-56FF-47DF-8227-DBBF031356A3}">
      <dgm:prSet/>
      <dgm:spPr/>
      <dgm:t>
        <a:bodyPr/>
        <a:lstStyle/>
        <a:p>
          <a:endParaRPr lang="en-US"/>
        </a:p>
      </dgm:t>
    </dgm:pt>
    <dgm:pt modelId="{AEF32CA3-5F55-47E2-8C3D-405265933A92}">
      <dgm:prSet/>
      <dgm:spPr/>
      <dgm:t>
        <a:bodyPr/>
        <a:lstStyle/>
        <a:p>
          <a:r>
            <a:rPr lang="en-US"/>
            <a:t>Increase access to integrative medical modalities for vulnerable populations</a:t>
          </a:r>
        </a:p>
      </dgm:t>
    </dgm:pt>
    <dgm:pt modelId="{91678918-CC42-47E1-A04A-763CB34B4DB5}" type="parTrans" cxnId="{74EE2704-F918-4A97-84FC-E6D8F0363B9F}">
      <dgm:prSet/>
      <dgm:spPr/>
      <dgm:t>
        <a:bodyPr/>
        <a:lstStyle/>
        <a:p>
          <a:endParaRPr lang="en-US"/>
        </a:p>
      </dgm:t>
    </dgm:pt>
    <dgm:pt modelId="{FC11793E-CF9B-464F-BF7F-92EAB1FE3842}" type="sibTrans" cxnId="{74EE2704-F918-4A97-84FC-E6D8F0363B9F}">
      <dgm:prSet/>
      <dgm:spPr/>
      <dgm:t>
        <a:bodyPr/>
        <a:lstStyle/>
        <a:p>
          <a:endParaRPr lang="en-US"/>
        </a:p>
      </dgm:t>
    </dgm:pt>
    <dgm:pt modelId="{B9611C15-0154-4167-9E5D-647169D5EF5F}">
      <dgm:prSet/>
      <dgm:spPr/>
      <dgm:t>
        <a:bodyPr/>
        <a:lstStyle/>
        <a:p>
          <a:r>
            <a:rPr lang="en-US"/>
            <a:t>Provide practical tools and techniques that participants can incorporate into their daily lives  </a:t>
          </a:r>
        </a:p>
      </dgm:t>
    </dgm:pt>
    <dgm:pt modelId="{107E0652-DD8B-4D24-895E-A693AA03D745}" type="parTrans" cxnId="{82196440-3486-4345-B665-129C5567F88C}">
      <dgm:prSet/>
      <dgm:spPr/>
      <dgm:t>
        <a:bodyPr/>
        <a:lstStyle/>
        <a:p>
          <a:endParaRPr lang="en-US"/>
        </a:p>
      </dgm:t>
    </dgm:pt>
    <dgm:pt modelId="{0A269834-8AA4-4FA4-B101-E4D030C884A3}" type="sibTrans" cxnId="{82196440-3486-4345-B665-129C5567F88C}">
      <dgm:prSet/>
      <dgm:spPr/>
      <dgm:t>
        <a:bodyPr/>
        <a:lstStyle/>
        <a:p>
          <a:endParaRPr lang="en-US"/>
        </a:p>
      </dgm:t>
    </dgm:pt>
    <dgm:pt modelId="{C7D0F9DB-3CDF-1E49-A18D-93098C90323D}" type="pres">
      <dgm:prSet presAssocID="{ED4F3C42-1835-4CCA-88CC-EDFE53C5F69C}" presName="Name0" presStyleCnt="0">
        <dgm:presLayoutVars>
          <dgm:dir/>
          <dgm:animLvl val="lvl"/>
          <dgm:resizeHandles val="exact"/>
        </dgm:presLayoutVars>
      </dgm:prSet>
      <dgm:spPr/>
    </dgm:pt>
    <dgm:pt modelId="{D097577D-C6A1-224A-97A5-E1506142F035}" type="pres">
      <dgm:prSet presAssocID="{131534E9-FC9A-4C00-9790-747A277AF78F}" presName="boxAndChildren" presStyleCnt="0"/>
      <dgm:spPr/>
    </dgm:pt>
    <dgm:pt modelId="{73969582-B356-3344-BA9B-AA5520DC6179}" type="pres">
      <dgm:prSet presAssocID="{131534E9-FC9A-4C00-9790-747A277AF78F}" presName="parentTextBox" presStyleLbl="node1" presStyleIdx="0" presStyleCnt="2"/>
      <dgm:spPr/>
    </dgm:pt>
    <dgm:pt modelId="{17E13AE3-7D05-3F43-9C45-340F73388CE4}" type="pres">
      <dgm:prSet presAssocID="{131534E9-FC9A-4C00-9790-747A277AF78F}" presName="entireBox" presStyleLbl="node1" presStyleIdx="0" presStyleCnt="2"/>
      <dgm:spPr/>
    </dgm:pt>
    <dgm:pt modelId="{84C33ACC-E776-B246-9988-12CB41671172}" type="pres">
      <dgm:prSet presAssocID="{131534E9-FC9A-4C00-9790-747A277AF78F}" presName="descendantBox" presStyleCnt="0"/>
      <dgm:spPr/>
    </dgm:pt>
    <dgm:pt modelId="{FDED1320-C498-3644-9009-24FF5C059EF9}" type="pres">
      <dgm:prSet presAssocID="{EB7E9880-C023-4D52-A241-276B54D8C674}" presName="childTextBox" presStyleLbl="fgAccFollowNode1" presStyleIdx="0" presStyleCnt="3">
        <dgm:presLayoutVars>
          <dgm:bulletEnabled val="1"/>
        </dgm:presLayoutVars>
      </dgm:prSet>
      <dgm:spPr/>
    </dgm:pt>
    <dgm:pt modelId="{8FE69F9F-BA12-6244-814F-3D949B5CD2A1}" type="pres">
      <dgm:prSet presAssocID="{AEF32CA3-5F55-47E2-8C3D-405265933A92}" presName="childTextBox" presStyleLbl="fgAccFollowNode1" presStyleIdx="1" presStyleCnt="3">
        <dgm:presLayoutVars>
          <dgm:bulletEnabled val="1"/>
        </dgm:presLayoutVars>
      </dgm:prSet>
      <dgm:spPr/>
    </dgm:pt>
    <dgm:pt modelId="{1361843E-C946-794A-A5C3-632F938202DB}" type="pres">
      <dgm:prSet presAssocID="{B9611C15-0154-4167-9E5D-647169D5EF5F}" presName="childTextBox" presStyleLbl="fgAccFollowNode1" presStyleIdx="2" presStyleCnt="3">
        <dgm:presLayoutVars>
          <dgm:bulletEnabled val="1"/>
        </dgm:presLayoutVars>
      </dgm:prSet>
      <dgm:spPr/>
    </dgm:pt>
    <dgm:pt modelId="{1178A5AA-6AD1-2F49-B8D9-385471F7C322}" type="pres">
      <dgm:prSet presAssocID="{999C5354-8C6F-4312-85E7-831449528125}" presName="sp" presStyleCnt="0"/>
      <dgm:spPr/>
    </dgm:pt>
    <dgm:pt modelId="{978C795C-1943-6340-A560-9EEC655D2A46}" type="pres">
      <dgm:prSet presAssocID="{EBFCCDD3-321B-43D2-A54C-4DCA7C3880E4}" presName="arrowAndChildren" presStyleCnt="0"/>
      <dgm:spPr/>
    </dgm:pt>
    <dgm:pt modelId="{0373643F-175C-5A42-BAA7-24A74FAFB503}" type="pres">
      <dgm:prSet presAssocID="{EBFCCDD3-321B-43D2-A54C-4DCA7C3880E4}" presName="parentTextArrow" presStyleLbl="node1" presStyleIdx="1" presStyleCnt="2" custLinFactNeighborY="-642"/>
      <dgm:spPr/>
    </dgm:pt>
  </dgm:ptLst>
  <dgm:cxnLst>
    <dgm:cxn modelId="{74EE2704-F918-4A97-84FC-E6D8F0363B9F}" srcId="{131534E9-FC9A-4C00-9790-747A277AF78F}" destId="{AEF32CA3-5F55-47E2-8C3D-405265933A92}" srcOrd="1" destOrd="0" parTransId="{91678918-CC42-47E1-A04A-763CB34B4DB5}" sibTransId="{FC11793E-CF9B-464F-BF7F-92EAB1FE3842}"/>
    <dgm:cxn modelId="{7A940E12-33D4-C247-B09C-AA78AF2C5CEE}" type="presOf" srcId="{B9611C15-0154-4167-9E5D-647169D5EF5F}" destId="{1361843E-C946-794A-A5C3-632F938202DB}" srcOrd="0" destOrd="0" presId="urn:microsoft.com/office/officeart/2005/8/layout/process4"/>
    <dgm:cxn modelId="{B3DE8929-739F-254B-9110-59A66B5CFC2C}" type="presOf" srcId="{131534E9-FC9A-4C00-9790-747A277AF78F}" destId="{17E13AE3-7D05-3F43-9C45-340F73388CE4}" srcOrd="1" destOrd="0" presId="urn:microsoft.com/office/officeart/2005/8/layout/process4"/>
    <dgm:cxn modelId="{6CE30731-1651-EA4B-B340-2651B16359EA}" type="presOf" srcId="{AEF32CA3-5F55-47E2-8C3D-405265933A92}" destId="{8FE69F9F-BA12-6244-814F-3D949B5CD2A1}" srcOrd="0" destOrd="0" presId="urn:microsoft.com/office/officeart/2005/8/layout/process4"/>
    <dgm:cxn modelId="{82196440-3486-4345-B665-129C5567F88C}" srcId="{131534E9-FC9A-4C00-9790-747A277AF78F}" destId="{B9611C15-0154-4167-9E5D-647169D5EF5F}" srcOrd="2" destOrd="0" parTransId="{107E0652-DD8B-4D24-895E-A693AA03D745}" sibTransId="{0A269834-8AA4-4FA4-B101-E4D030C884A3}"/>
    <dgm:cxn modelId="{C31FC392-56FF-47DF-8227-DBBF031356A3}" srcId="{131534E9-FC9A-4C00-9790-747A277AF78F}" destId="{EB7E9880-C023-4D52-A241-276B54D8C674}" srcOrd="0" destOrd="0" parTransId="{5CC5E813-5770-41C8-B2E9-F81BBD6FB18B}" sibTransId="{E9B34B64-7611-471D-96BB-41577A847A61}"/>
    <dgm:cxn modelId="{081AC399-B4B1-6B43-A43F-B59AE47D0E95}" type="presOf" srcId="{EB7E9880-C023-4D52-A241-276B54D8C674}" destId="{FDED1320-C498-3644-9009-24FF5C059EF9}" srcOrd="0" destOrd="0" presId="urn:microsoft.com/office/officeart/2005/8/layout/process4"/>
    <dgm:cxn modelId="{DBAB7CA6-CE53-4719-99FC-0BEAA13D9088}" srcId="{ED4F3C42-1835-4CCA-88CC-EDFE53C5F69C}" destId="{EBFCCDD3-321B-43D2-A54C-4DCA7C3880E4}" srcOrd="0" destOrd="0" parTransId="{C434A7DD-9359-431A-838B-D3D0240C5C91}" sibTransId="{999C5354-8C6F-4312-85E7-831449528125}"/>
    <dgm:cxn modelId="{038AF8A8-C663-F34B-906E-3BFF094BBFEE}" type="presOf" srcId="{EBFCCDD3-321B-43D2-A54C-4DCA7C3880E4}" destId="{0373643F-175C-5A42-BAA7-24A74FAFB503}" srcOrd="0" destOrd="0" presId="urn:microsoft.com/office/officeart/2005/8/layout/process4"/>
    <dgm:cxn modelId="{A15EC1B9-0FEF-421B-B5F3-703CD9F249ED}" srcId="{ED4F3C42-1835-4CCA-88CC-EDFE53C5F69C}" destId="{131534E9-FC9A-4C00-9790-747A277AF78F}" srcOrd="1" destOrd="0" parTransId="{65D7BCF3-023C-4681-BE24-1F58909C8D16}" sibTransId="{4DE9144E-34B8-48FB-8F0B-24FEE77EC98A}"/>
    <dgm:cxn modelId="{C5A01CCB-C6B1-054C-B28F-9F2E0B636CCD}" type="presOf" srcId="{ED4F3C42-1835-4CCA-88CC-EDFE53C5F69C}" destId="{C7D0F9DB-3CDF-1E49-A18D-93098C90323D}" srcOrd="0" destOrd="0" presId="urn:microsoft.com/office/officeart/2005/8/layout/process4"/>
    <dgm:cxn modelId="{071C9DE8-7893-8848-BC81-4F95D1C324D6}" type="presOf" srcId="{131534E9-FC9A-4C00-9790-747A277AF78F}" destId="{73969582-B356-3344-BA9B-AA5520DC6179}" srcOrd="0" destOrd="0" presId="urn:microsoft.com/office/officeart/2005/8/layout/process4"/>
    <dgm:cxn modelId="{7616E9FC-4E1A-EA4C-8A53-07D9B201D8DB}" type="presParOf" srcId="{C7D0F9DB-3CDF-1E49-A18D-93098C90323D}" destId="{D097577D-C6A1-224A-97A5-E1506142F035}" srcOrd="0" destOrd="0" presId="urn:microsoft.com/office/officeart/2005/8/layout/process4"/>
    <dgm:cxn modelId="{F3F200EA-FCC7-7C4E-A8ED-E7222F542B41}" type="presParOf" srcId="{D097577D-C6A1-224A-97A5-E1506142F035}" destId="{73969582-B356-3344-BA9B-AA5520DC6179}" srcOrd="0" destOrd="0" presId="urn:microsoft.com/office/officeart/2005/8/layout/process4"/>
    <dgm:cxn modelId="{92B6D7EE-8685-3243-92C0-A55D29572231}" type="presParOf" srcId="{D097577D-C6A1-224A-97A5-E1506142F035}" destId="{17E13AE3-7D05-3F43-9C45-340F73388CE4}" srcOrd="1" destOrd="0" presId="urn:microsoft.com/office/officeart/2005/8/layout/process4"/>
    <dgm:cxn modelId="{26B1C1A7-FD16-6E4C-BB9E-AC3FF5DE367B}" type="presParOf" srcId="{D097577D-C6A1-224A-97A5-E1506142F035}" destId="{84C33ACC-E776-B246-9988-12CB41671172}" srcOrd="2" destOrd="0" presId="urn:microsoft.com/office/officeart/2005/8/layout/process4"/>
    <dgm:cxn modelId="{5582499C-4B09-3141-9B87-FA0949CA95A9}" type="presParOf" srcId="{84C33ACC-E776-B246-9988-12CB41671172}" destId="{FDED1320-C498-3644-9009-24FF5C059EF9}" srcOrd="0" destOrd="0" presId="urn:microsoft.com/office/officeart/2005/8/layout/process4"/>
    <dgm:cxn modelId="{61BD6B5A-7FBF-954E-AA34-D71A50ABDF2D}" type="presParOf" srcId="{84C33ACC-E776-B246-9988-12CB41671172}" destId="{8FE69F9F-BA12-6244-814F-3D949B5CD2A1}" srcOrd="1" destOrd="0" presId="urn:microsoft.com/office/officeart/2005/8/layout/process4"/>
    <dgm:cxn modelId="{16CE8FD8-A422-2540-AC2A-7BA1DCE04CAC}" type="presParOf" srcId="{84C33ACC-E776-B246-9988-12CB41671172}" destId="{1361843E-C946-794A-A5C3-632F938202DB}" srcOrd="2" destOrd="0" presId="urn:microsoft.com/office/officeart/2005/8/layout/process4"/>
    <dgm:cxn modelId="{57D88024-3460-3B46-8C27-096C8A024615}" type="presParOf" srcId="{C7D0F9DB-3CDF-1E49-A18D-93098C90323D}" destId="{1178A5AA-6AD1-2F49-B8D9-385471F7C322}" srcOrd="1" destOrd="0" presId="urn:microsoft.com/office/officeart/2005/8/layout/process4"/>
    <dgm:cxn modelId="{174654C2-9D3B-4845-9455-DDE5815A81C6}" type="presParOf" srcId="{C7D0F9DB-3CDF-1E49-A18D-93098C90323D}" destId="{978C795C-1943-6340-A560-9EEC655D2A46}" srcOrd="2" destOrd="0" presId="urn:microsoft.com/office/officeart/2005/8/layout/process4"/>
    <dgm:cxn modelId="{2E6D0DBE-F465-FA40-BDA7-0EAA86DE9122}" type="presParOf" srcId="{978C795C-1943-6340-A560-9EEC655D2A46}" destId="{0373643F-175C-5A42-BAA7-24A74FAFB503}"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1613F4-E0BC-472E-93EF-C01171A6F000}"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904F4732-C798-4B12-8764-C1BCD88229E9}">
      <dgm:prSet/>
      <dgm:spPr/>
      <dgm:t>
        <a:bodyPr/>
        <a:lstStyle/>
        <a:p>
          <a:r>
            <a:rPr lang="en-US"/>
            <a:t>Barriers:</a:t>
          </a:r>
        </a:p>
      </dgm:t>
    </dgm:pt>
    <dgm:pt modelId="{05C6420B-8C9B-4F53-B6C6-A04C0A75FA62}" type="parTrans" cxnId="{6C96BE5A-8007-48A1-948A-38D05BAF7F24}">
      <dgm:prSet/>
      <dgm:spPr/>
      <dgm:t>
        <a:bodyPr/>
        <a:lstStyle/>
        <a:p>
          <a:endParaRPr lang="en-US"/>
        </a:p>
      </dgm:t>
    </dgm:pt>
    <dgm:pt modelId="{B53ADEBC-0F92-44BE-898E-4EA3EF1982F0}" type="sibTrans" cxnId="{6C96BE5A-8007-48A1-948A-38D05BAF7F24}">
      <dgm:prSet/>
      <dgm:spPr/>
      <dgm:t>
        <a:bodyPr/>
        <a:lstStyle/>
        <a:p>
          <a:endParaRPr lang="en-US"/>
        </a:p>
      </dgm:t>
    </dgm:pt>
    <dgm:pt modelId="{978C1463-B767-4109-ADF3-04A312EC6325}">
      <dgm:prSet/>
      <dgm:spPr/>
      <dgm:t>
        <a:bodyPr/>
        <a:lstStyle/>
        <a:p>
          <a:r>
            <a:rPr lang="en-US"/>
            <a:t>COVID 19 Impact</a:t>
          </a:r>
        </a:p>
      </dgm:t>
    </dgm:pt>
    <dgm:pt modelId="{2E58907D-133E-49FC-999F-5EF742F75F4D}" type="parTrans" cxnId="{218945CC-FC67-41FB-8C5A-39D1CC4975A9}">
      <dgm:prSet/>
      <dgm:spPr/>
      <dgm:t>
        <a:bodyPr/>
        <a:lstStyle/>
        <a:p>
          <a:endParaRPr lang="en-US"/>
        </a:p>
      </dgm:t>
    </dgm:pt>
    <dgm:pt modelId="{7C547342-FDED-4539-9D63-56338112DE0D}" type="sibTrans" cxnId="{218945CC-FC67-41FB-8C5A-39D1CC4975A9}">
      <dgm:prSet/>
      <dgm:spPr/>
      <dgm:t>
        <a:bodyPr/>
        <a:lstStyle/>
        <a:p>
          <a:endParaRPr lang="en-US"/>
        </a:p>
      </dgm:t>
    </dgm:pt>
    <dgm:pt modelId="{14B31677-62B1-4D4A-ACFA-7673ACC1F931}">
      <dgm:prSet/>
      <dgm:spPr/>
      <dgm:t>
        <a:bodyPr/>
        <a:lstStyle/>
        <a:p>
          <a:r>
            <a:rPr lang="en-US"/>
            <a:t>Sustainability:</a:t>
          </a:r>
        </a:p>
      </dgm:t>
    </dgm:pt>
    <dgm:pt modelId="{57FA6DD4-4712-4D2A-8EBB-270D190E1EC8}" type="parTrans" cxnId="{D27CFB1C-6053-498B-8C4D-6E3913B9FB68}">
      <dgm:prSet/>
      <dgm:spPr/>
      <dgm:t>
        <a:bodyPr/>
        <a:lstStyle/>
        <a:p>
          <a:endParaRPr lang="en-US"/>
        </a:p>
      </dgm:t>
    </dgm:pt>
    <dgm:pt modelId="{78BB648B-CEEB-4558-BF9F-2391916E171B}" type="sibTrans" cxnId="{D27CFB1C-6053-498B-8C4D-6E3913B9FB68}">
      <dgm:prSet/>
      <dgm:spPr/>
      <dgm:t>
        <a:bodyPr/>
        <a:lstStyle/>
        <a:p>
          <a:endParaRPr lang="en-US"/>
        </a:p>
      </dgm:t>
    </dgm:pt>
    <dgm:pt modelId="{D6CBF0D8-732E-4E73-AC4C-BFD2D2C79ACF}">
      <dgm:prSet/>
      <dgm:spPr/>
      <dgm:t>
        <a:bodyPr/>
        <a:lstStyle/>
        <a:p>
          <a:r>
            <a:rPr lang="en-US"/>
            <a:t>Free Clinic</a:t>
          </a:r>
        </a:p>
      </dgm:t>
    </dgm:pt>
    <dgm:pt modelId="{B6EBCD95-C93D-4082-A15D-C8134EBA1CBC}" type="parTrans" cxnId="{0C6B2F30-7F28-4CBD-B2AC-34F2CF1D4DDF}">
      <dgm:prSet/>
      <dgm:spPr/>
      <dgm:t>
        <a:bodyPr/>
        <a:lstStyle/>
        <a:p>
          <a:endParaRPr lang="en-US"/>
        </a:p>
      </dgm:t>
    </dgm:pt>
    <dgm:pt modelId="{7E49A3DC-C061-4D57-9A04-7B566F8AF1D0}" type="sibTrans" cxnId="{0C6B2F30-7F28-4CBD-B2AC-34F2CF1D4DDF}">
      <dgm:prSet/>
      <dgm:spPr/>
      <dgm:t>
        <a:bodyPr/>
        <a:lstStyle/>
        <a:p>
          <a:endParaRPr lang="en-US"/>
        </a:p>
      </dgm:t>
    </dgm:pt>
    <dgm:pt modelId="{6707933D-C264-4EF6-8FE3-3C2248E25F3E}">
      <dgm:prSet/>
      <dgm:spPr/>
      <dgm:t>
        <a:bodyPr/>
        <a:lstStyle/>
        <a:p>
          <a:r>
            <a:rPr lang="en-US"/>
            <a:t>Community Integrative Medical Partners</a:t>
          </a:r>
        </a:p>
      </dgm:t>
    </dgm:pt>
    <dgm:pt modelId="{BB2E46BB-F7B3-4335-8276-CBA9EB557CA8}" type="parTrans" cxnId="{71852BF5-D79C-4F03-A328-FE9AEDA2EB62}">
      <dgm:prSet/>
      <dgm:spPr/>
      <dgm:t>
        <a:bodyPr/>
        <a:lstStyle/>
        <a:p>
          <a:endParaRPr lang="en-US"/>
        </a:p>
      </dgm:t>
    </dgm:pt>
    <dgm:pt modelId="{FA69E3FD-FB91-4233-9339-57079575160F}" type="sibTrans" cxnId="{71852BF5-D79C-4F03-A328-FE9AEDA2EB62}">
      <dgm:prSet/>
      <dgm:spPr/>
      <dgm:t>
        <a:bodyPr/>
        <a:lstStyle/>
        <a:p>
          <a:endParaRPr lang="en-US"/>
        </a:p>
      </dgm:t>
    </dgm:pt>
    <dgm:pt modelId="{613D7F3D-50E9-4D1A-A727-AFB2212E7EFF}">
      <dgm:prSet/>
      <dgm:spPr/>
      <dgm:t>
        <a:bodyPr/>
        <a:lstStyle/>
        <a:p>
          <a:r>
            <a:rPr lang="en-US"/>
            <a:t>Additional Funding </a:t>
          </a:r>
        </a:p>
      </dgm:t>
    </dgm:pt>
    <dgm:pt modelId="{C6546380-273F-4B26-9AC2-DA1736C68A51}" type="parTrans" cxnId="{89D0CB1D-9CA2-443E-BB49-D21FB5962C01}">
      <dgm:prSet/>
      <dgm:spPr/>
      <dgm:t>
        <a:bodyPr/>
        <a:lstStyle/>
        <a:p>
          <a:endParaRPr lang="en-US"/>
        </a:p>
      </dgm:t>
    </dgm:pt>
    <dgm:pt modelId="{6F5C7450-CF37-441A-B65F-4A43F9F1BBCF}" type="sibTrans" cxnId="{89D0CB1D-9CA2-443E-BB49-D21FB5962C01}">
      <dgm:prSet/>
      <dgm:spPr/>
      <dgm:t>
        <a:bodyPr/>
        <a:lstStyle/>
        <a:p>
          <a:endParaRPr lang="en-US"/>
        </a:p>
      </dgm:t>
    </dgm:pt>
    <dgm:pt modelId="{5E36A5BF-D351-448F-A298-F8074FCBF9BE}">
      <dgm:prSet/>
      <dgm:spPr/>
      <dgm:t>
        <a:bodyPr/>
        <a:lstStyle/>
        <a:p>
          <a:r>
            <a:rPr lang="en-US"/>
            <a:t>Future:</a:t>
          </a:r>
        </a:p>
      </dgm:t>
    </dgm:pt>
    <dgm:pt modelId="{CA7398AE-813F-4526-848C-9D5D02AE8B7A}" type="parTrans" cxnId="{3ED5A98C-6E93-43C0-A97E-5ECA0414B605}">
      <dgm:prSet/>
      <dgm:spPr/>
      <dgm:t>
        <a:bodyPr/>
        <a:lstStyle/>
        <a:p>
          <a:endParaRPr lang="en-US"/>
        </a:p>
      </dgm:t>
    </dgm:pt>
    <dgm:pt modelId="{10B593A3-2E22-4165-8CE2-736957A90842}" type="sibTrans" cxnId="{3ED5A98C-6E93-43C0-A97E-5ECA0414B605}">
      <dgm:prSet/>
      <dgm:spPr/>
      <dgm:t>
        <a:bodyPr/>
        <a:lstStyle/>
        <a:p>
          <a:endParaRPr lang="en-US"/>
        </a:p>
      </dgm:t>
    </dgm:pt>
    <dgm:pt modelId="{A8EF34D6-45D8-4C44-A6E3-542D854B7266}">
      <dgm:prSet/>
      <dgm:spPr/>
      <dgm:t>
        <a:bodyPr/>
        <a:lstStyle/>
        <a:p>
          <a:r>
            <a:rPr lang="en-US"/>
            <a:t>Pilot Study </a:t>
          </a:r>
        </a:p>
      </dgm:t>
    </dgm:pt>
    <dgm:pt modelId="{DD196480-DA50-4526-B8D6-44A085BF7FCE}" type="parTrans" cxnId="{1DE29B64-B239-4432-BA14-FA321C7EAD30}">
      <dgm:prSet/>
      <dgm:spPr/>
      <dgm:t>
        <a:bodyPr/>
        <a:lstStyle/>
        <a:p>
          <a:endParaRPr lang="en-US"/>
        </a:p>
      </dgm:t>
    </dgm:pt>
    <dgm:pt modelId="{0367F628-5DBE-4E7F-BD4C-37A2707435D8}" type="sibTrans" cxnId="{1DE29B64-B239-4432-BA14-FA321C7EAD30}">
      <dgm:prSet/>
      <dgm:spPr/>
      <dgm:t>
        <a:bodyPr/>
        <a:lstStyle/>
        <a:p>
          <a:endParaRPr lang="en-US"/>
        </a:p>
      </dgm:t>
    </dgm:pt>
    <dgm:pt modelId="{2878BDEA-A506-D444-9467-26D276FB8687}" type="pres">
      <dgm:prSet presAssocID="{3B1613F4-E0BC-472E-93EF-C01171A6F000}" presName="linear" presStyleCnt="0">
        <dgm:presLayoutVars>
          <dgm:dir/>
          <dgm:animLvl val="lvl"/>
          <dgm:resizeHandles val="exact"/>
        </dgm:presLayoutVars>
      </dgm:prSet>
      <dgm:spPr/>
    </dgm:pt>
    <dgm:pt modelId="{BD7B1C6B-FEF9-9F45-911D-43AB035CB24C}" type="pres">
      <dgm:prSet presAssocID="{904F4732-C798-4B12-8764-C1BCD88229E9}" presName="parentLin" presStyleCnt="0"/>
      <dgm:spPr/>
    </dgm:pt>
    <dgm:pt modelId="{627D6055-ED5E-B649-BADF-32E087C80484}" type="pres">
      <dgm:prSet presAssocID="{904F4732-C798-4B12-8764-C1BCD88229E9}" presName="parentLeftMargin" presStyleLbl="node1" presStyleIdx="0" presStyleCnt="3"/>
      <dgm:spPr/>
    </dgm:pt>
    <dgm:pt modelId="{18AA450D-EE73-DC4C-8948-651E7169DCD7}" type="pres">
      <dgm:prSet presAssocID="{904F4732-C798-4B12-8764-C1BCD88229E9}" presName="parentText" presStyleLbl="node1" presStyleIdx="0" presStyleCnt="3">
        <dgm:presLayoutVars>
          <dgm:chMax val="0"/>
          <dgm:bulletEnabled val="1"/>
        </dgm:presLayoutVars>
      </dgm:prSet>
      <dgm:spPr/>
    </dgm:pt>
    <dgm:pt modelId="{F26D1523-7650-974E-99D7-8B021525D132}" type="pres">
      <dgm:prSet presAssocID="{904F4732-C798-4B12-8764-C1BCD88229E9}" presName="negativeSpace" presStyleCnt="0"/>
      <dgm:spPr/>
    </dgm:pt>
    <dgm:pt modelId="{560BFAFE-1A58-8A4A-A08E-27BB89E5E29C}" type="pres">
      <dgm:prSet presAssocID="{904F4732-C798-4B12-8764-C1BCD88229E9}" presName="childText" presStyleLbl="conFgAcc1" presStyleIdx="0" presStyleCnt="3">
        <dgm:presLayoutVars>
          <dgm:bulletEnabled val="1"/>
        </dgm:presLayoutVars>
      </dgm:prSet>
      <dgm:spPr/>
    </dgm:pt>
    <dgm:pt modelId="{996F461E-95AE-064F-94C6-077282AD004D}" type="pres">
      <dgm:prSet presAssocID="{B53ADEBC-0F92-44BE-898E-4EA3EF1982F0}" presName="spaceBetweenRectangles" presStyleCnt="0"/>
      <dgm:spPr/>
    </dgm:pt>
    <dgm:pt modelId="{C4E90778-4EBF-E54D-AC7D-BAC46B13FEC1}" type="pres">
      <dgm:prSet presAssocID="{14B31677-62B1-4D4A-ACFA-7673ACC1F931}" presName="parentLin" presStyleCnt="0"/>
      <dgm:spPr/>
    </dgm:pt>
    <dgm:pt modelId="{90312984-63C5-314F-9E43-97D851AEDF28}" type="pres">
      <dgm:prSet presAssocID="{14B31677-62B1-4D4A-ACFA-7673ACC1F931}" presName="parentLeftMargin" presStyleLbl="node1" presStyleIdx="0" presStyleCnt="3"/>
      <dgm:spPr/>
    </dgm:pt>
    <dgm:pt modelId="{01286882-FC16-A74D-A777-766701F8375D}" type="pres">
      <dgm:prSet presAssocID="{14B31677-62B1-4D4A-ACFA-7673ACC1F931}" presName="parentText" presStyleLbl="node1" presStyleIdx="1" presStyleCnt="3">
        <dgm:presLayoutVars>
          <dgm:chMax val="0"/>
          <dgm:bulletEnabled val="1"/>
        </dgm:presLayoutVars>
      </dgm:prSet>
      <dgm:spPr/>
    </dgm:pt>
    <dgm:pt modelId="{34D85C0A-04C8-A84F-9204-DFED42516376}" type="pres">
      <dgm:prSet presAssocID="{14B31677-62B1-4D4A-ACFA-7673ACC1F931}" presName="negativeSpace" presStyleCnt="0"/>
      <dgm:spPr/>
    </dgm:pt>
    <dgm:pt modelId="{43ABAFEE-5A6D-9F44-AAA4-79C5D169208D}" type="pres">
      <dgm:prSet presAssocID="{14B31677-62B1-4D4A-ACFA-7673ACC1F931}" presName="childText" presStyleLbl="conFgAcc1" presStyleIdx="1" presStyleCnt="3">
        <dgm:presLayoutVars>
          <dgm:bulletEnabled val="1"/>
        </dgm:presLayoutVars>
      </dgm:prSet>
      <dgm:spPr/>
    </dgm:pt>
    <dgm:pt modelId="{1D355FDF-047E-E541-866B-B0BFA91643F5}" type="pres">
      <dgm:prSet presAssocID="{78BB648B-CEEB-4558-BF9F-2391916E171B}" presName="spaceBetweenRectangles" presStyleCnt="0"/>
      <dgm:spPr/>
    </dgm:pt>
    <dgm:pt modelId="{72D9BBAE-E510-F544-A474-671CDA87F07A}" type="pres">
      <dgm:prSet presAssocID="{5E36A5BF-D351-448F-A298-F8074FCBF9BE}" presName="parentLin" presStyleCnt="0"/>
      <dgm:spPr/>
    </dgm:pt>
    <dgm:pt modelId="{96F0285C-7B5D-5C43-AE6D-8D825A202DC3}" type="pres">
      <dgm:prSet presAssocID="{5E36A5BF-D351-448F-A298-F8074FCBF9BE}" presName="parentLeftMargin" presStyleLbl="node1" presStyleIdx="1" presStyleCnt="3"/>
      <dgm:spPr/>
    </dgm:pt>
    <dgm:pt modelId="{D4BFA24A-4A53-7F49-8A93-E3F873F3AE93}" type="pres">
      <dgm:prSet presAssocID="{5E36A5BF-D351-448F-A298-F8074FCBF9BE}" presName="parentText" presStyleLbl="node1" presStyleIdx="2" presStyleCnt="3">
        <dgm:presLayoutVars>
          <dgm:chMax val="0"/>
          <dgm:bulletEnabled val="1"/>
        </dgm:presLayoutVars>
      </dgm:prSet>
      <dgm:spPr/>
    </dgm:pt>
    <dgm:pt modelId="{C4B0B1B1-00CB-9D4C-B0DD-E0FC139C25B6}" type="pres">
      <dgm:prSet presAssocID="{5E36A5BF-D351-448F-A298-F8074FCBF9BE}" presName="negativeSpace" presStyleCnt="0"/>
      <dgm:spPr/>
    </dgm:pt>
    <dgm:pt modelId="{A1609FE0-E412-A14D-B093-7F4D472828F3}" type="pres">
      <dgm:prSet presAssocID="{5E36A5BF-D351-448F-A298-F8074FCBF9BE}" presName="childText" presStyleLbl="conFgAcc1" presStyleIdx="2" presStyleCnt="3">
        <dgm:presLayoutVars>
          <dgm:bulletEnabled val="1"/>
        </dgm:presLayoutVars>
      </dgm:prSet>
      <dgm:spPr/>
    </dgm:pt>
  </dgm:ptLst>
  <dgm:cxnLst>
    <dgm:cxn modelId="{1CC7DE0E-D53E-CA48-AFEB-B3A55E8B5292}" type="presOf" srcId="{14B31677-62B1-4D4A-ACFA-7673ACC1F931}" destId="{90312984-63C5-314F-9E43-97D851AEDF28}" srcOrd="0" destOrd="0" presId="urn:microsoft.com/office/officeart/2005/8/layout/list1"/>
    <dgm:cxn modelId="{234F1114-2FF5-D445-8E14-F7BF30FB4A1A}" type="presOf" srcId="{5E36A5BF-D351-448F-A298-F8074FCBF9BE}" destId="{D4BFA24A-4A53-7F49-8A93-E3F873F3AE93}" srcOrd="1" destOrd="0" presId="urn:microsoft.com/office/officeart/2005/8/layout/list1"/>
    <dgm:cxn modelId="{D27CFB1C-6053-498B-8C4D-6E3913B9FB68}" srcId="{3B1613F4-E0BC-472E-93EF-C01171A6F000}" destId="{14B31677-62B1-4D4A-ACFA-7673ACC1F931}" srcOrd="1" destOrd="0" parTransId="{57FA6DD4-4712-4D2A-8EBB-270D190E1EC8}" sibTransId="{78BB648B-CEEB-4558-BF9F-2391916E171B}"/>
    <dgm:cxn modelId="{89D0CB1D-9CA2-443E-BB49-D21FB5962C01}" srcId="{14B31677-62B1-4D4A-ACFA-7673ACC1F931}" destId="{613D7F3D-50E9-4D1A-A727-AFB2212E7EFF}" srcOrd="2" destOrd="0" parTransId="{C6546380-273F-4B26-9AC2-DA1736C68A51}" sibTransId="{6F5C7450-CF37-441A-B65F-4A43F9F1BBCF}"/>
    <dgm:cxn modelId="{9C261D24-8CD8-1540-8BF9-6FF7B1A46A9C}" type="presOf" srcId="{D6CBF0D8-732E-4E73-AC4C-BFD2D2C79ACF}" destId="{43ABAFEE-5A6D-9F44-AAA4-79C5D169208D}" srcOrd="0" destOrd="0" presId="urn:microsoft.com/office/officeart/2005/8/layout/list1"/>
    <dgm:cxn modelId="{8CF7042F-FFB3-9C4B-849B-AC8EF7D4C514}" type="presOf" srcId="{904F4732-C798-4B12-8764-C1BCD88229E9}" destId="{627D6055-ED5E-B649-BADF-32E087C80484}" srcOrd="0" destOrd="0" presId="urn:microsoft.com/office/officeart/2005/8/layout/list1"/>
    <dgm:cxn modelId="{0C6B2F30-7F28-4CBD-B2AC-34F2CF1D4DDF}" srcId="{14B31677-62B1-4D4A-ACFA-7673ACC1F931}" destId="{D6CBF0D8-732E-4E73-AC4C-BFD2D2C79ACF}" srcOrd="0" destOrd="0" parTransId="{B6EBCD95-C93D-4082-A15D-C8134EBA1CBC}" sibTransId="{7E49A3DC-C061-4D57-9A04-7B566F8AF1D0}"/>
    <dgm:cxn modelId="{AC289C3D-2B08-DE4C-B51C-62764D75A512}" type="presOf" srcId="{3B1613F4-E0BC-472E-93EF-C01171A6F000}" destId="{2878BDEA-A506-D444-9467-26D276FB8687}" srcOrd="0" destOrd="0" presId="urn:microsoft.com/office/officeart/2005/8/layout/list1"/>
    <dgm:cxn modelId="{6FF46B57-4A87-2C4A-8029-0FBAF0C25D59}" type="presOf" srcId="{978C1463-B767-4109-ADF3-04A312EC6325}" destId="{560BFAFE-1A58-8A4A-A08E-27BB89E5E29C}" srcOrd="0" destOrd="0" presId="urn:microsoft.com/office/officeart/2005/8/layout/list1"/>
    <dgm:cxn modelId="{6C96BE5A-8007-48A1-948A-38D05BAF7F24}" srcId="{3B1613F4-E0BC-472E-93EF-C01171A6F000}" destId="{904F4732-C798-4B12-8764-C1BCD88229E9}" srcOrd="0" destOrd="0" parTransId="{05C6420B-8C9B-4F53-B6C6-A04C0A75FA62}" sibTransId="{B53ADEBC-0F92-44BE-898E-4EA3EF1982F0}"/>
    <dgm:cxn modelId="{917D4B64-4B2E-E643-8A5B-C61C3D7A39E4}" type="presOf" srcId="{14B31677-62B1-4D4A-ACFA-7673ACC1F931}" destId="{01286882-FC16-A74D-A777-766701F8375D}" srcOrd="1" destOrd="0" presId="urn:microsoft.com/office/officeart/2005/8/layout/list1"/>
    <dgm:cxn modelId="{1DE29B64-B239-4432-BA14-FA321C7EAD30}" srcId="{5E36A5BF-D351-448F-A298-F8074FCBF9BE}" destId="{A8EF34D6-45D8-4C44-A6E3-542D854B7266}" srcOrd="0" destOrd="0" parTransId="{DD196480-DA50-4526-B8D6-44A085BF7FCE}" sibTransId="{0367F628-5DBE-4E7F-BD4C-37A2707435D8}"/>
    <dgm:cxn modelId="{A6A6D46E-6224-DD4B-897A-3C9BF04EFFAB}" type="presOf" srcId="{A8EF34D6-45D8-4C44-A6E3-542D854B7266}" destId="{A1609FE0-E412-A14D-B093-7F4D472828F3}" srcOrd="0" destOrd="0" presId="urn:microsoft.com/office/officeart/2005/8/layout/list1"/>
    <dgm:cxn modelId="{708CB678-16A9-8E41-A508-27073569F27E}" type="presOf" srcId="{904F4732-C798-4B12-8764-C1BCD88229E9}" destId="{18AA450D-EE73-DC4C-8948-651E7169DCD7}" srcOrd="1" destOrd="0" presId="urn:microsoft.com/office/officeart/2005/8/layout/list1"/>
    <dgm:cxn modelId="{3F61E287-6134-E249-8178-608B877AC5E8}" type="presOf" srcId="{613D7F3D-50E9-4D1A-A727-AFB2212E7EFF}" destId="{43ABAFEE-5A6D-9F44-AAA4-79C5D169208D}" srcOrd="0" destOrd="2" presId="urn:microsoft.com/office/officeart/2005/8/layout/list1"/>
    <dgm:cxn modelId="{3ED5A98C-6E93-43C0-A97E-5ECA0414B605}" srcId="{3B1613F4-E0BC-472E-93EF-C01171A6F000}" destId="{5E36A5BF-D351-448F-A298-F8074FCBF9BE}" srcOrd="2" destOrd="0" parTransId="{CA7398AE-813F-4526-848C-9D5D02AE8B7A}" sibTransId="{10B593A3-2E22-4165-8CE2-736957A90842}"/>
    <dgm:cxn modelId="{8C789D9C-45E3-4B47-9C9C-BE07AF2BC945}" type="presOf" srcId="{5E36A5BF-D351-448F-A298-F8074FCBF9BE}" destId="{96F0285C-7B5D-5C43-AE6D-8D825A202DC3}" srcOrd="0" destOrd="0" presId="urn:microsoft.com/office/officeart/2005/8/layout/list1"/>
    <dgm:cxn modelId="{218945CC-FC67-41FB-8C5A-39D1CC4975A9}" srcId="{904F4732-C798-4B12-8764-C1BCD88229E9}" destId="{978C1463-B767-4109-ADF3-04A312EC6325}" srcOrd="0" destOrd="0" parTransId="{2E58907D-133E-49FC-999F-5EF742F75F4D}" sibTransId="{7C547342-FDED-4539-9D63-56338112DE0D}"/>
    <dgm:cxn modelId="{F5B125D3-B9F0-D74A-9347-A370DD0B6956}" type="presOf" srcId="{6707933D-C264-4EF6-8FE3-3C2248E25F3E}" destId="{43ABAFEE-5A6D-9F44-AAA4-79C5D169208D}" srcOrd="0" destOrd="1" presId="urn:microsoft.com/office/officeart/2005/8/layout/list1"/>
    <dgm:cxn modelId="{71852BF5-D79C-4F03-A328-FE9AEDA2EB62}" srcId="{14B31677-62B1-4D4A-ACFA-7673ACC1F931}" destId="{6707933D-C264-4EF6-8FE3-3C2248E25F3E}" srcOrd="1" destOrd="0" parTransId="{BB2E46BB-F7B3-4335-8276-CBA9EB557CA8}" sibTransId="{FA69E3FD-FB91-4233-9339-57079575160F}"/>
    <dgm:cxn modelId="{938B0E87-5615-A642-A7EC-C297F90DA73A}" type="presParOf" srcId="{2878BDEA-A506-D444-9467-26D276FB8687}" destId="{BD7B1C6B-FEF9-9F45-911D-43AB035CB24C}" srcOrd="0" destOrd="0" presId="urn:microsoft.com/office/officeart/2005/8/layout/list1"/>
    <dgm:cxn modelId="{A35403AE-2718-974D-85A9-E6AE6635FB69}" type="presParOf" srcId="{BD7B1C6B-FEF9-9F45-911D-43AB035CB24C}" destId="{627D6055-ED5E-B649-BADF-32E087C80484}" srcOrd="0" destOrd="0" presId="urn:microsoft.com/office/officeart/2005/8/layout/list1"/>
    <dgm:cxn modelId="{7BD25474-7A4C-4147-BBD5-816F89C14188}" type="presParOf" srcId="{BD7B1C6B-FEF9-9F45-911D-43AB035CB24C}" destId="{18AA450D-EE73-DC4C-8948-651E7169DCD7}" srcOrd="1" destOrd="0" presId="urn:microsoft.com/office/officeart/2005/8/layout/list1"/>
    <dgm:cxn modelId="{7FADA292-95E1-3B4E-81C4-5305D2B4439C}" type="presParOf" srcId="{2878BDEA-A506-D444-9467-26D276FB8687}" destId="{F26D1523-7650-974E-99D7-8B021525D132}" srcOrd="1" destOrd="0" presId="urn:microsoft.com/office/officeart/2005/8/layout/list1"/>
    <dgm:cxn modelId="{99DDE091-BCFD-FF47-B862-D4E645593D39}" type="presParOf" srcId="{2878BDEA-A506-D444-9467-26D276FB8687}" destId="{560BFAFE-1A58-8A4A-A08E-27BB89E5E29C}" srcOrd="2" destOrd="0" presId="urn:microsoft.com/office/officeart/2005/8/layout/list1"/>
    <dgm:cxn modelId="{58B85586-5F74-D34F-A84C-0244FD77F041}" type="presParOf" srcId="{2878BDEA-A506-D444-9467-26D276FB8687}" destId="{996F461E-95AE-064F-94C6-077282AD004D}" srcOrd="3" destOrd="0" presId="urn:microsoft.com/office/officeart/2005/8/layout/list1"/>
    <dgm:cxn modelId="{DBF44727-6057-4A43-9AB0-8F7D8C375BB8}" type="presParOf" srcId="{2878BDEA-A506-D444-9467-26D276FB8687}" destId="{C4E90778-4EBF-E54D-AC7D-BAC46B13FEC1}" srcOrd="4" destOrd="0" presId="urn:microsoft.com/office/officeart/2005/8/layout/list1"/>
    <dgm:cxn modelId="{D155E5FC-00BB-7F4D-B119-377D032B6996}" type="presParOf" srcId="{C4E90778-4EBF-E54D-AC7D-BAC46B13FEC1}" destId="{90312984-63C5-314F-9E43-97D851AEDF28}" srcOrd="0" destOrd="0" presId="urn:microsoft.com/office/officeart/2005/8/layout/list1"/>
    <dgm:cxn modelId="{493D526D-2002-4743-A1B7-529C27F55BA9}" type="presParOf" srcId="{C4E90778-4EBF-E54D-AC7D-BAC46B13FEC1}" destId="{01286882-FC16-A74D-A777-766701F8375D}" srcOrd="1" destOrd="0" presId="urn:microsoft.com/office/officeart/2005/8/layout/list1"/>
    <dgm:cxn modelId="{662B984A-8053-0048-A7B3-77F5438C6EA7}" type="presParOf" srcId="{2878BDEA-A506-D444-9467-26D276FB8687}" destId="{34D85C0A-04C8-A84F-9204-DFED42516376}" srcOrd="5" destOrd="0" presId="urn:microsoft.com/office/officeart/2005/8/layout/list1"/>
    <dgm:cxn modelId="{A9D46F71-A25B-B444-A705-C3B64BEB931A}" type="presParOf" srcId="{2878BDEA-A506-D444-9467-26D276FB8687}" destId="{43ABAFEE-5A6D-9F44-AAA4-79C5D169208D}" srcOrd="6" destOrd="0" presId="urn:microsoft.com/office/officeart/2005/8/layout/list1"/>
    <dgm:cxn modelId="{FABC388B-C9F0-4242-BEEA-105BF952BA01}" type="presParOf" srcId="{2878BDEA-A506-D444-9467-26D276FB8687}" destId="{1D355FDF-047E-E541-866B-B0BFA91643F5}" srcOrd="7" destOrd="0" presId="urn:microsoft.com/office/officeart/2005/8/layout/list1"/>
    <dgm:cxn modelId="{E0C61C47-B4F0-6349-AC62-8A7AA7CE7AEC}" type="presParOf" srcId="{2878BDEA-A506-D444-9467-26D276FB8687}" destId="{72D9BBAE-E510-F544-A474-671CDA87F07A}" srcOrd="8" destOrd="0" presId="urn:microsoft.com/office/officeart/2005/8/layout/list1"/>
    <dgm:cxn modelId="{EB3A447F-2654-EB41-93D9-A5FDAD548957}" type="presParOf" srcId="{72D9BBAE-E510-F544-A474-671CDA87F07A}" destId="{96F0285C-7B5D-5C43-AE6D-8D825A202DC3}" srcOrd="0" destOrd="0" presId="urn:microsoft.com/office/officeart/2005/8/layout/list1"/>
    <dgm:cxn modelId="{A105CF79-9255-EC44-BBE4-3F466B557BA9}" type="presParOf" srcId="{72D9BBAE-E510-F544-A474-671CDA87F07A}" destId="{D4BFA24A-4A53-7F49-8A93-E3F873F3AE93}" srcOrd="1" destOrd="0" presId="urn:microsoft.com/office/officeart/2005/8/layout/list1"/>
    <dgm:cxn modelId="{EE21CBD7-5CF5-3448-8372-BF07F7AC246C}" type="presParOf" srcId="{2878BDEA-A506-D444-9467-26D276FB8687}" destId="{C4B0B1B1-00CB-9D4C-B0DD-E0FC139C25B6}" srcOrd="9" destOrd="0" presId="urn:microsoft.com/office/officeart/2005/8/layout/list1"/>
    <dgm:cxn modelId="{423352CA-F191-4C4E-8038-5CDE878363F3}" type="presParOf" srcId="{2878BDEA-A506-D444-9467-26D276FB8687}" destId="{A1609FE0-E412-A14D-B093-7F4D472828F3}"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82AC7-A072-4BC8-80A8-61220276D3A6}">
      <dsp:nvSpPr>
        <dsp:cNvPr id="0" name=""/>
        <dsp:cNvSpPr/>
      </dsp:nvSpPr>
      <dsp:spPr>
        <a:xfrm>
          <a:off x="0" y="690"/>
          <a:ext cx="6248400" cy="16156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4DB107-AE7A-4DEB-A679-F5966A07DAAC}">
      <dsp:nvSpPr>
        <dsp:cNvPr id="0" name=""/>
        <dsp:cNvSpPr/>
      </dsp:nvSpPr>
      <dsp:spPr>
        <a:xfrm>
          <a:off x="488743" y="364218"/>
          <a:ext cx="888624" cy="8886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538EB7-FE97-428F-A262-74D0F4E7F7CB}">
      <dsp:nvSpPr>
        <dsp:cNvPr id="0" name=""/>
        <dsp:cNvSpPr/>
      </dsp:nvSpPr>
      <dsp:spPr>
        <a:xfrm>
          <a:off x="1866111" y="690"/>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1111250">
            <a:lnSpc>
              <a:spcPct val="90000"/>
            </a:lnSpc>
            <a:spcBef>
              <a:spcPct val="0"/>
            </a:spcBef>
            <a:spcAft>
              <a:spcPct val="35000"/>
            </a:spcAft>
            <a:buNone/>
          </a:pPr>
          <a:r>
            <a:rPr lang="en-US" sz="2500" kern="1200"/>
            <a:t>Type of Project: Feasibility Study</a:t>
          </a:r>
        </a:p>
      </dsp:txBody>
      <dsp:txXfrm>
        <a:off x="1866111" y="690"/>
        <a:ext cx="4382288" cy="1615680"/>
      </dsp:txXfrm>
    </dsp:sp>
    <dsp:sp modelId="{D4EAB1E4-4579-4758-9714-F4DCA2A84AE4}">
      <dsp:nvSpPr>
        <dsp:cNvPr id="0" name=""/>
        <dsp:cNvSpPr/>
      </dsp:nvSpPr>
      <dsp:spPr>
        <a:xfrm>
          <a:off x="0" y="2020291"/>
          <a:ext cx="6248400" cy="16156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0A7806-FA81-48DF-8084-F1A7E67E0F2E}">
      <dsp:nvSpPr>
        <dsp:cNvPr id="0" name=""/>
        <dsp:cNvSpPr/>
      </dsp:nvSpPr>
      <dsp:spPr>
        <a:xfrm>
          <a:off x="488743" y="2383819"/>
          <a:ext cx="888624" cy="8886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C8118A-F0EA-431A-854E-DF6A5D55E12F}">
      <dsp:nvSpPr>
        <dsp:cNvPr id="0" name=""/>
        <dsp:cNvSpPr/>
      </dsp:nvSpPr>
      <dsp:spPr>
        <a:xfrm>
          <a:off x="1866111" y="2020291"/>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1111250">
            <a:lnSpc>
              <a:spcPct val="90000"/>
            </a:lnSpc>
            <a:spcBef>
              <a:spcPct val="0"/>
            </a:spcBef>
            <a:spcAft>
              <a:spcPct val="35000"/>
            </a:spcAft>
            <a:buNone/>
          </a:pPr>
          <a:r>
            <a:rPr lang="en-US" sz="2500" kern="1200"/>
            <a:t>Population: Home Insecure in Greenville, NC</a:t>
          </a:r>
        </a:p>
      </dsp:txBody>
      <dsp:txXfrm>
        <a:off x="1866111" y="2020291"/>
        <a:ext cx="4382288" cy="1615680"/>
      </dsp:txXfrm>
    </dsp:sp>
    <dsp:sp modelId="{F628BB0E-7E9E-44CB-AB11-A1463840D464}">
      <dsp:nvSpPr>
        <dsp:cNvPr id="0" name=""/>
        <dsp:cNvSpPr/>
      </dsp:nvSpPr>
      <dsp:spPr>
        <a:xfrm>
          <a:off x="0" y="4039891"/>
          <a:ext cx="6248400" cy="16156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9ADB95-40D2-4548-94E6-A869AF756C26}">
      <dsp:nvSpPr>
        <dsp:cNvPr id="0" name=""/>
        <dsp:cNvSpPr/>
      </dsp:nvSpPr>
      <dsp:spPr>
        <a:xfrm>
          <a:off x="488743" y="4403420"/>
          <a:ext cx="888624" cy="8886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48EE8D-92A3-4DE0-AB46-E323077A927A}">
      <dsp:nvSpPr>
        <dsp:cNvPr id="0" name=""/>
        <dsp:cNvSpPr/>
      </dsp:nvSpPr>
      <dsp:spPr>
        <a:xfrm>
          <a:off x="1866111" y="4039891"/>
          <a:ext cx="2811780"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1111250">
            <a:lnSpc>
              <a:spcPct val="90000"/>
            </a:lnSpc>
            <a:spcBef>
              <a:spcPct val="0"/>
            </a:spcBef>
            <a:spcAft>
              <a:spcPct val="35000"/>
            </a:spcAft>
            <a:buNone/>
          </a:pPr>
          <a:r>
            <a:rPr lang="en-US" sz="2500" kern="1200"/>
            <a:t>Frameworks </a:t>
          </a:r>
        </a:p>
      </dsp:txBody>
      <dsp:txXfrm>
        <a:off x="1866111" y="4039891"/>
        <a:ext cx="2811780" cy="1615680"/>
      </dsp:txXfrm>
    </dsp:sp>
    <dsp:sp modelId="{C5F3FBB6-3B19-41B7-A56A-DFA916E5D8FB}">
      <dsp:nvSpPr>
        <dsp:cNvPr id="0" name=""/>
        <dsp:cNvSpPr/>
      </dsp:nvSpPr>
      <dsp:spPr>
        <a:xfrm>
          <a:off x="4677891" y="4039891"/>
          <a:ext cx="157050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666750">
            <a:lnSpc>
              <a:spcPct val="90000"/>
            </a:lnSpc>
            <a:spcBef>
              <a:spcPct val="0"/>
            </a:spcBef>
            <a:spcAft>
              <a:spcPct val="35000"/>
            </a:spcAft>
            <a:buNone/>
          </a:pPr>
          <a:r>
            <a:rPr lang="en-US" sz="1500" kern="1200"/>
            <a:t>Intervention Mapping</a:t>
          </a:r>
        </a:p>
        <a:p>
          <a:pPr marL="0" lvl="0" indent="0" algn="l" defTabSz="666750">
            <a:lnSpc>
              <a:spcPct val="90000"/>
            </a:lnSpc>
            <a:spcBef>
              <a:spcPct val="0"/>
            </a:spcBef>
            <a:spcAft>
              <a:spcPct val="35000"/>
            </a:spcAft>
            <a:buNone/>
          </a:pPr>
          <a:r>
            <a:rPr lang="en-US" sz="1500" kern="1200"/>
            <a:t>Core Principles of Community Engagement</a:t>
          </a:r>
        </a:p>
      </dsp:txBody>
      <dsp:txXfrm>
        <a:off x="4677891" y="4039891"/>
        <a:ext cx="1570508" cy="1615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E5369-2271-A44F-AA3D-CE7885FF4B2C}">
      <dsp:nvSpPr>
        <dsp:cNvPr id="0" name=""/>
        <dsp:cNvSpPr/>
      </dsp:nvSpPr>
      <dsp:spPr>
        <a:xfrm>
          <a:off x="4461" y="1080819"/>
          <a:ext cx="2596903" cy="1038761"/>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t>Intro</a:t>
          </a:r>
        </a:p>
      </dsp:txBody>
      <dsp:txXfrm>
        <a:off x="523842" y="1080819"/>
        <a:ext cx="1558142" cy="1038761"/>
      </dsp:txXfrm>
    </dsp:sp>
    <dsp:sp modelId="{98BA86EB-93BE-AC4D-9124-353106E96C42}">
      <dsp:nvSpPr>
        <dsp:cNvPr id="0" name=""/>
        <dsp:cNvSpPr/>
      </dsp:nvSpPr>
      <dsp:spPr>
        <a:xfrm>
          <a:off x="2341674" y="1080819"/>
          <a:ext cx="2596903" cy="1038761"/>
        </a:xfrm>
        <a:prstGeom prst="chevron">
          <a:avLst/>
        </a:prstGeom>
        <a:solidFill>
          <a:schemeClr val="accent5">
            <a:hueOff val="-2252848"/>
            <a:satOff val="-5806"/>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t>Technique</a:t>
          </a:r>
        </a:p>
      </dsp:txBody>
      <dsp:txXfrm>
        <a:off x="2861055" y="1080819"/>
        <a:ext cx="1558142" cy="1038761"/>
      </dsp:txXfrm>
    </dsp:sp>
    <dsp:sp modelId="{15364D58-4E11-2D43-A8E9-6F6FA3390EB4}">
      <dsp:nvSpPr>
        <dsp:cNvPr id="0" name=""/>
        <dsp:cNvSpPr/>
      </dsp:nvSpPr>
      <dsp:spPr>
        <a:xfrm>
          <a:off x="4678887" y="1080819"/>
          <a:ext cx="2596903" cy="1038761"/>
        </a:xfrm>
        <a:prstGeom prst="chevron">
          <a:avLst/>
        </a:prstGeom>
        <a:solidFill>
          <a:schemeClr val="accent5">
            <a:hueOff val="-4505695"/>
            <a:satOff val="-11613"/>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t>Wrap-Up</a:t>
          </a:r>
        </a:p>
      </dsp:txBody>
      <dsp:txXfrm>
        <a:off x="5198268" y="1080819"/>
        <a:ext cx="1558142" cy="1038761"/>
      </dsp:txXfrm>
    </dsp:sp>
    <dsp:sp modelId="{8D2FA048-7C7F-4341-A8EC-2223A629C66C}">
      <dsp:nvSpPr>
        <dsp:cNvPr id="0" name=""/>
        <dsp:cNvSpPr/>
      </dsp:nvSpPr>
      <dsp:spPr>
        <a:xfrm>
          <a:off x="7016100" y="1080819"/>
          <a:ext cx="2596903" cy="1038761"/>
        </a:xfrm>
        <a:prstGeom prst="chevron">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t>Evaluation</a:t>
          </a:r>
        </a:p>
      </dsp:txBody>
      <dsp:txXfrm>
        <a:off x="7535481" y="1080819"/>
        <a:ext cx="1558142" cy="10387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13AE3-7D05-3F43-9C45-340F73388CE4}">
      <dsp:nvSpPr>
        <dsp:cNvPr id="0" name=""/>
        <dsp:cNvSpPr/>
      </dsp:nvSpPr>
      <dsp:spPr>
        <a:xfrm>
          <a:off x="0" y="3126283"/>
          <a:ext cx="10515600" cy="20511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kern="1200"/>
            <a:t>The goals of the intervention developed:</a:t>
          </a:r>
        </a:p>
      </dsp:txBody>
      <dsp:txXfrm>
        <a:off x="0" y="3126283"/>
        <a:ext cx="10515600" cy="1107637"/>
      </dsp:txXfrm>
    </dsp:sp>
    <dsp:sp modelId="{FDED1320-C498-3644-9009-24FF5C059EF9}">
      <dsp:nvSpPr>
        <dsp:cNvPr id="0" name=""/>
        <dsp:cNvSpPr/>
      </dsp:nvSpPr>
      <dsp:spPr>
        <a:xfrm>
          <a:off x="5134" y="4192897"/>
          <a:ext cx="3501776" cy="9435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Address specific needs of the home insecure </a:t>
          </a:r>
        </a:p>
      </dsp:txBody>
      <dsp:txXfrm>
        <a:off x="5134" y="4192897"/>
        <a:ext cx="3501776" cy="943543"/>
      </dsp:txXfrm>
    </dsp:sp>
    <dsp:sp modelId="{8FE69F9F-BA12-6244-814F-3D949B5CD2A1}">
      <dsp:nvSpPr>
        <dsp:cNvPr id="0" name=""/>
        <dsp:cNvSpPr/>
      </dsp:nvSpPr>
      <dsp:spPr>
        <a:xfrm>
          <a:off x="3506911" y="4192897"/>
          <a:ext cx="3501776" cy="9435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Increase access to integrative medical modalities for vulnerable populations</a:t>
          </a:r>
        </a:p>
      </dsp:txBody>
      <dsp:txXfrm>
        <a:off x="3506911" y="4192897"/>
        <a:ext cx="3501776" cy="943543"/>
      </dsp:txXfrm>
    </dsp:sp>
    <dsp:sp modelId="{1361843E-C946-794A-A5C3-632F938202DB}">
      <dsp:nvSpPr>
        <dsp:cNvPr id="0" name=""/>
        <dsp:cNvSpPr/>
      </dsp:nvSpPr>
      <dsp:spPr>
        <a:xfrm>
          <a:off x="7008688" y="4192897"/>
          <a:ext cx="3501776" cy="9435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Provide practical tools and techniques that participants can incorporate into their daily lives  </a:t>
          </a:r>
        </a:p>
      </dsp:txBody>
      <dsp:txXfrm>
        <a:off x="7008688" y="4192897"/>
        <a:ext cx="3501776" cy="943543"/>
      </dsp:txXfrm>
    </dsp:sp>
    <dsp:sp modelId="{0373643F-175C-5A42-BAA7-24A74FAFB503}">
      <dsp:nvSpPr>
        <dsp:cNvPr id="0" name=""/>
        <dsp:cNvSpPr/>
      </dsp:nvSpPr>
      <dsp:spPr>
        <a:xfrm rot="10800000">
          <a:off x="0" y="0"/>
          <a:ext cx="10515600" cy="315471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kern="1200"/>
            <a:t>Our project demonstrates the process of developing an evidence- based health intervention </a:t>
          </a:r>
        </a:p>
      </dsp:txBody>
      <dsp:txXfrm rot="10800000">
        <a:off x="0" y="0"/>
        <a:ext cx="10515600" cy="20498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BFAFE-1A58-8A4A-A08E-27BB89E5E29C}">
      <dsp:nvSpPr>
        <dsp:cNvPr id="0" name=""/>
        <dsp:cNvSpPr/>
      </dsp:nvSpPr>
      <dsp:spPr>
        <a:xfrm>
          <a:off x="0" y="412079"/>
          <a:ext cx="10515600" cy="1001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127" tIns="499872" rIns="81612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COVID 19 Impact</a:t>
          </a:r>
        </a:p>
      </dsp:txBody>
      <dsp:txXfrm>
        <a:off x="0" y="412079"/>
        <a:ext cx="10515600" cy="1001700"/>
      </dsp:txXfrm>
    </dsp:sp>
    <dsp:sp modelId="{18AA450D-EE73-DC4C-8948-651E7169DCD7}">
      <dsp:nvSpPr>
        <dsp:cNvPr id="0" name=""/>
        <dsp:cNvSpPr/>
      </dsp:nvSpPr>
      <dsp:spPr>
        <a:xfrm>
          <a:off x="525780" y="57839"/>
          <a:ext cx="7360920"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kern="1200"/>
            <a:t>Barriers:</a:t>
          </a:r>
        </a:p>
      </dsp:txBody>
      <dsp:txXfrm>
        <a:off x="560365" y="92424"/>
        <a:ext cx="7291750" cy="639310"/>
      </dsp:txXfrm>
    </dsp:sp>
    <dsp:sp modelId="{43ABAFEE-5A6D-9F44-AAA4-79C5D169208D}">
      <dsp:nvSpPr>
        <dsp:cNvPr id="0" name=""/>
        <dsp:cNvSpPr/>
      </dsp:nvSpPr>
      <dsp:spPr>
        <a:xfrm>
          <a:off x="0" y="1897619"/>
          <a:ext cx="10515600" cy="173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127" tIns="499872" rIns="81612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Free Clinic</a:t>
          </a:r>
        </a:p>
        <a:p>
          <a:pPr marL="228600" lvl="1" indent="-228600" algn="l" defTabSz="1066800">
            <a:lnSpc>
              <a:spcPct val="90000"/>
            </a:lnSpc>
            <a:spcBef>
              <a:spcPct val="0"/>
            </a:spcBef>
            <a:spcAft>
              <a:spcPct val="15000"/>
            </a:spcAft>
            <a:buChar char="•"/>
          </a:pPr>
          <a:r>
            <a:rPr lang="en-US" sz="2400" kern="1200"/>
            <a:t>Community Integrative Medical Partners</a:t>
          </a:r>
        </a:p>
        <a:p>
          <a:pPr marL="228600" lvl="1" indent="-228600" algn="l" defTabSz="1066800">
            <a:lnSpc>
              <a:spcPct val="90000"/>
            </a:lnSpc>
            <a:spcBef>
              <a:spcPct val="0"/>
            </a:spcBef>
            <a:spcAft>
              <a:spcPct val="15000"/>
            </a:spcAft>
            <a:buChar char="•"/>
          </a:pPr>
          <a:r>
            <a:rPr lang="en-US" sz="2400" kern="1200"/>
            <a:t>Additional Funding </a:t>
          </a:r>
        </a:p>
      </dsp:txBody>
      <dsp:txXfrm>
        <a:off x="0" y="1897619"/>
        <a:ext cx="10515600" cy="1738800"/>
      </dsp:txXfrm>
    </dsp:sp>
    <dsp:sp modelId="{01286882-FC16-A74D-A777-766701F8375D}">
      <dsp:nvSpPr>
        <dsp:cNvPr id="0" name=""/>
        <dsp:cNvSpPr/>
      </dsp:nvSpPr>
      <dsp:spPr>
        <a:xfrm>
          <a:off x="525780" y="1543379"/>
          <a:ext cx="7360920"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kern="1200"/>
            <a:t>Sustainability:</a:t>
          </a:r>
        </a:p>
      </dsp:txBody>
      <dsp:txXfrm>
        <a:off x="560365" y="1577964"/>
        <a:ext cx="7291750" cy="639310"/>
      </dsp:txXfrm>
    </dsp:sp>
    <dsp:sp modelId="{A1609FE0-E412-A14D-B093-7F4D472828F3}">
      <dsp:nvSpPr>
        <dsp:cNvPr id="0" name=""/>
        <dsp:cNvSpPr/>
      </dsp:nvSpPr>
      <dsp:spPr>
        <a:xfrm>
          <a:off x="0" y="4120259"/>
          <a:ext cx="10515600" cy="1001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127" tIns="499872" rIns="81612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Pilot Study </a:t>
          </a:r>
        </a:p>
      </dsp:txBody>
      <dsp:txXfrm>
        <a:off x="0" y="4120259"/>
        <a:ext cx="10515600" cy="1001700"/>
      </dsp:txXfrm>
    </dsp:sp>
    <dsp:sp modelId="{D4BFA24A-4A53-7F49-8A93-E3F873F3AE93}">
      <dsp:nvSpPr>
        <dsp:cNvPr id="0" name=""/>
        <dsp:cNvSpPr/>
      </dsp:nvSpPr>
      <dsp:spPr>
        <a:xfrm>
          <a:off x="525780" y="3766020"/>
          <a:ext cx="7360920"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kern="1200"/>
            <a:t>Future:</a:t>
          </a:r>
        </a:p>
      </dsp:txBody>
      <dsp:txXfrm>
        <a:off x="560365" y="3800605"/>
        <a:ext cx="7291750" cy="6393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lgn="l" rtl="0">
              <a:lnSpc>
                <a:spcPct val="90000"/>
              </a:lnSpc>
              <a:spcBef>
                <a:spcPts val="0"/>
              </a:spcBef>
              <a:spcAft>
                <a:spcPts val="0"/>
              </a:spcAft>
              <a:buClr>
                <a:schemeClr val="dk1"/>
              </a:buClr>
              <a:buSzPts val="2800"/>
              <a:buChar char="•"/>
            </a:pPr>
            <a:r>
              <a:rPr lang="en-US" dirty="0"/>
              <a:t>Increasing body of research exploring the mind-body connection </a:t>
            </a:r>
          </a:p>
          <a:p>
            <a:pPr marL="228600" lvl="0" indent="-228600" algn="l" rtl="0">
              <a:lnSpc>
                <a:spcPct val="90000"/>
              </a:lnSpc>
              <a:spcBef>
                <a:spcPts val="1000"/>
              </a:spcBef>
              <a:spcAft>
                <a:spcPts val="0"/>
              </a:spcAft>
              <a:buClr>
                <a:schemeClr val="dk1"/>
              </a:buClr>
              <a:buSzPts val="2800"/>
              <a:buChar char="•"/>
            </a:pPr>
            <a:r>
              <a:rPr lang="en-US" dirty="0"/>
              <a:t>Integrative medical interventions, such as yoga and meditation, have been shown to support a person's mental, emotional, and physical health </a:t>
            </a:r>
            <a:endParaRPr lang="en-US"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lang="en-US"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Academic Consortium for Integrative Medicine and Health, integrative medicine and health “reaffirms the importance of the relationship between practitioner and patient, focuses on the whole person, is informed by evidence, and makes use of all appropriate therapeutic and lifestyle approaches, healthcare professional and disciplines to achieve optimal health and healing.”</a:t>
            </a:r>
            <a:endParaRPr lang="en-US" dirty="0"/>
          </a:p>
          <a:p>
            <a:pPr marL="0" lvl="0" indent="0" algn="l" rtl="0">
              <a:spcBef>
                <a:spcPts val="0"/>
              </a:spcBef>
              <a:spcAft>
                <a:spcPts val="0"/>
              </a:spcAft>
              <a:buNone/>
            </a:pPr>
            <a:endParaRPr lang="en-US"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feasibility and acceptability of the intervention and quality of delivery and generated ideas to help refine the</a:t>
            </a:r>
            <a:endParaRPr lang="en-US"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intervention.</a:t>
            </a:r>
            <a:endParaRPr lang="en-US"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Comprehensive, Evidence informed and theoretically driven intervention that is grounded in  the needs  of the home  insecure  in Greenville, NC</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917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spcBef>
                <a:spcPts val="0"/>
              </a:spcBef>
              <a:spcAft>
                <a:spcPts val="0"/>
              </a:spcAft>
              <a:buClr>
                <a:schemeClr val="dk1"/>
              </a:buClr>
              <a:buSzPts val="1200"/>
              <a:buFont typeface="Calibri"/>
              <a:buChar char="-"/>
            </a:pPr>
            <a:r>
              <a:rPr lang="en-US" dirty="0"/>
              <a:t>Type of Project: </a:t>
            </a:r>
            <a:r>
              <a:rPr lang="en-US" sz="1200" b="0" i="0" dirty="0">
                <a:solidFill>
                  <a:schemeClr val="dk1"/>
                </a:solidFill>
                <a:latin typeface="Calibri"/>
                <a:ea typeface="Calibri"/>
                <a:cs typeface="Calibri"/>
                <a:sym typeface="Calibri"/>
              </a:rPr>
              <a:t>A feasibility study asks whether something can be done, should we proceed with it, and if so, how.</a:t>
            </a:r>
            <a:endParaRPr lang="en-US" dirty="0"/>
          </a:p>
          <a:p>
            <a:pPr marL="171450" lvl="0" indent="-171450" algn="l" rtl="0">
              <a:spcBef>
                <a:spcPts val="0"/>
              </a:spcBef>
              <a:spcAft>
                <a:spcPts val="0"/>
              </a:spcAft>
              <a:buClr>
                <a:schemeClr val="dk1"/>
              </a:buClr>
              <a:buSzPts val="1200"/>
              <a:buFont typeface="Calibri"/>
              <a:buChar char="-"/>
            </a:pPr>
            <a:r>
              <a:rPr lang="en-US" sz="1200" b="0" i="0" dirty="0">
                <a:solidFill>
                  <a:schemeClr val="dk1"/>
                </a:solidFill>
                <a:latin typeface="Calibri"/>
                <a:ea typeface="Calibri"/>
                <a:cs typeface="Calibri"/>
                <a:sym typeface="Calibri"/>
              </a:rPr>
              <a:t>Framework: Health Behavior: Theory, Research, and Practice </a:t>
            </a:r>
            <a:endParaRPr lang="en-US" dirty="0"/>
          </a:p>
          <a:p>
            <a:pPr marL="628650" lvl="1" indent="-171450" algn="l" rtl="0">
              <a:spcBef>
                <a:spcPts val="0"/>
              </a:spcBef>
              <a:spcAft>
                <a:spcPts val="0"/>
              </a:spcAft>
              <a:buClr>
                <a:schemeClr val="dk1"/>
              </a:buClr>
              <a:buSzPts val="1200"/>
              <a:buFont typeface="Calibri"/>
              <a:buChar char="-"/>
            </a:pPr>
            <a:r>
              <a:rPr lang="en-US" sz="1200" b="0" i="0" dirty="0">
                <a:solidFill>
                  <a:schemeClr val="dk1"/>
                </a:solidFill>
                <a:latin typeface="Calibri"/>
                <a:ea typeface="Calibri"/>
                <a:cs typeface="Calibri"/>
                <a:sym typeface="Calibri"/>
              </a:rPr>
              <a:t>Intervention Mapping – six step systematic framework for intervention development</a:t>
            </a:r>
            <a:endParaRPr lang="en-US" dirty="0"/>
          </a:p>
          <a:p>
            <a:pPr marL="628650" lvl="1" indent="-171450" algn="l" rtl="0">
              <a:spcBef>
                <a:spcPts val="0"/>
              </a:spcBef>
              <a:spcAft>
                <a:spcPts val="0"/>
              </a:spcAft>
              <a:buClr>
                <a:schemeClr val="dk1"/>
              </a:buClr>
              <a:buSzPts val="1200"/>
              <a:buFont typeface="Calibri"/>
              <a:buChar char="-"/>
            </a:pPr>
            <a:r>
              <a:rPr lang="en-US" sz="1200" b="0" i="0" dirty="0">
                <a:solidFill>
                  <a:schemeClr val="dk1"/>
                </a:solidFill>
                <a:latin typeface="Calibri"/>
                <a:ea typeface="Calibri"/>
                <a:cs typeface="Calibri"/>
                <a:sym typeface="Calibri"/>
              </a:rPr>
              <a:t>Core Principles of Community Engagement: </a:t>
            </a:r>
            <a:endParaRPr lang="en-US" dirty="0"/>
          </a:p>
          <a:p>
            <a:pPr marL="1085850" lvl="2" indent="-171450" algn="l" rtl="0">
              <a:spcBef>
                <a:spcPts val="0"/>
              </a:spcBef>
              <a:spcAft>
                <a:spcPts val="0"/>
              </a:spcAft>
              <a:buClr>
                <a:schemeClr val="dk1"/>
              </a:buClr>
              <a:buSzPts val="1200"/>
              <a:buFont typeface="Calibri"/>
              <a:buChar char="-"/>
            </a:pPr>
            <a:r>
              <a:rPr lang="en-US" sz="1200" b="0" i="0" dirty="0">
                <a:solidFill>
                  <a:schemeClr val="dk1"/>
                </a:solidFill>
                <a:latin typeface="Calibri"/>
                <a:ea typeface="Calibri"/>
                <a:cs typeface="Calibri"/>
                <a:sym typeface="Calibri"/>
              </a:rPr>
              <a:t>Community Capacity </a:t>
            </a:r>
            <a:endParaRPr lang="en-US" dirty="0"/>
          </a:p>
          <a:p>
            <a:pPr marL="1085850" lvl="2" indent="-171450" algn="l" rtl="0">
              <a:spcBef>
                <a:spcPts val="0"/>
              </a:spcBef>
              <a:spcAft>
                <a:spcPts val="0"/>
              </a:spcAft>
              <a:buClr>
                <a:schemeClr val="dk1"/>
              </a:buClr>
              <a:buSzPts val="1200"/>
              <a:buFont typeface="Calibri"/>
              <a:buChar char="-"/>
            </a:pPr>
            <a:r>
              <a:rPr lang="en-US" sz="1200" b="0" i="0" dirty="0">
                <a:solidFill>
                  <a:schemeClr val="dk1"/>
                </a:solidFill>
                <a:latin typeface="Calibri"/>
                <a:ea typeface="Calibri"/>
                <a:cs typeface="Calibri"/>
                <a:sym typeface="Calibri"/>
              </a:rPr>
              <a:t>Empowerment</a:t>
            </a:r>
            <a:endParaRPr lang="en-US" dirty="0"/>
          </a:p>
          <a:p>
            <a:pPr marL="1085850" lvl="2" indent="-171450" algn="l" rtl="0">
              <a:spcBef>
                <a:spcPts val="0"/>
              </a:spcBef>
              <a:spcAft>
                <a:spcPts val="0"/>
              </a:spcAft>
              <a:buClr>
                <a:schemeClr val="dk1"/>
              </a:buClr>
              <a:buSzPts val="1200"/>
              <a:buFont typeface="Calibri"/>
              <a:buChar char="-"/>
            </a:pPr>
            <a:r>
              <a:rPr lang="en-US" sz="1200" b="0" i="0" dirty="0">
                <a:solidFill>
                  <a:schemeClr val="dk1"/>
                </a:solidFill>
                <a:latin typeface="Calibri"/>
                <a:ea typeface="Calibri"/>
                <a:cs typeface="Calibri"/>
                <a:sym typeface="Calibri"/>
              </a:rPr>
              <a:t>Critical Consciousness</a:t>
            </a:r>
            <a:endParaRPr lang="en-US" dirty="0"/>
          </a:p>
          <a:p>
            <a:pPr marL="1085850" lvl="2" indent="-171450" algn="l" rtl="0">
              <a:spcBef>
                <a:spcPts val="0"/>
              </a:spcBef>
              <a:spcAft>
                <a:spcPts val="0"/>
              </a:spcAft>
              <a:buClr>
                <a:schemeClr val="dk1"/>
              </a:buClr>
              <a:buSzPts val="1200"/>
              <a:buFont typeface="Calibri"/>
              <a:buChar char="-"/>
            </a:pPr>
            <a:r>
              <a:rPr lang="en-US" sz="1200" b="0" i="0" dirty="0">
                <a:solidFill>
                  <a:schemeClr val="dk1"/>
                </a:solidFill>
                <a:latin typeface="Calibri"/>
                <a:ea typeface="Calibri"/>
                <a:cs typeface="Calibri"/>
                <a:sym typeface="Calibri"/>
              </a:rPr>
              <a:t>Participation and Relevance </a:t>
            </a:r>
            <a:endParaRPr lang="en-US" dirty="0"/>
          </a:p>
          <a:p>
            <a:pPr marL="1085850" lvl="2" indent="-171450" algn="l" rtl="0">
              <a:spcBef>
                <a:spcPts val="0"/>
              </a:spcBef>
              <a:spcAft>
                <a:spcPts val="0"/>
              </a:spcAft>
              <a:buClr>
                <a:schemeClr val="dk1"/>
              </a:buClr>
              <a:buSzPts val="1200"/>
              <a:buFont typeface="Calibri"/>
              <a:buChar char="-"/>
            </a:pPr>
            <a:r>
              <a:rPr lang="en-US" sz="1200" b="0" i="0" dirty="0">
                <a:solidFill>
                  <a:schemeClr val="dk1"/>
                </a:solidFill>
                <a:latin typeface="Calibri"/>
                <a:ea typeface="Calibri"/>
                <a:cs typeface="Calibri"/>
                <a:sym typeface="Calibri"/>
              </a:rPr>
              <a:t>Health Equity </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5202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1" indent="-171450" algn="l" rtl="0">
              <a:lnSpc>
                <a:spcPct val="100000"/>
              </a:lnSpc>
              <a:spcBef>
                <a:spcPts val="0"/>
              </a:spcBef>
              <a:spcAft>
                <a:spcPts val="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Developed four wellness sessions to be held once a week in rotation </a:t>
            </a:r>
            <a:endParaRPr lang="en-US" dirty="0"/>
          </a:p>
          <a:p>
            <a:pPr marL="171450" marR="0" lvl="1" indent="-171450" algn="l" rtl="0">
              <a:lnSpc>
                <a:spcPct val="100000"/>
              </a:lnSpc>
              <a:spcBef>
                <a:spcPts val="240"/>
              </a:spcBef>
              <a:spcAft>
                <a:spcPts val="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Each session targets a specific health concern of our population </a:t>
            </a:r>
            <a:endParaRPr lang="en-US" dirty="0"/>
          </a:p>
          <a:p>
            <a:pPr marL="171450" marR="0" lvl="1" indent="-171450" algn="l" rtl="0">
              <a:lnSpc>
                <a:spcPct val="100000"/>
              </a:lnSpc>
              <a:spcBef>
                <a:spcPts val="240"/>
              </a:spcBef>
              <a:spcAft>
                <a:spcPts val="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Integrative medical practices are the foundation of each session</a:t>
            </a:r>
          </a:p>
          <a:p>
            <a:pPr marL="171450" marR="0" lvl="1" indent="-171450" algn="l" rtl="0">
              <a:lnSpc>
                <a:spcPct val="100000"/>
              </a:lnSpc>
              <a:spcBef>
                <a:spcPts val="240"/>
              </a:spcBef>
              <a:spcAft>
                <a:spcPts val="0"/>
              </a:spcAft>
              <a:buClr>
                <a:schemeClr val="dk1"/>
              </a:buClr>
              <a:buSzPts val="1600"/>
              <a:buFont typeface="Calibri"/>
              <a:buChar char="•"/>
            </a:pPr>
            <a:endParaRPr lang="en-US" sz="1600" b="0" i="0" u="none" strike="noStrike" cap="none" dirty="0">
              <a:solidFill>
                <a:schemeClr val="dk1"/>
              </a:solidFill>
              <a:latin typeface="Calibri"/>
              <a:cs typeface="Calibri"/>
              <a:sym typeface="Calibri"/>
            </a:endParaRPr>
          </a:p>
          <a:p>
            <a:pPr marL="171450" lvl="0" indent="-171450" algn="l" rtl="0">
              <a:spcBef>
                <a:spcPts val="0"/>
              </a:spcBef>
              <a:spcAft>
                <a:spcPts val="0"/>
              </a:spcAft>
              <a:buClr>
                <a:schemeClr val="dk1"/>
              </a:buClr>
              <a:buSzPts val="1200"/>
              <a:buFont typeface="Calibri"/>
              <a:buChar char="-"/>
            </a:pPr>
            <a:r>
              <a:rPr lang="en-US" sz="1200" b="0" i="0" dirty="0">
                <a:solidFill>
                  <a:schemeClr val="dk1"/>
                </a:solidFill>
                <a:latin typeface="Calibri"/>
                <a:ea typeface="Calibri"/>
                <a:cs typeface="Calibri"/>
                <a:sym typeface="Calibri"/>
              </a:rPr>
              <a:t>Intervention </a:t>
            </a:r>
            <a:endParaRPr lang="en-US" dirty="0"/>
          </a:p>
          <a:p>
            <a:pPr marL="628650" lvl="1" indent="-171450" algn="l" rtl="0">
              <a:spcBef>
                <a:spcPts val="0"/>
              </a:spcBef>
              <a:spcAft>
                <a:spcPts val="0"/>
              </a:spcAft>
              <a:buClr>
                <a:schemeClr val="dk1"/>
              </a:buClr>
              <a:buSzPts val="1200"/>
              <a:buFont typeface="Calibri"/>
              <a:buChar char="-"/>
            </a:pPr>
            <a:r>
              <a:rPr lang="en-US" b="0" i="0" dirty="0">
                <a:solidFill>
                  <a:schemeClr val="dk1"/>
                </a:solidFill>
                <a:latin typeface="Calibri"/>
                <a:ea typeface="Calibri"/>
                <a:cs typeface="Calibri"/>
                <a:sym typeface="Calibri"/>
              </a:rPr>
              <a:t>Health concerns determined based on literature review and previous experiences with residents during two wellness nights organized in 2018. </a:t>
            </a:r>
            <a:endParaRPr lang="en-US" dirty="0"/>
          </a:p>
          <a:p>
            <a:pPr marL="1085850" lvl="2" indent="-171450" algn="l" rtl="0">
              <a:spcBef>
                <a:spcPts val="0"/>
              </a:spcBef>
              <a:spcAft>
                <a:spcPts val="0"/>
              </a:spcAft>
              <a:buClr>
                <a:schemeClr val="dk1"/>
              </a:buClr>
              <a:buSzPts val="1200"/>
              <a:buFont typeface="Calibri"/>
              <a:buChar char="-"/>
            </a:pPr>
            <a:r>
              <a:rPr lang="en-US" b="0" i="0" dirty="0">
                <a:solidFill>
                  <a:schemeClr val="dk1"/>
                </a:solidFill>
                <a:latin typeface="Calibri"/>
                <a:ea typeface="Calibri"/>
                <a:cs typeface="Calibri"/>
                <a:sym typeface="Calibri"/>
              </a:rPr>
              <a:t>Survey of residents and operation committee to determine needs  assessment </a:t>
            </a:r>
            <a:endParaRPr lang="en-US" dirty="0"/>
          </a:p>
          <a:p>
            <a:pPr marL="628650" lvl="1" indent="-171450" algn="l" rtl="0">
              <a:spcBef>
                <a:spcPts val="0"/>
              </a:spcBef>
              <a:spcAft>
                <a:spcPts val="0"/>
              </a:spcAft>
              <a:buClr>
                <a:schemeClr val="dk1"/>
              </a:buClr>
              <a:buSzPts val="1200"/>
              <a:buFont typeface="Calibri"/>
              <a:buChar char="-"/>
            </a:pPr>
            <a:r>
              <a:rPr lang="en-US" b="0" i="0" dirty="0">
                <a:solidFill>
                  <a:schemeClr val="dk1"/>
                </a:solidFill>
                <a:latin typeface="Calibri"/>
                <a:ea typeface="Calibri"/>
                <a:cs typeface="Calibri"/>
                <a:sym typeface="Calibri"/>
              </a:rPr>
              <a:t>Integrative Medical Practices:  </a:t>
            </a:r>
            <a:endParaRPr lang="en-US" dirty="0"/>
          </a:p>
          <a:p>
            <a:pPr marL="1085850" lvl="2" indent="-171450" algn="l" rtl="0">
              <a:spcBef>
                <a:spcPts val="0"/>
              </a:spcBef>
              <a:spcAft>
                <a:spcPts val="0"/>
              </a:spcAft>
              <a:buClr>
                <a:schemeClr val="dk1"/>
              </a:buClr>
              <a:buSzPts val="1200"/>
              <a:buFont typeface="Calibri"/>
              <a:buChar char="-"/>
            </a:pPr>
            <a:r>
              <a:rPr lang="en-US" b="0" i="0" dirty="0">
                <a:solidFill>
                  <a:schemeClr val="dk1"/>
                </a:solidFill>
                <a:latin typeface="Calibri"/>
                <a:ea typeface="Calibri"/>
                <a:cs typeface="Calibri"/>
                <a:sym typeface="Calibri"/>
              </a:rPr>
              <a:t>Sydney and I are both trained yoga instructors and participated in a yin yoga training course (a form of yoga that is particularly useful for stress and anxiety reduction)</a:t>
            </a:r>
            <a:endParaRPr lang="en-US" dirty="0"/>
          </a:p>
          <a:p>
            <a:pPr marL="1085850" lvl="2" indent="-171450" algn="l" rtl="0">
              <a:spcBef>
                <a:spcPts val="0"/>
              </a:spcBef>
              <a:spcAft>
                <a:spcPts val="0"/>
              </a:spcAft>
              <a:buClr>
                <a:schemeClr val="dk1"/>
              </a:buClr>
              <a:buSzPts val="1200"/>
              <a:buFont typeface="Calibri"/>
              <a:buChar char="-"/>
            </a:pPr>
            <a:r>
              <a:rPr lang="en-US" b="0" i="0" dirty="0">
                <a:solidFill>
                  <a:schemeClr val="dk1"/>
                </a:solidFill>
                <a:latin typeface="Calibri"/>
                <a:ea typeface="Calibri"/>
                <a:cs typeface="Calibri"/>
                <a:sym typeface="Calibri"/>
              </a:rPr>
              <a:t>Evidence based research regarding the effectiveness of certain yoga poses and breathing techniques. </a:t>
            </a:r>
            <a:endParaRPr lang="en-US" dirty="0"/>
          </a:p>
          <a:p>
            <a:pPr marL="171450" marR="0" lvl="1" indent="-171450" algn="l" rtl="0">
              <a:lnSpc>
                <a:spcPct val="100000"/>
              </a:lnSpc>
              <a:spcBef>
                <a:spcPts val="240"/>
              </a:spcBef>
              <a:spcAft>
                <a:spcPts val="0"/>
              </a:spcAft>
              <a:buClr>
                <a:schemeClr val="dk1"/>
              </a:buClr>
              <a:buSzPts val="1600"/>
              <a:buFont typeface="Calibri"/>
              <a:buChar char="•"/>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Plan to have post-session surveys that are a combination of Liker scale and qualitative questions to assess participant satisfaction and areas for improvement </a:t>
            </a:r>
            <a:endParaRPr dirty="0"/>
          </a:p>
        </p:txBody>
      </p:sp>
      <p:sp>
        <p:nvSpPr>
          <p:cNvPr id="131" name="Google Shape;13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Funding - Give Back Yoga Grant </a:t>
            </a:r>
            <a:endParaRPr/>
          </a:p>
        </p:txBody>
      </p:sp>
      <p:sp>
        <p:nvSpPr>
          <p:cNvPr id="164" name="Google Shape;1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Funding - Give Back Yoga Grant </a:t>
            </a:r>
            <a:endParaRPr/>
          </a:p>
        </p:txBody>
      </p:sp>
      <p:sp>
        <p:nvSpPr>
          <p:cNvPr id="164" name="Google Shape;1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3662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POnTheFlyLayout">
  <p:cSld name="TPOnTheFlyLayou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9.png"/><Relationship Id="rId7" Type="http://schemas.openxmlformats.org/officeDocument/2006/relationships/image" Target="../media/image13.png"/><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diagramColors" Target="../diagrams/colors2.xml"/><Relationship Id="rId5" Type="http://schemas.openxmlformats.org/officeDocument/2006/relationships/image" Target="../media/image11.png"/><Relationship Id="rId10" Type="http://schemas.openxmlformats.org/officeDocument/2006/relationships/diagramQuickStyle" Target="../diagrams/quickStyle2.xml"/><Relationship Id="rId4" Type="http://schemas.openxmlformats.org/officeDocument/2006/relationships/image" Target="../media/image10.png"/><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4"/>
          <p:cNvPicPr preferRelativeResize="0"/>
          <p:nvPr/>
        </p:nvPicPr>
        <p:blipFill rotWithShape="1">
          <a:blip r:embed="rId3">
            <a:alphaModFix/>
          </a:blip>
          <a:srcRect/>
          <a:stretch/>
        </p:blipFill>
        <p:spPr>
          <a:xfrm>
            <a:off x="3554443" y="206440"/>
            <a:ext cx="4428204" cy="2514370"/>
          </a:xfrm>
          <a:prstGeom prst="rect">
            <a:avLst/>
          </a:prstGeom>
          <a:noFill/>
          <a:ln>
            <a:noFill/>
          </a:ln>
        </p:spPr>
      </p:pic>
      <p:sp>
        <p:nvSpPr>
          <p:cNvPr id="94" name="Google Shape;94;p14"/>
          <p:cNvSpPr txBox="1">
            <a:spLocks noGrp="1"/>
          </p:cNvSpPr>
          <p:nvPr>
            <p:ph type="ctrTitle"/>
          </p:nvPr>
        </p:nvSpPr>
        <p:spPr>
          <a:xfrm>
            <a:off x="1346238" y="3429000"/>
            <a:ext cx="9144000" cy="3084878"/>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17391"/>
              <a:buFont typeface="Calibri"/>
              <a:buNone/>
            </a:pPr>
            <a:r>
              <a:rPr lang="en-US" sz="5111"/>
              <a:t>Sydney Hendricks and Mansi Trivedi</a:t>
            </a:r>
            <a:br>
              <a:rPr lang="en-US"/>
            </a:br>
            <a:r>
              <a:rPr lang="en-US" sz="4000"/>
              <a:t>Service-Learning Distinction Track Scholar</a:t>
            </a:r>
            <a:br>
              <a:rPr lang="en-US"/>
            </a:br>
            <a:r>
              <a:rPr lang="en-US" sz="4900" b="1"/>
              <a:t>The Development of an Integrative Medicine Intervention to Support the Health of the Home Insecure</a:t>
            </a:r>
            <a:br>
              <a:rPr lang="en-US"/>
            </a:br>
            <a:r>
              <a:rPr lang="en-US"/>
              <a:t>Dr. Daugherty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E23E-EEAA-5547-935B-84BE1EEFB873}"/>
              </a:ext>
            </a:extLst>
          </p:cNvPr>
          <p:cNvSpPr>
            <a:spLocks noGrp="1"/>
          </p:cNvSpPr>
          <p:nvPr>
            <p:ph type="title"/>
          </p:nvPr>
        </p:nvSpPr>
        <p:spPr/>
        <p:txBody>
          <a:bodyPr>
            <a:normAutofit/>
          </a:bodyPr>
          <a:lstStyle/>
          <a:p>
            <a:pPr algn="ctr"/>
            <a:r>
              <a:rPr lang="en-US" sz="4400" dirty="0"/>
              <a:t>Introduction</a:t>
            </a:r>
            <a:br>
              <a:rPr lang="en-US" sz="4400" dirty="0"/>
            </a:br>
            <a:endParaRPr lang="en-US" sz="4400" dirty="0"/>
          </a:p>
        </p:txBody>
      </p:sp>
      <p:sp>
        <p:nvSpPr>
          <p:cNvPr id="4" name="Text Placeholder 3">
            <a:extLst>
              <a:ext uri="{FF2B5EF4-FFF2-40B4-BE49-F238E27FC236}">
                <a16:creationId xmlns:a16="http://schemas.microsoft.com/office/drawing/2014/main" id="{DD5672EC-3674-A249-B7ED-8AA0C9B7B0B5}"/>
              </a:ext>
            </a:extLst>
          </p:cNvPr>
          <p:cNvSpPr>
            <a:spLocks noGrp="1"/>
          </p:cNvSpPr>
          <p:nvPr>
            <p:ph type="body" idx="2"/>
          </p:nvPr>
        </p:nvSpPr>
        <p:spPr/>
        <p:txBody>
          <a:bodyPr>
            <a:normAutofit/>
          </a:bodyPr>
          <a:lstStyle/>
          <a:p>
            <a:pPr marL="228600" lvl="0">
              <a:buSzPts val="2800"/>
              <a:buChar char="•"/>
            </a:pPr>
            <a:r>
              <a:rPr lang="en-US" sz="2400" dirty="0"/>
              <a:t>Lack of access to integrative medical services in non-white, low income, and less educated populations </a:t>
            </a:r>
          </a:p>
          <a:p>
            <a:pPr marL="228600" lvl="0">
              <a:buSzPts val="2800"/>
              <a:buChar char="•"/>
            </a:pPr>
            <a:r>
              <a:rPr lang="en-US" sz="2400" dirty="0"/>
              <a:t>Aim: create a holistic wellness program for the home insecure population of Greenville, North Carolina</a:t>
            </a:r>
          </a:p>
        </p:txBody>
      </p:sp>
      <p:pic>
        <p:nvPicPr>
          <p:cNvPr id="5" name="Picture 4">
            <a:extLst>
              <a:ext uri="{FF2B5EF4-FFF2-40B4-BE49-F238E27FC236}">
                <a16:creationId xmlns:a16="http://schemas.microsoft.com/office/drawing/2014/main" id="{E624F9EB-96E7-C340-B196-B7B56D821DE3}"/>
              </a:ext>
            </a:extLst>
          </p:cNvPr>
          <p:cNvPicPr>
            <a:picLocks noChangeAspect="1"/>
          </p:cNvPicPr>
          <p:nvPr/>
        </p:nvPicPr>
        <p:blipFill>
          <a:blip r:embed="rId3"/>
          <a:stretch>
            <a:fillRect/>
          </a:stretch>
        </p:blipFill>
        <p:spPr>
          <a:xfrm>
            <a:off x="6096000" y="150476"/>
            <a:ext cx="4813005" cy="6582492"/>
          </a:xfrm>
          <a:prstGeom prst="rect">
            <a:avLst/>
          </a:prstGeom>
        </p:spPr>
      </p:pic>
    </p:spTree>
    <p:extLst>
      <p:ext uri="{BB962C8B-B14F-4D97-AF65-F5344CB8AC3E}">
        <p14:creationId xmlns:p14="http://schemas.microsoft.com/office/powerpoint/2010/main" val="2188597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Google Shape;113;p16">
            <a:extLst>
              <a:ext uri="{FF2B5EF4-FFF2-40B4-BE49-F238E27FC236}">
                <a16:creationId xmlns:a16="http://schemas.microsoft.com/office/drawing/2014/main" id="{F07DCA6E-65D5-6244-BA31-CDC48FA9E59C}"/>
              </a:ext>
            </a:extLst>
          </p:cNvPr>
          <p:cNvSpPr/>
          <p:nvPr/>
        </p:nvSpPr>
        <p:spPr>
          <a:xfrm>
            <a:off x="762000" y="559678"/>
            <a:ext cx="3567915" cy="4952492"/>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pPr>
            <a:r>
              <a:rPr lang="en-US" sz="4400" kern="1200">
                <a:solidFill>
                  <a:schemeClr val="bg1"/>
                </a:solidFill>
                <a:latin typeface="+mj-lt"/>
                <a:ea typeface="+mj-ea"/>
                <a:cs typeface="+mj-cs"/>
                <a:sym typeface="Calibri"/>
              </a:rPr>
              <a:t>Methods</a:t>
            </a:r>
            <a:endParaRPr lang="en-US" sz="4400" kern="1200">
              <a:solidFill>
                <a:schemeClr val="bg1"/>
              </a:solidFill>
              <a:latin typeface="+mj-lt"/>
              <a:ea typeface="+mj-ea"/>
              <a:cs typeface="+mj-cs"/>
            </a:endParaRPr>
          </a:p>
        </p:txBody>
      </p:sp>
      <p:cxnSp>
        <p:nvCxnSpPr>
          <p:cNvPr id="16" name="Straight Connector 12">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7" name="Text Placeholder 2">
            <a:extLst>
              <a:ext uri="{FF2B5EF4-FFF2-40B4-BE49-F238E27FC236}">
                <a16:creationId xmlns:a16="http://schemas.microsoft.com/office/drawing/2014/main" id="{4BA782B8-ACCE-4DE7-BDF6-1E4D1C79B43A}"/>
              </a:ext>
            </a:extLst>
          </p:cNvPr>
          <p:cNvGraphicFramePr/>
          <p:nvPr>
            <p:extLst>
              <p:ext uri="{D42A27DB-BD31-4B8C-83A1-F6EECF244321}">
                <p14:modId xmlns:p14="http://schemas.microsoft.com/office/powerpoint/2010/main" val="612065204"/>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2846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cxnSp>
        <p:nvCxnSpPr>
          <p:cNvPr id="133" name="Google Shape;133;p17"/>
          <p:cNvCxnSpPr/>
          <p:nvPr/>
        </p:nvCxnSpPr>
        <p:spPr>
          <a:xfrm>
            <a:off x="1524000" y="6498486"/>
            <a:ext cx="7351486" cy="0"/>
          </a:xfrm>
          <a:prstGeom prst="straightConnector1">
            <a:avLst/>
          </a:prstGeom>
          <a:noFill/>
          <a:ln w="9525" cap="flat" cmpd="sng">
            <a:solidFill>
              <a:srgbClr val="592A8A"/>
            </a:solidFill>
            <a:prstDash val="solid"/>
            <a:miter lim="800000"/>
            <a:headEnd type="none" w="sm" len="sm"/>
            <a:tailEnd type="none" w="sm" len="sm"/>
          </a:ln>
        </p:spPr>
      </p:cxnSp>
      <p:cxnSp>
        <p:nvCxnSpPr>
          <p:cNvPr id="134" name="Google Shape;134;p17"/>
          <p:cNvCxnSpPr/>
          <p:nvPr/>
        </p:nvCxnSpPr>
        <p:spPr>
          <a:xfrm>
            <a:off x="9154886" y="6498486"/>
            <a:ext cx="1513114" cy="0"/>
          </a:xfrm>
          <a:prstGeom prst="straightConnector1">
            <a:avLst/>
          </a:prstGeom>
          <a:noFill/>
          <a:ln w="9525" cap="flat" cmpd="sng">
            <a:solidFill>
              <a:srgbClr val="592A8A"/>
            </a:solidFill>
            <a:prstDash val="solid"/>
            <a:miter lim="800000"/>
            <a:headEnd type="none" w="sm" len="sm"/>
            <a:tailEnd type="none" w="sm" len="sm"/>
          </a:ln>
        </p:spPr>
      </p:cxnSp>
      <p:pic>
        <p:nvPicPr>
          <p:cNvPr id="135" name="Google Shape;135;p17"/>
          <p:cNvPicPr preferRelativeResize="0"/>
          <p:nvPr/>
        </p:nvPicPr>
        <p:blipFill rotWithShape="1">
          <a:blip r:embed="rId3">
            <a:alphaModFix/>
          </a:blip>
          <a:srcRect/>
          <a:stretch/>
        </p:blipFill>
        <p:spPr>
          <a:xfrm>
            <a:off x="8810399" y="5976066"/>
            <a:ext cx="1483012" cy="542933"/>
          </a:xfrm>
          <a:prstGeom prst="rect">
            <a:avLst/>
          </a:prstGeom>
          <a:noFill/>
          <a:ln>
            <a:noFill/>
          </a:ln>
        </p:spPr>
      </p:pic>
      <p:grpSp>
        <p:nvGrpSpPr>
          <p:cNvPr id="136" name="Google Shape;136;p17"/>
          <p:cNvGrpSpPr/>
          <p:nvPr/>
        </p:nvGrpSpPr>
        <p:grpSpPr>
          <a:xfrm>
            <a:off x="1050535" y="2386577"/>
            <a:ext cx="10090929" cy="3568977"/>
            <a:chOff x="212335" y="854177"/>
            <a:chExt cx="10090929" cy="3568977"/>
          </a:xfrm>
        </p:grpSpPr>
        <p:sp>
          <p:nvSpPr>
            <p:cNvPr id="137" name="Google Shape;137;p17"/>
            <p:cNvSpPr/>
            <p:nvPr/>
          </p:nvSpPr>
          <p:spPr>
            <a:xfrm>
              <a:off x="212335" y="854177"/>
              <a:ext cx="1335915" cy="1335915"/>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7"/>
            <p:cNvSpPr/>
            <p:nvPr/>
          </p:nvSpPr>
          <p:spPr>
            <a:xfrm>
              <a:off x="492877" y="1134719"/>
              <a:ext cx="774830" cy="77483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7"/>
            <p:cNvSpPr/>
            <p:nvPr/>
          </p:nvSpPr>
          <p:spPr>
            <a:xfrm>
              <a:off x="1834517" y="854177"/>
              <a:ext cx="3148942" cy="13359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7"/>
            <p:cNvSpPr txBox="1"/>
            <p:nvPr/>
          </p:nvSpPr>
          <p:spPr>
            <a:xfrm>
              <a:off x="1834517" y="854177"/>
              <a:ext cx="3148942" cy="133591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400"/>
                <a:buFont typeface="Calibri"/>
                <a:buNone/>
              </a:pPr>
              <a:r>
                <a:rPr lang="en-US" sz="2400" dirty="0">
                  <a:solidFill>
                    <a:schemeClr val="dk1"/>
                  </a:solidFill>
                  <a:latin typeface="Calibri"/>
                  <a:ea typeface="Calibri"/>
                  <a:cs typeface="Calibri"/>
                  <a:sym typeface="Calibri"/>
                </a:rPr>
                <a:t>Breathing Techniques and Meditation   </a:t>
              </a:r>
            </a:p>
            <a:p>
              <a:pPr marL="0" marR="0" lvl="0" indent="0" algn="l" rtl="0">
                <a:lnSpc>
                  <a:spcPct val="100000"/>
                </a:lnSpc>
                <a:spcBef>
                  <a:spcPts val="0"/>
                </a:spcBef>
                <a:spcAft>
                  <a:spcPts val="0"/>
                </a:spcAft>
                <a:buClr>
                  <a:schemeClr val="dk1"/>
                </a:buClr>
                <a:buSzPts val="2400"/>
                <a:buFont typeface="Calibri"/>
                <a:buNone/>
              </a:pPr>
              <a:endParaRPr lang="en-US" sz="24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r>
                <a:rPr lang="en-US" sz="2400" dirty="0">
                  <a:solidFill>
                    <a:schemeClr val="dk1"/>
                  </a:solidFill>
                  <a:latin typeface="Calibri"/>
                  <a:ea typeface="Calibri"/>
                  <a:cs typeface="Calibri"/>
                  <a:sym typeface="Calibri"/>
                </a:rPr>
                <a:t>Anxiety </a:t>
              </a:r>
              <a:endParaRPr dirty="0"/>
            </a:p>
          </p:txBody>
        </p:sp>
        <p:sp>
          <p:nvSpPr>
            <p:cNvPr id="141" name="Google Shape;141;p17"/>
            <p:cNvSpPr/>
            <p:nvPr/>
          </p:nvSpPr>
          <p:spPr>
            <a:xfrm>
              <a:off x="5532139" y="854177"/>
              <a:ext cx="1335915" cy="1335915"/>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a:off x="5812681" y="1134719"/>
              <a:ext cx="774830" cy="774830"/>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p:nvPr/>
          </p:nvSpPr>
          <p:spPr>
            <a:xfrm>
              <a:off x="7154322" y="854177"/>
              <a:ext cx="3148942" cy="13359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txBox="1"/>
            <p:nvPr/>
          </p:nvSpPr>
          <p:spPr>
            <a:xfrm>
              <a:off x="7154322" y="854177"/>
              <a:ext cx="3148942" cy="133591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400"/>
                <a:buFont typeface="Calibri"/>
                <a:buNone/>
              </a:pPr>
              <a:r>
                <a:rPr lang="en-US" sz="2400" dirty="0">
                  <a:solidFill>
                    <a:schemeClr val="dk1"/>
                  </a:solidFill>
                  <a:latin typeface="Calibri"/>
                  <a:ea typeface="Calibri"/>
                  <a:cs typeface="Calibri"/>
                  <a:sym typeface="Calibri"/>
                </a:rPr>
                <a:t>Heart Opening Series</a:t>
              </a:r>
            </a:p>
            <a:p>
              <a:pPr marL="0" marR="0" lvl="0" indent="0" algn="l" rtl="0">
                <a:lnSpc>
                  <a:spcPct val="100000"/>
                </a:lnSpc>
                <a:spcBef>
                  <a:spcPts val="0"/>
                </a:spcBef>
                <a:spcAft>
                  <a:spcPts val="0"/>
                </a:spcAft>
                <a:buClr>
                  <a:schemeClr val="dk1"/>
                </a:buClr>
                <a:buSzPts val="2400"/>
                <a:buFont typeface="Calibri"/>
                <a:buNone/>
              </a:pPr>
              <a:endParaRPr lang="en-US" sz="24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r>
                <a:rPr lang="en-US" sz="2400" dirty="0">
                  <a:solidFill>
                    <a:schemeClr val="dk1"/>
                  </a:solidFill>
                  <a:latin typeface="Calibri"/>
                  <a:ea typeface="Calibri"/>
                  <a:cs typeface="Calibri"/>
                  <a:sym typeface="Calibri"/>
                </a:rPr>
                <a:t> Upper back and Shoulder Pain</a:t>
              </a:r>
              <a:endParaRPr dirty="0"/>
            </a:p>
          </p:txBody>
        </p:sp>
        <p:sp>
          <p:nvSpPr>
            <p:cNvPr id="145" name="Google Shape;145;p17"/>
            <p:cNvSpPr/>
            <p:nvPr/>
          </p:nvSpPr>
          <p:spPr>
            <a:xfrm>
              <a:off x="212335" y="3087239"/>
              <a:ext cx="1335915" cy="1335915"/>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p:nvPr/>
          </p:nvSpPr>
          <p:spPr>
            <a:xfrm>
              <a:off x="492877" y="3367781"/>
              <a:ext cx="774830" cy="774830"/>
            </a:xfrm>
            <a:prstGeom prst="rect">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7"/>
            <p:cNvSpPr/>
            <p:nvPr/>
          </p:nvSpPr>
          <p:spPr>
            <a:xfrm>
              <a:off x="1834517" y="3087239"/>
              <a:ext cx="3148942" cy="13359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7"/>
            <p:cNvSpPr txBox="1"/>
            <p:nvPr/>
          </p:nvSpPr>
          <p:spPr>
            <a:xfrm>
              <a:off x="1834517" y="3087239"/>
              <a:ext cx="3148942" cy="133591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400"/>
                <a:buFont typeface="Calibri"/>
                <a:buNone/>
              </a:pPr>
              <a:r>
                <a:rPr lang="en-US" sz="2400" dirty="0">
                  <a:solidFill>
                    <a:schemeClr val="dk1"/>
                  </a:solidFill>
                  <a:latin typeface="Calibri"/>
                  <a:ea typeface="Calibri"/>
                  <a:cs typeface="Calibri"/>
                  <a:sym typeface="Calibri"/>
                </a:rPr>
                <a:t>Spinal Twists</a:t>
              </a:r>
            </a:p>
            <a:p>
              <a:pPr marL="0" marR="0" lvl="0" indent="0" algn="l" rtl="0">
                <a:lnSpc>
                  <a:spcPct val="100000"/>
                </a:lnSpc>
                <a:spcBef>
                  <a:spcPts val="0"/>
                </a:spcBef>
                <a:spcAft>
                  <a:spcPts val="0"/>
                </a:spcAft>
                <a:buClr>
                  <a:schemeClr val="dk1"/>
                </a:buClr>
                <a:buSzPts val="2400"/>
                <a:buFont typeface="Calibri"/>
                <a:buNone/>
              </a:pPr>
              <a:endParaRPr lang="en-US" sz="24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r>
                <a:rPr lang="en-US" sz="2400" dirty="0">
                  <a:solidFill>
                    <a:schemeClr val="dk1"/>
                  </a:solidFill>
                  <a:latin typeface="Calibri"/>
                  <a:ea typeface="Calibri"/>
                  <a:cs typeface="Calibri"/>
                  <a:sym typeface="Calibri"/>
                </a:rPr>
                <a:t>Lower back and Hip Pain </a:t>
              </a:r>
              <a:endParaRPr dirty="0"/>
            </a:p>
          </p:txBody>
        </p:sp>
        <p:sp>
          <p:nvSpPr>
            <p:cNvPr id="149" name="Google Shape;149;p17"/>
            <p:cNvSpPr/>
            <p:nvPr/>
          </p:nvSpPr>
          <p:spPr>
            <a:xfrm>
              <a:off x="5532139" y="3087239"/>
              <a:ext cx="1335915" cy="1335915"/>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7"/>
            <p:cNvSpPr/>
            <p:nvPr/>
          </p:nvSpPr>
          <p:spPr>
            <a:xfrm>
              <a:off x="5812681" y="3367781"/>
              <a:ext cx="774830" cy="774830"/>
            </a:xfrm>
            <a:prstGeom prst="rect">
              <a:avLst/>
            </a:prstGeom>
            <a:blipFill rotWithShape="1">
              <a:blip r:embed="rId7">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7"/>
            <p:cNvSpPr/>
            <p:nvPr/>
          </p:nvSpPr>
          <p:spPr>
            <a:xfrm>
              <a:off x="7154322" y="3087239"/>
              <a:ext cx="3148942" cy="13359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7"/>
            <p:cNvSpPr txBox="1"/>
            <p:nvPr/>
          </p:nvSpPr>
          <p:spPr>
            <a:xfrm>
              <a:off x="7154322" y="3087239"/>
              <a:ext cx="3148942" cy="133591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400"/>
                <a:buFont typeface="Calibri"/>
                <a:buNone/>
              </a:pPr>
              <a:r>
                <a:rPr lang="en-US" sz="2400" dirty="0">
                  <a:solidFill>
                    <a:schemeClr val="dk1"/>
                  </a:solidFill>
                  <a:latin typeface="Calibri"/>
                  <a:ea typeface="Calibri"/>
                  <a:cs typeface="Calibri"/>
                  <a:sym typeface="Calibri"/>
                </a:rPr>
                <a:t>Balance </a:t>
              </a:r>
            </a:p>
            <a:p>
              <a:pPr marL="0" marR="0" lvl="0" indent="0" algn="l" rtl="0">
                <a:lnSpc>
                  <a:spcPct val="100000"/>
                </a:lnSpc>
                <a:spcBef>
                  <a:spcPts val="0"/>
                </a:spcBef>
                <a:spcAft>
                  <a:spcPts val="0"/>
                </a:spcAft>
                <a:buClr>
                  <a:schemeClr val="dk1"/>
                </a:buClr>
                <a:buSzPts val="2400"/>
                <a:buFont typeface="Calibri"/>
                <a:buNone/>
              </a:pPr>
              <a:endParaRPr lang="en-US" sz="24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r>
                <a:rPr lang="en-US" sz="2400" dirty="0">
                  <a:solidFill>
                    <a:schemeClr val="dk1"/>
                  </a:solidFill>
                  <a:latin typeface="Calibri"/>
                  <a:ea typeface="Calibri"/>
                  <a:cs typeface="Calibri"/>
                  <a:sym typeface="Calibri"/>
                </a:rPr>
                <a:t>Lower Extremities </a:t>
              </a:r>
              <a:endParaRPr dirty="0"/>
            </a:p>
          </p:txBody>
        </p:sp>
      </p:grpSp>
      <p:graphicFrame>
        <p:nvGraphicFramePr>
          <p:cNvPr id="24" name="Diagram 23">
            <a:extLst>
              <a:ext uri="{FF2B5EF4-FFF2-40B4-BE49-F238E27FC236}">
                <a16:creationId xmlns:a16="http://schemas.microsoft.com/office/drawing/2014/main" id="{C3340CF7-4C79-D84F-85B7-0DC062CF90B1}"/>
              </a:ext>
            </a:extLst>
          </p:cNvPr>
          <p:cNvGraphicFramePr/>
          <p:nvPr>
            <p:extLst>
              <p:ext uri="{D42A27DB-BD31-4B8C-83A1-F6EECF244321}">
                <p14:modId xmlns:p14="http://schemas.microsoft.com/office/powerpoint/2010/main" val="3010079235"/>
              </p:ext>
            </p:extLst>
          </p:nvPr>
        </p:nvGraphicFramePr>
        <p:xfrm>
          <a:off x="1050535" y="-321078"/>
          <a:ext cx="9617465" cy="3200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cxnSp>
        <p:nvCxnSpPr>
          <p:cNvPr id="166" name="Google Shape;166;p19"/>
          <p:cNvCxnSpPr/>
          <p:nvPr/>
        </p:nvCxnSpPr>
        <p:spPr>
          <a:xfrm>
            <a:off x="1524000" y="6498486"/>
            <a:ext cx="7351486" cy="0"/>
          </a:xfrm>
          <a:prstGeom prst="straightConnector1">
            <a:avLst/>
          </a:prstGeom>
          <a:noFill/>
          <a:ln w="9525" cap="flat" cmpd="sng">
            <a:solidFill>
              <a:srgbClr val="592A8A"/>
            </a:solidFill>
            <a:prstDash val="solid"/>
            <a:miter lim="800000"/>
            <a:headEnd type="none" w="sm" len="sm"/>
            <a:tailEnd type="none" w="sm" len="sm"/>
          </a:ln>
        </p:spPr>
      </p:cxnSp>
      <p:cxnSp>
        <p:nvCxnSpPr>
          <p:cNvPr id="167" name="Google Shape;167;p19"/>
          <p:cNvCxnSpPr/>
          <p:nvPr/>
        </p:nvCxnSpPr>
        <p:spPr>
          <a:xfrm>
            <a:off x="9154886" y="6498486"/>
            <a:ext cx="1513114" cy="0"/>
          </a:xfrm>
          <a:prstGeom prst="straightConnector1">
            <a:avLst/>
          </a:prstGeom>
          <a:noFill/>
          <a:ln w="9525" cap="flat" cmpd="sng">
            <a:solidFill>
              <a:srgbClr val="592A8A"/>
            </a:solidFill>
            <a:prstDash val="solid"/>
            <a:miter lim="800000"/>
            <a:headEnd type="none" w="sm" len="sm"/>
            <a:tailEnd type="none" w="sm" len="sm"/>
          </a:ln>
        </p:spPr>
      </p:cxnSp>
      <p:pic>
        <p:nvPicPr>
          <p:cNvPr id="168" name="Google Shape;168;p19" descr="Logo&#10;&#10;Description automatically generated with medium confidence"/>
          <p:cNvPicPr preferRelativeResize="0"/>
          <p:nvPr/>
        </p:nvPicPr>
        <p:blipFill rotWithShape="1">
          <a:blip r:embed="rId3">
            <a:alphaModFix/>
          </a:blip>
          <a:srcRect/>
          <a:stretch/>
        </p:blipFill>
        <p:spPr>
          <a:xfrm>
            <a:off x="8810399" y="5976066"/>
            <a:ext cx="1483012" cy="542933"/>
          </a:xfrm>
          <a:prstGeom prst="rect">
            <a:avLst/>
          </a:prstGeom>
          <a:noFill/>
          <a:ln>
            <a:noFill/>
          </a:ln>
        </p:spPr>
      </p:pic>
      <p:sp>
        <p:nvSpPr>
          <p:cNvPr id="169" name="Google Shape;169;p19"/>
          <p:cNvSpPr/>
          <p:nvPr/>
        </p:nvSpPr>
        <p:spPr>
          <a:xfrm>
            <a:off x="4726911" y="176107"/>
            <a:ext cx="3580327"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Discussion</a:t>
            </a:r>
            <a:endParaRPr/>
          </a:p>
        </p:txBody>
      </p:sp>
      <p:graphicFrame>
        <p:nvGraphicFramePr>
          <p:cNvPr id="172" name="Google Shape;170;p19">
            <a:extLst>
              <a:ext uri="{FF2B5EF4-FFF2-40B4-BE49-F238E27FC236}">
                <a16:creationId xmlns:a16="http://schemas.microsoft.com/office/drawing/2014/main" id="{AE696DAC-9FF2-4676-AD3C-0AADDB720B23}"/>
              </a:ext>
            </a:extLst>
          </p:cNvPr>
          <p:cNvGraphicFramePr/>
          <p:nvPr>
            <p:extLst>
              <p:ext uri="{D42A27DB-BD31-4B8C-83A1-F6EECF244321}">
                <p14:modId xmlns:p14="http://schemas.microsoft.com/office/powerpoint/2010/main" val="3771758206"/>
              </p:ext>
            </p:extLst>
          </p:nvPr>
        </p:nvGraphicFramePr>
        <p:xfrm>
          <a:off x="838200" y="974200"/>
          <a:ext cx="10515600" cy="517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cxnSp>
        <p:nvCxnSpPr>
          <p:cNvPr id="166" name="Google Shape;166;p19"/>
          <p:cNvCxnSpPr/>
          <p:nvPr/>
        </p:nvCxnSpPr>
        <p:spPr>
          <a:xfrm>
            <a:off x="1524000" y="6498486"/>
            <a:ext cx="7351486" cy="0"/>
          </a:xfrm>
          <a:prstGeom prst="straightConnector1">
            <a:avLst/>
          </a:prstGeom>
          <a:noFill/>
          <a:ln w="9525" cap="flat" cmpd="sng">
            <a:solidFill>
              <a:srgbClr val="592A8A"/>
            </a:solidFill>
            <a:prstDash val="solid"/>
            <a:miter lim="800000"/>
            <a:headEnd type="none" w="sm" len="sm"/>
            <a:tailEnd type="none" w="sm" len="sm"/>
          </a:ln>
        </p:spPr>
      </p:cxnSp>
      <p:cxnSp>
        <p:nvCxnSpPr>
          <p:cNvPr id="167" name="Google Shape;167;p19"/>
          <p:cNvCxnSpPr/>
          <p:nvPr/>
        </p:nvCxnSpPr>
        <p:spPr>
          <a:xfrm>
            <a:off x="9154886" y="6498486"/>
            <a:ext cx="1513114" cy="0"/>
          </a:xfrm>
          <a:prstGeom prst="straightConnector1">
            <a:avLst/>
          </a:prstGeom>
          <a:noFill/>
          <a:ln w="9525" cap="flat" cmpd="sng">
            <a:solidFill>
              <a:srgbClr val="592A8A"/>
            </a:solidFill>
            <a:prstDash val="solid"/>
            <a:miter lim="800000"/>
            <a:headEnd type="none" w="sm" len="sm"/>
            <a:tailEnd type="none" w="sm" len="sm"/>
          </a:ln>
        </p:spPr>
      </p:cxnSp>
      <p:pic>
        <p:nvPicPr>
          <p:cNvPr id="168" name="Google Shape;168;p19" descr="Logo&#10;&#10;Description automatically generated with medium confidence"/>
          <p:cNvPicPr preferRelativeResize="0"/>
          <p:nvPr/>
        </p:nvPicPr>
        <p:blipFill rotWithShape="1">
          <a:blip r:embed="rId3">
            <a:alphaModFix/>
          </a:blip>
          <a:srcRect/>
          <a:stretch/>
        </p:blipFill>
        <p:spPr>
          <a:xfrm>
            <a:off x="8810399" y="5976066"/>
            <a:ext cx="1483012" cy="542933"/>
          </a:xfrm>
          <a:prstGeom prst="rect">
            <a:avLst/>
          </a:prstGeom>
          <a:noFill/>
          <a:ln>
            <a:noFill/>
          </a:ln>
        </p:spPr>
      </p:pic>
      <p:sp>
        <p:nvSpPr>
          <p:cNvPr id="169" name="Google Shape;169;p19"/>
          <p:cNvSpPr/>
          <p:nvPr/>
        </p:nvSpPr>
        <p:spPr>
          <a:xfrm>
            <a:off x="4726911" y="176107"/>
            <a:ext cx="3580327"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Discussion</a:t>
            </a:r>
            <a:endParaRPr/>
          </a:p>
        </p:txBody>
      </p:sp>
      <p:graphicFrame>
        <p:nvGraphicFramePr>
          <p:cNvPr id="172" name="Google Shape;170;p19">
            <a:extLst>
              <a:ext uri="{FF2B5EF4-FFF2-40B4-BE49-F238E27FC236}">
                <a16:creationId xmlns:a16="http://schemas.microsoft.com/office/drawing/2014/main" id="{5CF462B8-F565-4202-98EA-4978A5D190DC}"/>
              </a:ext>
            </a:extLst>
          </p:cNvPr>
          <p:cNvGraphicFramePr/>
          <p:nvPr/>
        </p:nvGraphicFramePr>
        <p:xfrm>
          <a:off x="838200" y="974200"/>
          <a:ext cx="10515600" cy="517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0189027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528</Words>
  <Application>Microsoft Macintosh PowerPoint</Application>
  <PresentationFormat>Widescreen</PresentationFormat>
  <Paragraphs>77</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Sydney Hendricks and Mansi Trivedi Service-Learning Distinction Track Scholar The Development of an Integrative Medicine Intervention to Support the Health of the Home Insecure Dr. Daugherty</vt:lpstr>
      <vt:lpstr>Introduction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Sydney Hendricks and Mansi Trivedi Service-Learning Distinction Track Scholar The Development of an Integrative Medicine Intervention to Support the Health of the Home Insecure Dr. Daugherty</dc:title>
  <cp:lastModifiedBy>Trivedi, Mansi</cp:lastModifiedBy>
  <cp:revision>2</cp:revision>
  <dcterms:modified xsi:type="dcterms:W3CDTF">2021-04-12T20:59:23Z</dcterms:modified>
</cp:coreProperties>
</file>