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258" r:id="rId4"/>
    <p:sldId id="261" r:id="rId5"/>
    <p:sldId id="281" r:id="rId6"/>
    <p:sldId id="28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43" y="206440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51" y="2878744"/>
            <a:ext cx="11307337" cy="368932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700" i="1" dirty="0"/>
              <a:t>The Potential Economic Impact of National Standardization of Virtual Crossmatch Usage in Kidney Transplantation</a:t>
            </a:r>
            <a:br>
              <a:rPr lang="en-US" i="1" dirty="0"/>
            </a:br>
            <a:br>
              <a:rPr lang="en-US" i="1" dirty="0"/>
            </a:br>
            <a:r>
              <a:rPr lang="en-US" sz="3100" dirty="0"/>
              <a:t>James E. Stanton, </a:t>
            </a:r>
            <a:r>
              <a:rPr lang="en-US" sz="3100" dirty="0" err="1"/>
              <a:t>ScM</a:t>
            </a:r>
            <a:br>
              <a:rPr lang="en-US" sz="3100" dirty="0"/>
            </a:br>
            <a:r>
              <a:rPr lang="en-US" sz="3100" dirty="0"/>
              <a:t>Research Distinction Track Scholar</a:t>
            </a:r>
            <a:br>
              <a:rPr lang="en-US" sz="3100" dirty="0"/>
            </a:br>
            <a:r>
              <a:rPr lang="en-US" sz="3100" dirty="0"/>
              <a:t>PI: Dr. David </a:t>
            </a:r>
            <a:r>
              <a:rPr lang="en-US" sz="3100" dirty="0" err="1"/>
              <a:t>Leeser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165532" y="362696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" y="764909"/>
            <a:ext cx="11765281" cy="532818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Georgia" charset="0"/>
                <a:ea typeface="Georgia" charset="0"/>
                <a:cs typeface="Georgia" charset="0"/>
              </a:rPr>
              <a:t>Testing for donor specific antibodies (DSA) is a keystone of pre-transplantation screening (Patel and 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Terasaki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, 1969)</a:t>
            </a:r>
          </a:p>
          <a:p>
            <a:pPr>
              <a:lnSpc>
                <a:spcPct val="120000"/>
              </a:lnSpc>
            </a:pP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Georgia" charset="0"/>
                <a:ea typeface="Georgia" charset="0"/>
                <a:cs typeface="Georgia" charset="0"/>
              </a:rPr>
              <a:t>Increased DSA titers in a recipient usually indicates inferior graft survival (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Kaneku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 et al., 2015)</a:t>
            </a:r>
          </a:p>
          <a:p>
            <a:pPr>
              <a:lnSpc>
                <a:spcPct val="120000"/>
              </a:lnSpc>
            </a:pP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Georgia" charset="0"/>
                <a:ea typeface="Georgia" charset="0"/>
                <a:cs typeface="Georgia" charset="0"/>
              </a:rPr>
              <a:t>Flow cytometric crossmatch (FCXM) is the current gold standard for transplant screening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Georgia" charset="0"/>
                <a:ea typeface="Georgia" charset="0"/>
                <a:cs typeface="Georgia" charset="0"/>
              </a:rPr>
              <a:t>Pros: more sensitive than complement-dependent 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cytoxicity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 crossmatch and used nationwide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Georgia" charset="0"/>
                <a:ea typeface="Georgia" charset="0"/>
                <a:cs typeface="Georgia" charset="0"/>
              </a:rPr>
              <a:t>Cons: expensive and may be overly sensitive and detect irrelevant antibodies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Georgia" charset="0"/>
                <a:ea typeface="Georgia" charset="0"/>
                <a:cs typeface="Georgia" charset="0"/>
              </a:rPr>
              <a:t>Virtual crossmatch (VXM) involves comparing the transplant candidate’s unacceptable HLA antibodies to a donor’s HLA typing to determine if an organ offer should be accepted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Georgia" charset="0"/>
                <a:ea typeface="Georgia" charset="0"/>
                <a:cs typeface="Georgia" charset="0"/>
              </a:rPr>
              <a:t>Pros: cost-efficient and reduces cold ischemia time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Georgia" charset="0"/>
                <a:ea typeface="Georgia" charset="0"/>
                <a:cs typeface="Georgia" charset="0"/>
              </a:rPr>
              <a:t>Cons: limited use in highly sensitized individuals</a:t>
            </a:r>
          </a:p>
          <a:p>
            <a:pPr>
              <a:lnSpc>
                <a:spcPct val="120000"/>
              </a:lnSpc>
            </a:pP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2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701560" y="248886"/>
            <a:ext cx="3654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495"/>
            <a:ext cx="10515600" cy="52590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Georgia" charset="0"/>
                <a:ea typeface="Georgia" charset="0"/>
                <a:cs typeface="Georgia" charset="0"/>
              </a:rPr>
              <a:t>A single center retrospective analysis of the total number of FCXM performed for deceased donor kidneys between October 1</a:t>
            </a:r>
            <a:r>
              <a:rPr lang="en-US" baseline="30000" dirty="0">
                <a:latin typeface="Georgia" charset="0"/>
                <a:ea typeface="Georgia" charset="0"/>
                <a:cs typeface="Georgia" charset="0"/>
              </a:rPr>
              <a:t>st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, 2016 to September 30</a:t>
            </a:r>
            <a:r>
              <a:rPr lang="en-US" baseline="30000" dirty="0">
                <a:latin typeface="Georgia" charset="0"/>
                <a:ea typeface="Georgia" charset="0"/>
                <a:cs typeface="Georgia" charset="0"/>
              </a:rPr>
              <a:t>th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, 2017 (before VXM) was compared to the total number performed from January 1</a:t>
            </a:r>
            <a:r>
              <a:rPr lang="en-US" baseline="30000" dirty="0">
                <a:latin typeface="Georgia" charset="0"/>
                <a:ea typeface="Georgia" charset="0"/>
                <a:cs typeface="Georgia" charset="0"/>
              </a:rPr>
              <a:t>st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, 2018 to December 31</a:t>
            </a:r>
            <a:r>
              <a:rPr lang="en-US" baseline="30000" dirty="0">
                <a:latin typeface="Georgia" charset="0"/>
                <a:ea typeface="Georgia" charset="0"/>
                <a:cs typeface="Georgia" charset="0"/>
              </a:rPr>
              <a:t>st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, 2019 (after VXM implementation)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Georgia" panose="02040502050405020303" pitchFamily="18" charset="0"/>
              </a:rPr>
              <a:t>The following data were collected for each recipient: age, gender, ethnicity, level of pre-transplant sensitization demonstrated as calculated panel reactive antibodies [</a:t>
            </a:r>
            <a:r>
              <a:rPr lang="en-US" dirty="0" err="1">
                <a:latin typeface="Georgia" panose="02040502050405020303" pitchFamily="18" charset="0"/>
              </a:rPr>
              <a:t>cPRA</a:t>
            </a:r>
            <a:r>
              <a:rPr lang="en-US" dirty="0">
                <a:latin typeface="Georgia" panose="02040502050405020303" pitchFamily="18" charset="0"/>
              </a:rPr>
              <a:t>], and date/number of crossmatches performed. 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Georgia" charset="0"/>
                <a:ea typeface="Georgia" charset="0"/>
                <a:cs typeface="Georgia" charset="0"/>
              </a:rPr>
              <a:t>Wilcoxon Rank Sum Test used to compare the pre-VXM and post-VXM sample periods</a:t>
            </a:r>
          </a:p>
          <a:p>
            <a:pPr>
              <a:lnSpc>
                <a:spcPct val="170000"/>
              </a:lnSpc>
            </a:pP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70000"/>
              </a:lnSpc>
            </a:pPr>
            <a:endParaRPr lang="en-US" dirty="0"/>
          </a:p>
          <a:p>
            <a:pPr marL="0" indent="0">
              <a:lnSpc>
                <a:spcPct val="17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5259882" y="466728"/>
            <a:ext cx="1672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C6D2A21-4DD4-46C4-BD80-EECC4FECC0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491177"/>
            <a:ext cx="10363200" cy="46524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A total of 215 patients were transplanted during the study period</a:t>
            </a:r>
          </a:p>
          <a:p>
            <a:pPr lvl="1"/>
            <a:r>
              <a:rPr lang="en-US" dirty="0">
                <a:latin typeface="Georgia" charset="0"/>
                <a:ea typeface="Georgia" charset="0"/>
                <a:cs typeface="Georgia" charset="0"/>
              </a:rPr>
              <a:t>64 patients were transplanted with deceased donor kidneys in the pre-VXM period</a:t>
            </a:r>
          </a:p>
          <a:p>
            <a:pPr lvl="1"/>
            <a:r>
              <a:rPr lang="en-US" dirty="0">
                <a:latin typeface="Georgia" charset="0"/>
                <a:ea typeface="Georgia" charset="0"/>
                <a:cs typeface="Georgia" charset="0"/>
              </a:rPr>
              <a:t>151 patients were transplanted with deceased donor kidneys in the post-VXM period</a:t>
            </a:r>
          </a:p>
          <a:p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No significant difference in age, race, sex, or CPRA between the two groups</a:t>
            </a:r>
          </a:p>
          <a:p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Significant difference in KDPI between the two groups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081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5259882" y="466728"/>
            <a:ext cx="1672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C6D2A21-4DD4-46C4-BD80-EECC4FECC0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3477" y="4221080"/>
            <a:ext cx="3782769" cy="175498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eorgia" charset="0"/>
                <a:ea typeface="Georgia" charset="0"/>
                <a:cs typeface="Georgia" charset="0"/>
              </a:rPr>
              <a:t>Associated charge of a single FCXM is $2200 </a:t>
            </a:r>
          </a:p>
          <a:p>
            <a:r>
              <a:rPr lang="en-US" sz="1800" dirty="0">
                <a:latin typeface="Georgia" charset="0"/>
                <a:ea typeface="Georgia" charset="0"/>
                <a:cs typeface="Georgia" charset="0"/>
              </a:rPr>
              <a:t>Associated charge of a single VXM is $115 </a:t>
            </a:r>
          </a:p>
          <a:p>
            <a:endParaRPr lang="en-US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E68ED8B0-0F18-534A-A59D-25CE10132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072417"/>
              </p:ext>
            </p:extLst>
          </p:nvPr>
        </p:nvGraphicFramePr>
        <p:xfrm>
          <a:off x="17566" y="1418860"/>
          <a:ext cx="8282372" cy="4594773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160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938">
                  <a:extLst>
                    <a:ext uri="{9D8B030D-6E8A-4147-A177-3AD203B41FA5}">
                      <a16:colId xmlns:a16="http://schemas.microsoft.com/office/drawing/2014/main" val="136010045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510">
                  <a:extLst>
                    <a:ext uri="{9D8B030D-6E8A-4147-A177-3AD203B41FA5}">
                      <a16:colId xmlns:a16="http://schemas.microsoft.com/office/drawing/2014/main" val="1304543874"/>
                    </a:ext>
                  </a:extLst>
                </a:gridCol>
              </a:tblGrid>
              <a:tr h="949839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eorgia" charset="0"/>
                          <a:ea typeface="Georgia" charset="0"/>
                          <a:cs typeface="Georgia" charset="0"/>
                        </a:rPr>
                        <a:t>Number and Cost of FCXMs</a:t>
                      </a:r>
                      <a:r>
                        <a:rPr lang="en-US" sz="3200" baseline="0" dirty="0">
                          <a:latin typeface="Georgia" charset="0"/>
                          <a:ea typeface="Georgia" charset="0"/>
                          <a:cs typeface="Georgia" charset="0"/>
                        </a:rPr>
                        <a:t> and VXMs Performed</a:t>
                      </a:r>
                      <a:endParaRPr lang="en-US" sz="3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01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Time</a:t>
                      </a:r>
                      <a:r>
                        <a:rPr lang="en-US" sz="2200" baseline="0" dirty="0">
                          <a:latin typeface="Georgia" charset="0"/>
                          <a:ea typeface="Georgia" charset="0"/>
                          <a:cs typeface="Georgia" charset="0"/>
                        </a:rPr>
                        <a:t> Period</a:t>
                      </a:r>
                      <a:endParaRPr lang="en-US" sz="2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Number of Cadaveric Kidney Transplants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Total Number of FCXMs</a:t>
                      </a:r>
                      <a:r>
                        <a:rPr lang="en-US" sz="2200" baseline="0" dirty="0">
                          <a:latin typeface="Georgia" charset="0"/>
                          <a:ea typeface="Georgia" charset="0"/>
                          <a:cs typeface="Georgia" charset="0"/>
                        </a:rPr>
                        <a:t> Performed</a:t>
                      </a:r>
                      <a:endParaRPr lang="en-US" sz="2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Total Number of VXMs Performed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Georgia" charset="0"/>
                          <a:ea typeface="Georgia" charset="0"/>
                          <a:cs typeface="Georgia" charset="0"/>
                        </a:rPr>
                        <a:t>Cost per Transplant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97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Pre-VXM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$4160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97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Post-VXM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202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eorgia" charset="0"/>
                          <a:ea typeface="Georgia" charset="0"/>
                          <a:cs typeface="Georgia" charset="0"/>
                        </a:rPr>
                        <a:t>$3108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1742DF-4C06-654B-B464-639546F7DA97}"/>
              </a:ext>
            </a:extLst>
          </p:cNvPr>
          <p:cNvSpPr txBox="1"/>
          <p:nvPr/>
        </p:nvSpPr>
        <p:spPr>
          <a:xfrm>
            <a:off x="8875486" y="1035263"/>
            <a:ext cx="2768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Total Cost Savings of $65,495</a:t>
            </a:r>
          </a:p>
        </p:txBody>
      </p:sp>
    </p:spTree>
    <p:extLst>
      <p:ext uri="{BB962C8B-B14F-4D97-AF65-F5344CB8AC3E}">
        <p14:creationId xmlns:p14="http://schemas.microsoft.com/office/powerpoint/2010/main" val="28170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726911" y="176107"/>
            <a:ext cx="3580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418"/>
            <a:ext cx="10515600" cy="392488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Implementation of a VXM screening protocol reduces the total amount of FCXMs performed on deceased donor kidney transplants</a:t>
            </a:r>
          </a:p>
          <a:p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There is a cost savings to both the individual transplant center and the total cost of healthcare nationally when implementing VXM</a:t>
            </a:r>
          </a:p>
          <a:p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Adoption of a standardized VXM screening protocol can reduce healthcare-related expenditures at a nationwide level</a:t>
            </a:r>
          </a:p>
          <a:p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Based on the OPTN report for 2018, there were 9,867 deceased kidney donors that resulted in 14,725 transplants</a:t>
            </a:r>
          </a:p>
          <a:p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CEB6D-D72D-7049-8BC1-68AF29C0D46F}"/>
              </a:ext>
            </a:extLst>
          </p:cNvPr>
          <p:cNvSpPr txBox="1"/>
          <p:nvPr/>
        </p:nvSpPr>
        <p:spPr>
          <a:xfrm>
            <a:off x="595254" y="5110702"/>
            <a:ext cx="112146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If every center in the nation adopted a standardized VXM protocol, we estimate over $15,000,000 in savings annually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6369</TotalTime>
  <Words>476</Words>
  <Application>Microsoft Macintosh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Wingdings</vt:lpstr>
      <vt:lpstr>Office Theme</vt:lpstr>
      <vt:lpstr> The Potential Economic Impact of National Standardization of Virtual Crossmatch Usage in Kidney Transplantation  James E. Stanton, ScM Research Distinction Track Scholar PI: Dr. David Leeser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Stanton, James E</cp:lastModifiedBy>
  <cp:revision>23</cp:revision>
  <dcterms:created xsi:type="dcterms:W3CDTF">2018-02-07T18:32:32Z</dcterms:created>
  <dcterms:modified xsi:type="dcterms:W3CDTF">2021-04-13T00:06:38Z</dcterms:modified>
</cp:coreProperties>
</file>