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1" r:id="rId1"/>
  </p:sldMasterIdLst>
  <p:notesMasterIdLst>
    <p:notesMasterId r:id="rId8"/>
  </p:notesMasterIdLst>
  <p:sldIdLst>
    <p:sldId id="256" r:id="rId2"/>
    <p:sldId id="257" r:id="rId3"/>
    <p:sldId id="258" r:id="rId4"/>
    <p:sldId id="262" r:id="rId5"/>
    <p:sldId id="263" r:id="rId6"/>
    <p:sldId id="261"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nan, Johanna" initials="HJ" lastIdx="8" clrIdx="0">
    <p:extLst>
      <p:ext uri="{19B8F6BF-5375-455C-9EA6-DF929625EA0E}">
        <p15:presenceInfo xmlns:p15="http://schemas.microsoft.com/office/powerpoint/2012/main" userId="S::hannanj14@ecu.edu::3e6dd407-12e0-4e59-876e-28e6838f559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3" autoAdjust="0"/>
    <p:restoredTop sz="89857" autoAdjust="0"/>
  </p:normalViewPr>
  <p:slideViewPr>
    <p:cSldViewPr snapToGrid="0">
      <p:cViewPr>
        <p:scale>
          <a:sx n="84" d="100"/>
          <a:sy n="84" d="100"/>
        </p:scale>
        <p:origin x="810" y="4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D801A4-FF88-4960-9B5B-3C1C16E84FEB}" type="datetimeFigureOut">
              <a:rPr lang="en-US" smtClean="0"/>
              <a:t>4/11/2021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AC3045-D1FB-4A49-9599-19FF1A0507E6}" type="slidenum">
              <a:rPr lang="en-US" smtClean="0"/>
              <a:t>‹#›</a:t>
            </a:fld>
            <a:endParaRPr lang="en-US"/>
          </a:p>
        </p:txBody>
      </p:sp>
    </p:spTree>
    <p:extLst>
      <p:ext uri="{BB962C8B-B14F-4D97-AF65-F5344CB8AC3E}">
        <p14:creationId xmlns:p14="http://schemas.microsoft.com/office/powerpoint/2010/main" val="3198512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Our study investigates the role of Schwann cells in the survival and growth of major pelvic ganglia after radiation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Radiation impairs neurotrophic effect of Schwann cells cultured with irradiated major pelvic ganglia neurons</a:t>
            </a:r>
          </a:p>
          <a:p>
            <a:endParaRPr lang="en-US" dirty="0"/>
          </a:p>
        </p:txBody>
      </p:sp>
      <p:sp>
        <p:nvSpPr>
          <p:cNvPr id="4" name="Slide Number Placeholder 3"/>
          <p:cNvSpPr>
            <a:spLocks noGrp="1"/>
          </p:cNvSpPr>
          <p:nvPr>
            <p:ph type="sldNum" sz="quarter" idx="5"/>
          </p:nvPr>
        </p:nvSpPr>
        <p:spPr/>
        <p:txBody>
          <a:bodyPr/>
          <a:lstStyle/>
          <a:p>
            <a:fld id="{7DAC3045-D1FB-4A49-9599-19FF1A0507E6}" type="slidenum">
              <a:rPr lang="en-US" smtClean="0"/>
              <a:t>1</a:t>
            </a:fld>
            <a:endParaRPr lang="en-US"/>
          </a:p>
        </p:txBody>
      </p:sp>
    </p:spTree>
    <p:extLst>
      <p:ext uri="{BB962C8B-B14F-4D97-AF65-F5344CB8AC3E}">
        <p14:creationId xmlns:p14="http://schemas.microsoft.com/office/powerpoint/2010/main" val="3090414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Approximately one third of prostate cancer patients undergo radiation therapy. Unfortunately, a large proportion will develop erectile dysfunction, in part due to radiation-induced neuropathy. We have previously reported that ex vivo radiation causes dissociated neurons in culture to grow shorter neurites, while neurons within whole ganglia grew longer neurites. Within these ganglia are Schwann cells, which are known to facilitate neuron repair after certain types of injury.</a:t>
            </a:r>
            <a:endParaRPr lang="en-US" dirty="0"/>
          </a:p>
        </p:txBody>
      </p:sp>
      <p:sp>
        <p:nvSpPr>
          <p:cNvPr id="4" name="Slide Number Placeholder 3"/>
          <p:cNvSpPr>
            <a:spLocks noGrp="1"/>
          </p:cNvSpPr>
          <p:nvPr>
            <p:ph type="sldNum" sz="quarter" idx="5"/>
          </p:nvPr>
        </p:nvSpPr>
        <p:spPr/>
        <p:txBody>
          <a:bodyPr/>
          <a:lstStyle/>
          <a:p>
            <a:fld id="{7DAC3045-D1FB-4A49-9599-19FF1A0507E6}" type="slidenum">
              <a:rPr lang="en-US" smtClean="0"/>
              <a:t>2</a:t>
            </a:fld>
            <a:endParaRPr lang="en-US"/>
          </a:p>
        </p:txBody>
      </p:sp>
    </p:spTree>
    <p:extLst>
      <p:ext uri="{BB962C8B-B14F-4D97-AF65-F5344CB8AC3E}">
        <p14:creationId xmlns:p14="http://schemas.microsoft.com/office/powerpoint/2010/main" val="1948025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a:solidFill>
                  <a:schemeClr val="tx1"/>
                </a:solidFill>
                <a:effectLst/>
                <a:latin typeface="+mn-lt"/>
                <a:ea typeface="+mn-ea"/>
                <a:cs typeface="+mn-cs"/>
              </a:rPr>
              <a:t>For our experiment, we used major pelvic ganglia, which are </a:t>
            </a:r>
            <a:r>
              <a:rPr lang="en-US" sz="1200" kern="1200" dirty="0" err="1">
                <a:solidFill>
                  <a:schemeClr val="tx1"/>
                </a:solidFill>
                <a:effectLst/>
                <a:latin typeface="+mn-lt"/>
                <a:ea typeface="+mn-ea"/>
                <a:cs typeface="+mn-cs"/>
              </a:rPr>
              <a:t>paraprostatic</a:t>
            </a:r>
            <a:r>
              <a:rPr lang="en-US" sz="1200" kern="1200" dirty="0">
                <a:solidFill>
                  <a:schemeClr val="tx1"/>
                </a:solidFill>
                <a:effectLst/>
                <a:latin typeface="+mn-lt"/>
                <a:ea typeface="+mn-ea"/>
                <a:cs typeface="+mn-cs"/>
              </a:rPr>
              <a:t> nerve structures that control erectile function in rats. We extracted paired MPGs from 12 </a:t>
            </a:r>
            <a:r>
              <a:rPr lang="en-US" sz="1200" kern="1200" dirty="0" err="1">
                <a:solidFill>
                  <a:schemeClr val="tx1"/>
                </a:solidFill>
                <a:effectLst/>
                <a:latin typeface="+mn-lt"/>
                <a:ea typeface="+mn-ea"/>
                <a:cs typeface="+mn-cs"/>
              </a:rPr>
              <a:t>sprague-dawley</a:t>
            </a:r>
            <a:r>
              <a:rPr lang="en-US" sz="1200" kern="1200" dirty="0">
                <a:solidFill>
                  <a:schemeClr val="tx1"/>
                </a:solidFill>
                <a:effectLst/>
                <a:latin typeface="+mn-lt"/>
                <a:ea typeface="+mn-ea"/>
                <a:cs typeface="+mn-cs"/>
              </a:rPr>
              <a:t> rats, to which we then delivered 0 or 800 </a:t>
            </a:r>
            <a:r>
              <a:rPr lang="en-US" sz="1200" kern="1200" dirty="0" err="1">
                <a:solidFill>
                  <a:schemeClr val="tx1"/>
                </a:solidFill>
                <a:effectLst/>
                <a:latin typeface="+mn-lt"/>
                <a:ea typeface="+mn-ea"/>
                <a:cs typeface="+mn-cs"/>
              </a:rPr>
              <a:t>centigray</a:t>
            </a:r>
            <a:r>
              <a:rPr lang="en-US" sz="1200" kern="1200" dirty="0">
                <a:solidFill>
                  <a:schemeClr val="tx1"/>
                </a:solidFill>
                <a:effectLst/>
                <a:latin typeface="+mn-lt"/>
                <a:ea typeface="+mn-ea"/>
                <a:cs typeface="+mn-cs"/>
              </a:rPr>
              <a:t>. Schwann cells and neurons were dissociated from the MPGs tissue and then co-cultured. We created four experimental groups where none, only one, or both of the cell types had been irradiated.</a:t>
            </a:r>
          </a:p>
          <a:p>
            <a:pPr lvl="1"/>
            <a:r>
              <a:rPr lang="en-US" sz="1200" kern="1200" dirty="0">
                <a:solidFill>
                  <a:schemeClr val="tx1"/>
                </a:solidFill>
                <a:effectLst/>
                <a:latin typeface="+mn-lt"/>
                <a:ea typeface="+mn-ea"/>
                <a:cs typeface="+mn-cs"/>
              </a:rPr>
              <a:t>After 72 hours of growth, cultures were fixed, stained, and imaged to assess neurite length, branching, apoptosis, and autonomic neuron density.</a:t>
            </a:r>
          </a:p>
          <a:p>
            <a:endParaRPr lang="en-US" dirty="0"/>
          </a:p>
        </p:txBody>
      </p:sp>
      <p:sp>
        <p:nvSpPr>
          <p:cNvPr id="4" name="Slide Number Placeholder 3"/>
          <p:cNvSpPr>
            <a:spLocks noGrp="1"/>
          </p:cNvSpPr>
          <p:nvPr>
            <p:ph type="sldNum" sz="quarter" idx="5"/>
          </p:nvPr>
        </p:nvSpPr>
        <p:spPr/>
        <p:txBody>
          <a:bodyPr/>
          <a:lstStyle/>
          <a:p>
            <a:fld id="{7DAC3045-D1FB-4A49-9599-19FF1A0507E6}" type="slidenum">
              <a:rPr lang="en-US" smtClean="0"/>
              <a:t>3</a:t>
            </a:fld>
            <a:endParaRPr lang="en-US"/>
          </a:p>
        </p:txBody>
      </p:sp>
    </p:spTree>
    <p:extLst>
      <p:ext uri="{BB962C8B-B14F-4D97-AF65-F5344CB8AC3E}">
        <p14:creationId xmlns:p14="http://schemas.microsoft.com/office/powerpoint/2010/main" val="1923194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found that radiated neurons cultured with control </a:t>
            </a:r>
            <a:r>
              <a:rPr lang="en-US" sz="1200" kern="1200" dirty="0" err="1">
                <a:solidFill>
                  <a:schemeClr val="tx1"/>
                </a:solidFill>
                <a:effectLst/>
                <a:latin typeface="+mn-lt"/>
                <a:ea typeface="+mn-ea"/>
                <a:cs typeface="+mn-cs"/>
              </a:rPr>
              <a:t>schwann</a:t>
            </a:r>
            <a:r>
              <a:rPr lang="en-US" sz="1200" kern="1200" dirty="0">
                <a:solidFill>
                  <a:schemeClr val="tx1"/>
                </a:solidFill>
                <a:effectLst/>
                <a:latin typeface="+mn-lt"/>
                <a:ea typeface="+mn-ea"/>
                <a:cs typeface="+mn-cs"/>
              </a:rPr>
              <a:t> cells grew much longer neurites than all other groups. Neurite branching saw a significant reduction in neurite branching when both neurons and Schwann cells were radiated. Below are representative images of stained co-cultures. </a:t>
            </a:r>
          </a:p>
          <a:p>
            <a:endParaRPr lang="en-US" dirty="0"/>
          </a:p>
        </p:txBody>
      </p:sp>
      <p:sp>
        <p:nvSpPr>
          <p:cNvPr id="4" name="Slide Number Placeholder 3"/>
          <p:cNvSpPr>
            <a:spLocks noGrp="1"/>
          </p:cNvSpPr>
          <p:nvPr>
            <p:ph type="sldNum" sz="quarter" idx="5"/>
          </p:nvPr>
        </p:nvSpPr>
        <p:spPr/>
        <p:txBody>
          <a:bodyPr/>
          <a:lstStyle/>
          <a:p>
            <a:fld id="{7DAC3045-D1FB-4A49-9599-19FF1A0507E6}" type="slidenum">
              <a:rPr lang="en-US" smtClean="0"/>
              <a:t>4</a:t>
            </a:fld>
            <a:endParaRPr lang="en-US"/>
          </a:p>
        </p:txBody>
      </p:sp>
    </p:spTree>
    <p:extLst>
      <p:ext uri="{BB962C8B-B14F-4D97-AF65-F5344CB8AC3E}">
        <p14:creationId xmlns:p14="http://schemas.microsoft.com/office/powerpoint/2010/main" val="1965467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Apoptosis was </a:t>
            </a:r>
            <a:r>
              <a:rPr lang="en-US" sz="1200" kern="1200" dirty="0" err="1">
                <a:solidFill>
                  <a:schemeClr val="tx1"/>
                </a:solidFill>
                <a:effectLst/>
                <a:latin typeface="+mn-lt"/>
                <a:ea typeface="+mn-ea"/>
                <a:cs typeface="+mn-cs"/>
              </a:rPr>
              <a:t>signficantly</a:t>
            </a:r>
            <a:r>
              <a:rPr lang="en-US" sz="1200" kern="1200" dirty="0">
                <a:solidFill>
                  <a:schemeClr val="tx1"/>
                </a:solidFill>
                <a:effectLst/>
                <a:latin typeface="+mn-lt"/>
                <a:ea typeface="+mn-ea"/>
                <a:cs typeface="+mn-cs"/>
              </a:rPr>
              <a:t> increased in irradiated neurons, whether they were cultured with radiated or control Schwann cells. Radiated neurons also showed decreased nitrergic neuron density, again regardless of </a:t>
            </a:r>
            <a:r>
              <a:rPr lang="en-US" sz="1200" kern="1200" dirty="0" err="1">
                <a:solidFill>
                  <a:schemeClr val="tx1"/>
                </a:solidFill>
                <a:effectLst/>
                <a:latin typeface="+mn-lt"/>
                <a:ea typeface="+mn-ea"/>
                <a:cs typeface="+mn-cs"/>
              </a:rPr>
              <a:t>schwann</a:t>
            </a:r>
            <a:r>
              <a:rPr lang="en-US" sz="1200" kern="1200" dirty="0">
                <a:solidFill>
                  <a:schemeClr val="tx1"/>
                </a:solidFill>
                <a:effectLst/>
                <a:latin typeface="+mn-lt"/>
                <a:ea typeface="+mn-ea"/>
                <a:cs typeface="+mn-cs"/>
              </a:rPr>
              <a:t> cell radiation status. Adrenergic neuron density was similar in all groups.</a:t>
            </a:r>
          </a:p>
          <a:p>
            <a:endParaRPr lang="en-US" dirty="0"/>
          </a:p>
        </p:txBody>
      </p:sp>
      <p:sp>
        <p:nvSpPr>
          <p:cNvPr id="4" name="Slide Number Placeholder 3"/>
          <p:cNvSpPr>
            <a:spLocks noGrp="1"/>
          </p:cNvSpPr>
          <p:nvPr>
            <p:ph type="sldNum" sz="quarter" idx="5"/>
          </p:nvPr>
        </p:nvSpPr>
        <p:spPr/>
        <p:txBody>
          <a:bodyPr/>
          <a:lstStyle/>
          <a:p>
            <a:fld id="{7DAC3045-D1FB-4A49-9599-19FF1A0507E6}" type="slidenum">
              <a:rPr lang="en-US" smtClean="0"/>
              <a:t>5</a:t>
            </a:fld>
            <a:endParaRPr lang="en-US"/>
          </a:p>
        </p:txBody>
      </p:sp>
    </p:spTree>
    <p:extLst>
      <p:ext uri="{BB962C8B-B14F-4D97-AF65-F5344CB8AC3E}">
        <p14:creationId xmlns:p14="http://schemas.microsoft.com/office/powerpoint/2010/main" val="19009744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a:solidFill>
                  <a:schemeClr val="tx1"/>
                </a:solidFill>
                <a:effectLst/>
                <a:latin typeface="+mn-lt"/>
                <a:ea typeface="+mn-ea"/>
                <a:cs typeface="+mn-cs"/>
              </a:rPr>
              <a:t>In conclusion, Radiation-naïve Schwann cells enhance neurite outgrowth in irradiated neurons</a:t>
            </a:r>
          </a:p>
          <a:p>
            <a:pPr lvl="1"/>
            <a:r>
              <a:rPr lang="en-US" sz="1200" kern="1200" dirty="0">
                <a:solidFill>
                  <a:schemeClr val="tx1"/>
                </a:solidFill>
                <a:effectLst/>
                <a:latin typeface="+mn-lt"/>
                <a:ea typeface="+mn-ea"/>
                <a:cs typeface="+mn-cs"/>
              </a:rPr>
              <a:t>Radiation leads to increased apoptosis and loss of nitrergic neurons that cannot be overcome by the presence of Schwann cells</a:t>
            </a:r>
          </a:p>
          <a:p>
            <a:pPr lvl="1"/>
            <a:r>
              <a:rPr lang="en-US" sz="1200" kern="1200" dirty="0">
                <a:solidFill>
                  <a:schemeClr val="tx1"/>
                </a:solidFill>
                <a:effectLst/>
                <a:latin typeface="+mn-lt"/>
                <a:ea typeface="+mn-ea"/>
                <a:cs typeface="+mn-cs"/>
              </a:rPr>
              <a:t>Further studies are required to confirm these findings in vivo in order to fully understand if the Schwann cells play a role in radiation-induced ED</a:t>
            </a:r>
          </a:p>
          <a:p>
            <a:endParaRPr lang="en-US" dirty="0"/>
          </a:p>
        </p:txBody>
      </p:sp>
      <p:sp>
        <p:nvSpPr>
          <p:cNvPr id="4" name="Slide Number Placeholder 3"/>
          <p:cNvSpPr>
            <a:spLocks noGrp="1"/>
          </p:cNvSpPr>
          <p:nvPr>
            <p:ph type="sldNum" sz="quarter" idx="5"/>
          </p:nvPr>
        </p:nvSpPr>
        <p:spPr/>
        <p:txBody>
          <a:bodyPr/>
          <a:lstStyle/>
          <a:p>
            <a:fld id="{7DAC3045-D1FB-4A49-9599-19FF1A0507E6}" type="slidenum">
              <a:rPr lang="en-US" smtClean="0"/>
              <a:t>6</a:t>
            </a:fld>
            <a:endParaRPr lang="en-US"/>
          </a:p>
        </p:txBody>
      </p:sp>
    </p:spTree>
    <p:extLst>
      <p:ext uri="{BB962C8B-B14F-4D97-AF65-F5344CB8AC3E}">
        <p14:creationId xmlns:p14="http://schemas.microsoft.com/office/powerpoint/2010/main" val="3105515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2"/>
      </p:bgRef>
    </p:bg>
    <p:spTree>
      <p:nvGrpSpPr>
        <p:cNvPr id="1" name=""/>
        <p:cNvGrpSpPr/>
        <p:nvPr/>
      </p:nvGrpSpPr>
      <p:grpSpPr>
        <a:xfrm>
          <a:off x="0" y="0"/>
          <a:ext cx="0" cy="0"/>
          <a:chOff x="0" y="0"/>
          <a:chExt cx="0" cy="0"/>
        </a:xfrm>
      </p:grpSpPr>
      <p:sp>
        <p:nvSpPr>
          <p:cNvPr id="8" name="Rectangle 7"/>
          <p:cNvSpPr/>
          <p:nvPr/>
        </p:nvSpPr>
        <p:spPr>
          <a:xfrm>
            <a:off x="8418195" y="0"/>
            <a:ext cx="731520"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946404" y="758952"/>
            <a:ext cx="7063740" cy="4041648"/>
          </a:xfrm>
        </p:spPr>
        <p:txBody>
          <a:bodyPr anchor="b">
            <a:normAutofit/>
          </a:bodyPr>
          <a:lstStyle>
            <a:lvl1pPr algn="l">
              <a:lnSpc>
                <a:spcPct val="85000"/>
              </a:lnSpc>
              <a:defRPr sz="6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946404" y="4800600"/>
            <a:ext cx="7063740" cy="1691640"/>
          </a:xfrm>
        </p:spPr>
        <p:txBody>
          <a:bodyPr>
            <a:normAutofit/>
          </a:bodyPr>
          <a:lstStyle>
            <a:lvl1pPr marL="0" indent="0" algn="l">
              <a:buNone/>
              <a:defRPr sz="2000" spc="30" baseline="0">
                <a:solidFill>
                  <a:schemeClr val="tx1">
                    <a:lumMod val="75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Rectangle 6"/>
          <p:cNvSpPr/>
          <p:nvPr/>
        </p:nvSpPr>
        <p:spPr>
          <a:xfrm>
            <a:off x="0" y="0"/>
            <a:ext cx="3429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defRPr>
                <a:solidFill>
                  <a:schemeClr val="bg2">
                    <a:lumMod val="40000"/>
                    <a:lumOff val="60000"/>
                  </a:schemeClr>
                </a:solidFill>
              </a:defRPr>
            </a:lvl1pPr>
          </a:lstStyle>
          <a:p>
            <a:fld id="{EA0C0817-A112-4847-8014-A94B7D2A4EA3}" type="datetime1">
              <a:rPr lang="en-US" smtClean="0"/>
              <a:t>4/11/2021</a:t>
            </a:fld>
            <a:endParaRPr lang="en-US" dirty="0"/>
          </a:p>
        </p:txBody>
      </p:sp>
      <p:sp>
        <p:nvSpPr>
          <p:cNvPr id="5" name="Footer Placeholder 4"/>
          <p:cNvSpPr>
            <a:spLocks noGrp="1"/>
          </p:cNvSpPr>
          <p:nvPr>
            <p:ph type="ftr" sz="quarter" idx="11"/>
          </p:nvPr>
        </p:nvSpPr>
        <p:spPr/>
        <p:txBody>
          <a:bodyPr/>
          <a:lstStyle>
            <a:lvl1pPr>
              <a:defRPr>
                <a:solidFill>
                  <a:schemeClr val="bg2">
                    <a:lumMod val="40000"/>
                    <a:lumOff val="60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2">
                    <a:lumMod val="60000"/>
                    <a:lumOff val="40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11548958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FA2B21-3FCD-4721-B95C-427943F61125}" type="datetime1">
              <a:rPr lang="en-US" smtClean="0"/>
              <a:t>4/11/2021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28986243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6525" y="381000"/>
            <a:ext cx="1857375"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71500" y="381000"/>
            <a:ext cx="5800725"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FA2B21-3FCD-4721-B95C-427943F61125}" type="datetime1">
              <a:rPr lang="en-US" smtClean="0"/>
              <a:t>4/11/2021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067393048"/>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FA2B21-3FCD-4721-B95C-427943F61125}" type="datetime1">
              <a:rPr lang="en-US" smtClean="0"/>
              <a:t>4/11/2021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17747015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46404" y="758952"/>
            <a:ext cx="7063740" cy="4041648"/>
          </a:xfrm>
        </p:spPr>
        <p:txBody>
          <a:bodyPr anchor="b">
            <a:normAutofit/>
          </a:bodyPr>
          <a:lstStyle>
            <a:lvl1pPr>
              <a:lnSpc>
                <a:spcPct val="85000"/>
              </a:lnSpc>
              <a:defRPr sz="6200" b="1" baseline="0"/>
            </a:lvl1pPr>
          </a:lstStyle>
          <a:p>
            <a:r>
              <a:rPr lang="en-US"/>
              <a:t>Click to edit Master title style</a:t>
            </a:r>
            <a:endParaRPr lang="en-US" dirty="0"/>
          </a:p>
        </p:txBody>
      </p:sp>
      <p:sp>
        <p:nvSpPr>
          <p:cNvPr id="3" name="Text Placeholder 2"/>
          <p:cNvSpPr>
            <a:spLocks noGrp="1"/>
          </p:cNvSpPr>
          <p:nvPr>
            <p:ph type="body" idx="1"/>
          </p:nvPr>
        </p:nvSpPr>
        <p:spPr>
          <a:xfrm>
            <a:off x="946404" y="4800600"/>
            <a:ext cx="7063740" cy="1691640"/>
          </a:xfrm>
        </p:spPr>
        <p:txBody>
          <a:bodyPr anchor="t">
            <a:normAutofit/>
          </a:bodyPr>
          <a:lstStyle>
            <a:lvl1pPr marL="0" indent="0">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FA2B21-3FCD-4721-B95C-427943F61125}" type="datetime1">
              <a:rPr lang="en-US" smtClean="0"/>
              <a:t>4/11/2021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
        <p:nvSpPr>
          <p:cNvPr id="7" name="Rectangle 6"/>
          <p:cNvSpPr/>
          <p:nvPr/>
        </p:nvSpPr>
        <p:spPr>
          <a:xfrm>
            <a:off x="0" y="0"/>
            <a:ext cx="3429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85344635"/>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46404" y="1828801"/>
            <a:ext cx="336042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94860" y="1828801"/>
            <a:ext cx="336042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6FA2B21-3FCD-4721-B95C-427943F61125}" type="datetime1">
              <a:rPr lang="en-US" smtClean="0"/>
              <a:t>4/11/2021</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06271640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946404" y="1717185"/>
            <a:ext cx="336042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46404" y="2507550"/>
            <a:ext cx="336042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3"/>
          </p:nvPr>
        </p:nvSpPr>
        <p:spPr>
          <a:xfrm>
            <a:off x="4599432" y="1717185"/>
            <a:ext cx="3364992" cy="731520"/>
          </a:xfrm>
        </p:spPr>
        <p:txBody>
          <a:bodyPr anchor="b"/>
          <a:lstStyle>
            <a:lvl1pPr marL="0" indent="0">
              <a:spcBef>
                <a:spcPts val="0"/>
              </a:spcBef>
              <a:buNone/>
              <a:defRPr>
                <a:solidFill>
                  <a:schemeClr val="tx2"/>
                </a:solidFill>
              </a:defRPr>
            </a:lvl1pPr>
          </a:lstStyle>
          <a:p>
            <a:pPr lvl="0"/>
            <a:r>
              <a:rPr lang="en-US"/>
              <a:t>Click to edit Master text styles</a:t>
            </a:r>
          </a:p>
        </p:txBody>
      </p:sp>
      <p:sp>
        <p:nvSpPr>
          <p:cNvPr id="6" name="Content Placeholder 5"/>
          <p:cNvSpPr>
            <a:spLocks noGrp="1"/>
          </p:cNvSpPr>
          <p:nvPr>
            <p:ph sz="quarter" idx="4"/>
          </p:nvPr>
        </p:nvSpPr>
        <p:spPr>
          <a:xfrm>
            <a:off x="4594860" y="2507550"/>
            <a:ext cx="336042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6FA2B21-3FCD-4721-B95C-427943F61125}" type="datetime1">
              <a:rPr lang="en-US" smtClean="0"/>
              <a:t>4/11/2021</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45842621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6FA2B21-3FCD-4721-B95C-427943F61125}" type="datetime1">
              <a:rPr lang="en-US" smtClean="0"/>
              <a:t>4/11/2021</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123987072"/>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FA2B21-3FCD-4721-B95C-427943F61125}" type="datetime1">
              <a:rPr lang="en-US" smtClean="0"/>
              <a:t>4/11/2021</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340032485"/>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400300" cy="1600197"/>
          </a:xfrm>
        </p:spPr>
        <p:txBody>
          <a:bodyPr anchor="b">
            <a:normAutofit/>
          </a:bodyPr>
          <a:lstStyle>
            <a:lvl1pPr>
              <a:defRPr sz="2800" b="1" baseline="0"/>
            </a:lvl1pPr>
          </a:lstStyle>
          <a:p>
            <a:r>
              <a:rPr lang="en-US"/>
              <a:t>Click to edit Master title style</a:t>
            </a:r>
            <a:endParaRPr lang="en-US" dirty="0"/>
          </a:p>
        </p:txBody>
      </p:sp>
      <p:sp>
        <p:nvSpPr>
          <p:cNvPr id="3" name="Content Placeholder 2"/>
          <p:cNvSpPr>
            <a:spLocks noGrp="1"/>
          </p:cNvSpPr>
          <p:nvPr>
            <p:ph idx="1"/>
          </p:nvPr>
        </p:nvSpPr>
        <p:spPr>
          <a:xfrm>
            <a:off x="3378200" y="685800"/>
            <a:ext cx="4559300" cy="5486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30936" y="2099735"/>
            <a:ext cx="2400300" cy="3810001"/>
          </a:xfrm>
        </p:spPr>
        <p:txBody>
          <a:bodyPr>
            <a:normAutofit/>
          </a:bodyPr>
          <a:lstStyle>
            <a:lvl1pPr marL="0" indent="0">
              <a:lnSpc>
                <a:spcPct val="114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FA2B21-3FCD-4721-B95C-427943F61125}" type="datetime1">
              <a:rPr lang="en-US" smtClean="0"/>
              <a:t>4/11/2021</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86923805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5105400"/>
            <a:ext cx="8417859" cy="1752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5800" y="5257800"/>
            <a:ext cx="7486650" cy="914400"/>
          </a:xfrm>
        </p:spPr>
        <p:txBody>
          <a:bodyPr anchor="b">
            <a:normAutofit/>
          </a:bodyPr>
          <a:lstStyle>
            <a:lvl1pPr>
              <a:defRPr sz="2800" b="1">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8469630" cy="512892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6108590"/>
            <a:ext cx="7486650" cy="597011"/>
          </a:xfrm>
        </p:spPr>
        <p:txBody>
          <a:bodyPr>
            <a:normAutofit/>
          </a:bodyPr>
          <a:lstStyle>
            <a:lvl1pPr marL="0" indent="0">
              <a:lnSpc>
                <a:spcPct val="100000"/>
              </a:lnSpc>
              <a:spcBef>
                <a:spcPts val="800"/>
              </a:spcBef>
              <a:buNone/>
              <a:defRPr sz="1400">
                <a:solidFill>
                  <a:schemeClr val="accent1">
                    <a:lumMod val="20000"/>
                    <a:lumOff val="8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FA2B21-3FCD-4721-B95C-427943F61125}" type="datetime1">
              <a:rPr lang="en-US" smtClean="0"/>
              <a:t>4/11/2021</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81138010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8418195" y="0"/>
            <a:ext cx="73152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946404" y="365760"/>
            <a:ext cx="726948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946404" y="1828801"/>
            <a:ext cx="644652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7831456" y="1044178"/>
            <a:ext cx="1904999" cy="273844"/>
          </a:xfrm>
          <a:prstGeom prst="rect">
            <a:avLst/>
          </a:prstGeom>
        </p:spPr>
        <p:txBody>
          <a:bodyPr vert="horz" lIns="91440" tIns="45720" rIns="91440" bIns="45720" rtlCol="0" anchor="ctr"/>
          <a:lstStyle>
            <a:lvl1pPr algn="r">
              <a:defRPr sz="1050" b="0">
                <a:solidFill>
                  <a:schemeClr val="tx2">
                    <a:lumMod val="40000"/>
                    <a:lumOff val="60000"/>
                  </a:schemeClr>
                </a:solidFill>
              </a:defRPr>
            </a:lvl1pPr>
          </a:lstStyle>
          <a:p>
            <a:fld id="{F6FA2B21-3FCD-4721-B95C-427943F61125}" type="datetime1">
              <a:rPr lang="en-US" smtClean="0"/>
              <a:t>4/11/2021</a:t>
            </a:fld>
            <a:endParaRPr lang="en-US"/>
          </a:p>
        </p:txBody>
      </p:sp>
      <p:sp>
        <p:nvSpPr>
          <p:cNvPr id="5" name="Footer Placeholder 4"/>
          <p:cNvSpPr>
            <a:spLocks noGrp="1"/>
          </p:cNvSpPr>
          <p:nvPr>
            <p:ph type="ftr" sz="quarter" idx="3"/>
          </p:nvPr>
        </p:nvSpPr>
        <p:spPr>
          <a:xfrm rot="16200000">
            <a:off x="6993255" y="4092178"/>
            <a:ext cx="3581400" cy="273844"/>
          </a:xfrm>
          <a:prstGeom prst="rect">
            <a:avLst/>
          </a:prstGeom>
        </p:spPr>
        <p:txBody>
          <a:bodyPr vert="horz" lIns="91440" tIns="45720" rIns="91440" bIns="45720" rtlCol="0" anchor="ctr"/>
          <a:lstStyle>
            <a:lvl1pPr algn="l">
              <a:defRPr sz="1050">
                <a:solidFill>
                  <a:schemeClr val="tx2">
                    <a:lumMod val="40000"/>
                    <a:lumOff val="60000"/>
                  </a:schemeClr>
                </a:solidFill>
              </a:defRPr>
            </a:lvl1pPr>
          </a:lstStyle>
          <a:p>
            <a:endParaRPr lang="en-US" dirty="0"/>
          </a:p>
        </p:txBody>
      </p:sp>
      <p:sp>
        <p:nvSpPr>
          <p:cNvPr id="6" name="Slide Number Placeholder 5"/>
          <p:cNvSpPr>
            <a:spLocks noGrp="1"/>
          </p:cNvSpPr>
          <p:nvPr>
            <p:ph type="sldNum" sz="quarter" idx="4"/>
          </p:nvPr>
        </p:nvSpPr>
        <p:spPr>
          <a:xfrm>
            <a:off x="8441055" y="6172201"/>
            <a:ext cx="685800" cy="593725"/>
          </a:xfrm>
          <a:prstGeom prst="rect">
            <a:avLst/>
          </a:prstGeom>
        </p:spPr>
        <p:txBody>
          <a:bodyPr vert="horz" lIns="27432" tIns="45720" rIns="27432" bIns="45720" rtlCol="0" anchor="ctr">
            <a:normAutofit/>
          </a:bodyPr>
          <a:lstStyle>
            <a:lvl1pPr algn="ctr">
              <a:defRPr sz="3200">
                <a:solidFill>
                  <a:schemeClr val="tx2">
                    <a:lumMod val="60000"/>
                    <a:lumOff val="40000"/>
                  </a:schemeClr>
                </a:solidFill>
                <a:latin typeface="+mj-lt"/>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209687403"/>
      </p:ext>
    </p:extLst>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Lst>
  <p:hf sldNum="0" hdr="0" ftr="0" dt="0"/>
  <p:txStyles>
    <p:titleStyle>
      <a:lvl1pPr algn="l" defTabSz="914400" rtl="0" eaLnBrk="1" latinLnBrk="0" hangingPunct="1">
        <a:lnSpc>
          <a:spcPct val="90000"/>
        </a:lnSpc>
        <a:spcBef>
          <a:spcPct val="0"/>
        </a:spcBef>
        <a:buNone/>
        <a:defRPr sz="4000" b="1" kern="1200" spc="-70" baseline="0">
          <a:solidFill>
            <a:schemeClr val="accent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2000" kern="1200" spc="10" baseline="0">
          <a:solidFill>
            <a:schemeClr val="tx1">
              <a:lumMod val="65000"/>
              <a:lumOff val="35000"/>
            </a:schemeClr>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4.xml"/><Relationship Id="rId7" Type="http://schemas.openxmlformats.org/officeDocument/2006/relationships/image" Target="../media/image5.e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8.png"/><Relationship Id="rId4" Type="http://schemas.openxmlformats.org/officeDocument/2006/relationships/image" Target="../media/image7.jpeg"/><Relationship Id="rId9" Type="http://schemas.openxmlformats.org/officeDocument/2006/relationships/image" Target="../media/image6.emf"/></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5.xml"/><Relationship Id="rId7" Type="http://schemas.openxmlformats.org/officeDocument/2006/relationships/image" Target="../media/image9.emf"/><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11.emf"/><Relationship Id="rId5" Type="http://schemas.openxmlformats.org/officeDocument/2006/relationships/image" Target="../media/image13.jpeg"/><Relationship Id="rId10" Type="http://schemas.openxmlformats.org/officeDocument/2006/relationships/oleObject" Target="../embeddings/oleObject5.bin"/><Relationship Id="rId4" Type="http://schemas.openxmlformats.org/officeDocument/2006/relationships/image" Target="../media/image12.png"/><Relationship Id="rId9" Type="http://schemas.openxmlformats.org/officeDocument/2006/relationships/image" Target="../media/image10.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982F7A8-8A47-4526-97DD-8BF4DB0D807A}"/>
              </a:ext>
            </a:extLst>
          </p:cNvPr>
          <p:cNvSpPr txBox="1"/>
          <p:nvPr/>
        </p:nvSpPr>
        <p:spPr>
          <a:xfrm>
            <a:off x="356191" y="909956"/>
            <a:ext cx="8064795" cy="1015663"/>
          </a:xfrm>
          <a:prstGeom prst="rect">
            <a:avLst/>
          </a:prstGeom>
          <a:noFill/>
        </p:spPr>
        <p:txBody>
          <a:bodyPr wrap="square" rtlCol="0">
            <a:spAutoFit/>
          </a:bodyPr>
          <a:lstStyle/>
          <a:p>
            <a:pPr algn="ctr"/>
            <a:r>
              <a:rPr lang="en-US" sz="2000" b="1" dirty="0">
                <a:latin typeface="Verdana" panose="020B0604030504040204" pitchFamily="34" charset="0"/>
                <a:ea typeface="Verdana" panose="020B0604030504040204" pitchFamily="34" charset="0"/>
                <a:cs typeface="Arial" panose="020B0604020202020204" pitchFamily="34" charset="0"/>
              </a:rPr>
              <a:t>Coculture with healthy </a:t>
            </a:r>
            <a:r>
              <a:rPr lang="en-US" sz="2000" b="1" dirty="0" err="1">
                <a:latin typeface="Verdana" panose="020B0604030504040204" pitchFamily="34" charset="0"/>
                <a:ea typeface="Verdana" panose="020B0604030504040204" pitchFamily="34" charset="0"/>
                <a:cs typeface="Arial" panose="020B0604020202020204" pitchFamily="34" charset="0"/>
              </a:rPr>
              <a:t>Scwhann</a:t>
            </a:r>
            <a:r>
              <a:rPr lang="en-US" sz="2000" b="1" dirty="0">
                <a:latin typeface="Verdana" panose="020B0604030504040204" pitchFamily="34" charset="0"/>
                <a:ea typeface="Verdana" panose="020B0604030504040204" pitchFamily="34" charset="0"/>
                <a:cs typeface="Arial" panose="020B0604020202020204" pitchFamily="34" charset="0"/>
              </a:rPr>
              <a:t> cells promote neurite growth and survival of irradiated major pelvic ganglia neurons</a:t>
            </a:r>
          </a:p>
        </p:txBody>
      </p:sp>
      <p:pic>
        <p:nvPicPr>
          <p:cNvPr id="8" name="Picture 7" descr="A person wearing a suit and tie smiling at the camera&#10;&#10;Description automatically generated">
            <a:extLst>
              <a:ext uri="{FF2B5EF4-FFF2-40B4-BE49-F238E27FC236}">
                <a16:creationId xmlns:a16="http://schemas.microsoft.com/office/drawing/2014/main" id="{27A2C829-9812-4434-956A-9CE025713A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1393" y="1964374"/>
            <a:ext cx="2193335" cy="3289401"/>
          </a:xfrm>
          <a:prstGeom prst="rect">
            <a:avLst/>
          </a:prstGeom>
        </p:spPr>
      </p:pic>
      <p:sp>
        <p:nvSpPr>
          <p:cNvPr id="9" name="TextBox 8">
            <a:extLst>
              <a:ext uri="{FF2B5EF4-FFF2-40B4-BE49-F238E27FC236}">
                <a16:creationId xmlns:a16="http://schemas.microsoft.com/office/drawing/2014/main" id="{502F0FB6-5EB1-453B-A545-8A04E57F3832}"/>
              </a:ext>
            </a:extLst>
          </p:cNvPr>
          <p:cNvSpPr txBox="1"/>
          <p:nvPr/>
        </p:nvSpPr>
        <p:spPr>
          <a:xfrm>
            <a:off x="395662" y="5441257"/>
            <a:ext cx="8064795" cy="1200329"/>
          </a:xfrm>
          <a:prstGeom prst="rect">
            <a:avLst/>
          </a:prstGeom>
          <a:noFill/>
        </p:spPr>
        <p:txBody>
          <a:bodyPr wrap="square" rtlCol="0">
            <a:spAutoFit/>
          </a:bodyPr>
          <a:lstStyle/>
          <a:p>
            <a:pPr algn="ctr"/>
            <a:r>
              <a:rPr lang="en-US" dirty="0">
                <a:latin typeface="Verdana" panose="020B0604030504040204" pitchFamily="34" charset="0"/>
                <a:ea typeface="Verdana" panose="020B0604030504040204" pitchFamily="34" charset="0"/>
                <a:cs typeface="Arial" panose="020B0604020202020204" pitchFamily="34" charset="0"/>
              </a:rPr>
              <a:t>Josh Randolph</a:t>
            </a:r>
          </a:p>
          <a:p>
            <a:pPr algn="ctr"/>
            <a:r>
              <a:rPr lang="en-US" dirty="0">
                <a:latin typeface="Verdana" panose="020B0604030504040204" pitchFamily="34" charset="0"/>
                <a:ea typeface="Verdana" panose="020B0604030504040204" pitchFamily="34" charset="0"/>
                <a:cs typeface="Arial" panose="020B0604020202020204" pitchFamily="34" charset="0"/>
              </a:rPr>
              <a:t>2021 Distinction Track Scholar</a:t>
            </a:r>
          </a:p>
          <a:p>
            <a:pPr algn="ctr"/>
            <a:r>
              <a:rPr lang="en-US" dirty="0">
                <a:latin typeface="Verdana" panose="020B0604030504040204" pitchFamily="34" charset="0"/>
                <a:ea typeface="Verdana" panose="020B0604030504040204" pitchFamily="34" charset="0"/>
                <a:cs typeface="Arial" panose="020B0604020202020204" pitchFamily="34" charset="0"/>
              </a:rPr>
              <a:t>Brody School of Medicine at East Carolina University</a:t>
            </a:r>
          </a:p>
          <a:p>
            <a:pPr algn="ctr"/>
            <a:r>
              <a:rPr lang="en-US" dirty="0">
                <a:latin typeface="Verdana" panose="020B0604030504040204" pitchFamily="34" charset="0"/>
                <a:ea typeface="Verdana" panose="020B0604030504040204" pitchFamily="34" charset="0"/>
                <a:cs typeface="Arial" panose="020B0604020202020204" pitchFamily="34" charset="0"/>
              </a:rPr>
              <a:t>Johanna Hannan, Ph.D.</a:t>
            </a:r>
          </a:p>
        </p:txBody>
      </p:sp>
      <p:pic>
        <p:nvPicPr>
          <p:cNvPr id="10" name="Picture 9">
            <a:extLst>
              <a:ext uri="{FF2B5EF4-FFF2-40B4-BE49-F238E27FC236}">
                <a16:creationId xmlns:a16="http://schemas.microsoft.com/office/drawing/2014/main" id="{4D888049-4BAF-4536-ABD2-BE5810DDB810}"/>
              </a:ext>
            </a:extLst>
          </p:cNvPr>
          <p:cNvPicPr>
            <a:picLocks noChangeAspect="1"/>
          </p:cNvPicPr>
          <p:nvPr/>
        </p:nvPicPr>
        <p:blipFill>
          <a:blip r:embed="rId4"/>
          <a:stretch>
            <a:fillRect/>
          </a:stretch>
        </p:blipFill>
        <p:spPr>
          <a:xfrm>
            <a:off x="0" y="0"/>
            <a:ext cx="1402836" cy="796542"/>
          </a:xfrm>
          <a:prstGeom prst="rect">
            <a:avLst/>
          </a:prstGeom>
        </p:spPr>
      </p:pic>
    </p:spTree>
    <p:extLst>
      <p:ext uri="{BB962C8B-B14F-4D97-AF65-F5344CB8AC3E}">
        <p14:creationId xmlns:p14="http://schemas.microsoft.com/office/powerpoint/2010/main" val="3776024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982F7A8-8A47-4526-97DD-8BF4DB0D807A}"/>
              </a:ext>
            </a:extLst>
          </p:cNvPr>
          <p:cNvSpPr txBox="1"/>
          <p:nvPr/>
        </p:nvSpPr>
        <p:spPr>
          <a:xfrm>
            <a:off x="0" y="467472"/>
            <a:ext cx="9144000" cy="523220"/>
          </a:xfrm>
          <a:prstGeom prst="rect">
            <a:avLst/>
          </a:prstGeom>
          <a:noFill/>
        </p:spPr>
        <p:txBody>
          <a:bodyPr wrap="square" rtlCol="0">
            <a:spAutoFit/>
          </a:bodyPr>
          <a:lstStyle/>
          <a:p>
            <a:pPr algn="ctr"/>
            <a:r>
              <a:rPr lang="en-US" sz="2800" b="1" dirty="0">
                <a:latin typeface="Verdana" panose="020B0604030504040204" pitchFamily="34" charset="0"/>
                <a:ea typeface="Verdana" panose="020B0604030504040204" pitchFamily="34" charset="0"/>
                <a:cs typeface="Arial" panose="020B0604020202020204" pitchFamily="34" charset="0"/>
              </a:rPr>
              <a:t>Introduction</a:t>
            </a:r>
          </a:p>
        </p:txBody>
      </p:sp>
      <p:pic>
        <p:nvPicPr>
          <p:cNvPr id="1026" name="Picture 2" descr="Benchmarks and variations in side-effect of EBRT | PCFA">
            <a:extLst>
              <a:ext uri="{FF2B5EF4-FFF2-40B4-BE49-F238E27FC236}">
                <a16:creationId xmlns:a16="http://schemas.microsoft.com/office/drawing/2014/main" id="{6E03061F-62B2-4365-9C4B-833795F4B1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5842" y="1111101"/>
            <a:ext cx="3251842" cy="216372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422B8AE7-43E8-432A-8095-D4B417A4A374}"/>
              </a:ext>
            </a:extLst>
          </p:cNvPr>
          <p:cNvSpPr txBox="1"/>
          <p:nvPr/>
        </p:nvSpPr>
        <p:spPr>
          <a:xfrm>
            <a:off x="386316" y="1157365"/>
            <a:ext cx="4866168" cy="5632311"/>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Verdana" panose="020B0604030504040204" pitchFamily="34" charset="0"/>
                <a:ea typeface="Verdana" panose="020B0604030504040204" pitchFamily="34" charset="0"/>
                <a:cs typeface="Arial" panose="020B0604020202020204" pitchFamily="34" charset="0"/>
              </a:rPr>
              <a:t>A third of prostate cancer patients will undergo radiation therapy (RT)</a:t>
            </a:r>
          </a:p>
          <a:p>
            <a:pPr marL="285750" indent="-285750">
              <a:buFont typeface="Arial" panose="020B0604020202020204" pitchFamily="34" charset="0"/>
              <a:buChar char="•"/>
            </a:pPr>
            <a:endParaRPr lang="en-US" dirty="0">
              <a:latin typeface="Verdana" panose="020B0604030504040204" pitchFamily="34" charset="0"/>
              <a:ea typeface="Verdana" panose="020B0604030504040204" pitchFamily="34" charset="0"/>
              <a:cs typeface="Arial" panose="020B0604020202020204" pitchFamily="34" charset="0"/>
            </a:endParaRPr>
          </a:p>
          <a:p>
            <a:pPr marL="285750" indent="-285750">
              <a:buFont typeface="Arial" panose="020B0604020202020204" pitchFamily="34" charset="0"/>
              <a:buChar char="•"/>
            </a:pPr>
            <a:r>
              <a:rPr lang="en-US" dirty="0">
                <a:latin typeface="Verdana" panose="020B0604030504040204" pitchFamily="34" charset="0"/>
                <a:ea typeface="Verdana" panose="020B0604030504040204" pitchFamily="34" charset="0"/>
                <a:cs typeface="Arial" panose="020B0604020202020204" pitchFamily="34" charset="0"/>
              </a:rPr>
              <a:t>30-50% of PCa patients will develop RT-induced erectile dysfunction (ED)</a:t>
            </a:r>
          </a:p>
          <a:p>
            <a:endParaRPr lang="en-US" dirty="0">
              <a:latin typeface="Verdana" panose="020B0604030504040204" pitchFamily="34" charset="0"/>
              <a:ea typeface="Verdana" panose="020B0604030504040204" pitchFamily="34" charset="0"/>
              <a:cs typeface="Arial" panose="020B0604020202020204" pitchFamily="34" charset="0"/>
            </a:endParaRPr>
          </a:p>
          <a:p>
            <a:pPr marL="285750" indent="-285750">
              <a:buFont typeface="Arial" panose="020B0604020202020204" pitchFamily="34" charset="0"/>
              <a:buChar char="•"/>
            </a:pPr>
            <a:r>
              <a:rPr lang="en-US" dirty="0">
                <a:latin typeface="Verdana" panose="020B0604030504040204" pitchFamily="34" charset="0"/>
                <a:ea typeface="Verdana" panose="020B0604030504040204" pitchFamily="34" charset="0"/>
                <a:cs typeface="Arial" panose="020B0604020202020204" pitchFamily="34" charset="0"/>
              </a:rPr>
              <a:t>Ex vivo RT diminishes neurite outgrowth in dissociated neuron culture, but enhances outgrowth in cultured whole ganglia</a:t>
            </a:r>
          </a:p>
          <a:p>
            <a:endParaRPr lang="en-US" dirty="0">
              <a:latin typeface="Verdana" panose="020B0604030504040204" pitchFamily="34" charset="0"/>
              <a:ea typeface="Verdana" panose="020B0604030504040204" pitchFamily="34" charset="0"/>
              <a:cs typeface="Arial" panose="020B0604020202020204" pitchFamily="34" charset="0"/>
            </a:endParaRPr>
          </a:p>
          <a:p>
            <a:pPr marL="285750" indent="-285750">
              <a:buFont typeface="Arial" panose="020B0604020202020204" pitchFamily="34" charset="0"/>
              <a:buChar char="•"/>
            </a:pPr>
            <a:r>
              <a:rPr lang="en-US" dirty="0">
                <a:latin typeface="Verdana" panose="020B0604030504040204" pitchFamily="34" charset="0"/>
                <a:ea typeface="Verdana" panose="020B0604030504040204" pitchFamily="34" charset="0"/>
                <a:cs typeface="Arial" panose="020B0604020202020204" pitchFamily="34" charset="0"/>
              </a:rPr>
              <a:t>Schwann cells (SCs) facilitate neuron repair in response to nerve injury</a:t>
            </a:r>
          </a:p>
          <a:p>
            <a:pPr marL="285750" indent="-285750">
              <a:buFont typeface="Arial" panose="020B0604020202020204" pitchFamily="34" charset="0"/>
              <a:buChar char="•"/>
            </a:pPr>
            <a:endParaRPr lang="en-US" dirty="0">
              <a:latin typeface="Verdana" panose="020B0604030504040204" pitchFamily="34" charset="0"/>
              <a:ea typeface="Verdana" panose="020B0604030504040204" pitchFamily="34" charset="0"/>
              <a:cs typeface="Arial" panose="020B0604020202020204" pitchFamily="34" charset="0"/>
            </a:endParaRPr>
          </a:p>
          <a:p>
            <a:pPr marL="285750" indent="-285750">
              <a:buFont typeface="Arial" panose="020B0604020202020204" pitchFamily="34" charset="0"/>
              <a:buChar char="•"/>
            </a:pPr>
            <a:r>
              <a:rPr lang="en-US" b="1" dirty="0">
                <a:latin typeface="Verdana" panose="020B0604030504040204" pitchFamily="34" charset="0"/>
                <a:ea typeface="Verdana" panose="020B0604030504040204" pitchFamily="34" charset="0"/>
                <a:cs typeface="Arial" panose="020B0604020202020204" pitchFamily="34" charset="0"/>
              </a:rPr>
              <a:t>Hypothesis: Coculturing irradiated major pelvic ganglion neurons will reduce cell death, preserve nitrergic neuron populations, and promote axonal regeneration. </a:t>
            </a:r>
          </a:p>
        </p:txBody>
      </p:sp>
    </p:spTree>
    <p:extLst>
      <p:ext uri="{BB962C8B-B14F-4D97-AF65-F5344CB8AC3E}">
        <p14:creationId xmlns:p14="http://schemas.microsoft.com/office/powerpoint/2010/main" val="3611844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982F7A8-8A47-4526-97DD-8BF4DB0D807A}"/>
              </a:ext>
            </a:extLst>
          </p:cNvPr>
          <p:cNvSpPr txBox="1"/>
          <p:nvPr/>
        </p:nvSpPr>
        <p:spPr>
          <a:xfrm>
            <a:off x="0" y="467472"/>
            <a:ext cx="9144000" cy="523220"/>
          </a:xfrm>
          <a:prstGeom prst="rect">
            <a:avLst/>
          </a:prstGeom>
          <a:noFill/>
        </p:spPr>
        <p:txBody>
          <a:bodyPr wrap="square" rtlCol="0">
            <a:spAutoFit/>
          </a:bodyPr>
          <a:lstStyle/>
          <a:p>
            <a:pPr algn="ctr"/>
            <a:r>
              <a:rPr lang="en-US" sz="2800" b="1">
                <a:latin typeface="Verdana" panose="020B0604030504040204" pitchFamily="34" charset="0"/>
                <a:ea typeface="Verdana" panose="020B0604030504040204" pitchFamily="34" charset="0"/>
                <a:cs typeface="Arial" panose="020B0604020202020204" pitchFamily="34" charset="0"/>
              </a:rPr>
              <a:t>Methods</a:t>
            </a:r>
            <a:endParaRPr lang="en-US" sz="2800" b="1" dirty="0">
              <a:latin typeface="Verdana" panose="020B0604030504040204" pitchFamily="34" charset="0"/>
              <a:ea typeface="Verdana" panose="020B060403050404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422B8AE7-43E8-432A-8095-D4B417A4A374}"/>
              </a:ext>
            </a:extLst>
          </p:cNvPr>
          <p:cNvSpPr txBox="1"/>
          <p:nvPr/>
        </p:nvSpPr>
        <p:spPr>
          <a:xfrm>
            <a:off x="386315" y="1228546"/>
            <a:ext cx="8180635" cy="5355312"/>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Verdana" panose="020B0604030504040204" pitchFamily="34" charset="0"/>
                <a:ea typeface="Verdana" panose="020B0604030504040204" pitchFamily="34" charset="0"/>
                <a:cs typeface="Arial" panose="020B0604020202020204" pitchFamily="34" charset="0"/>
              </a:rPr>
              <a:t>12 week male Sprague-Dawley rats (n=12) </a:t>
            </a:r>
          </a:p>
          <a:p>
            <a:pPr marL="285750" indent="-285750">
              <a:buFont typeface="Arial" panose="020B0604020202020204" pitchFamily="34" charset="0"/>
              <a:buChar char="•"/>
            </a:pPr>
            <a:endParaRPr lang="en-US" dirty="0">
              <a:latin typeface="Verdana" panose="020B0604030504040204" pitchFamily="34" charset="0"/>
              <a:ea typeface="Verdana" panose="020B0604030504040204" pitchFamily="34" charset="0"/>
              <a:cs typeface="Arial" panose="020B0604020202020204" pitchFamily="34" charset="0"/>
            </a:endParaRPr>
          </a:p>
          <a:p>
            <a:pPr marL="285750" indent="-285750">
              <a:buFont typeface="Arial" panose="020B0604020202020204" pitchFamily="34" charset="0"/>
              <a:buChar char="•"/>
            </a:pPr>
            <a:r>
              <a:rPr lang="en-US" dirty="0">
                <a:latin typeface="Verdana" panose="020B0604030504040204" pitchFamily="34" charset="0"/>
                <a:ea typeface="Verdana" panose="020B0604030504040204" pitchFamily="34" charset="0"/>
                <a:cs typeface="Arial" panose="020B0604020202020204" pitchFamily="34" charset="0"/>
              </a:rPr>
              <a:t>Major pelvic ganglia (MPG) were excised and radiated (0 or 800 </a:t>
            </a:r>
            <a:r>
              <a:rPr lang="en-US" dirty="0" err="1">
                <a:latin typeface="Verdana" panose="020B0604030504040204" pitchFamily="34" charset="0"/>
                <a:ea typeface="Verdana" panose="020B0604030504040204" pitchFamily="34" charset="0"/>
                <a:cs typeface="Arial" panose="020B0604020202020204" pitchFamily="34" charset="0"/>
              </a:rPr>
              <a:t>cGy</a:t>
            </a:r>
            <a:r>
              <a:rPr lang="en-US" dirty="0">
                <a:latin typeface="Verdana" panose="020B0604030504040204" pitchFamily="34" charset="0"/>
                <a:ea typeface="Verdana" panose="020B0604030504040204" pitchFamily="34" charset="0"/>
                <a:cs typeface="Arial" panose="020B0604020202020204" pitchFamily="34" charset="0"/>
              </a:rPr>
              <a:t>)</a:t>
            </a:r>
          </a:p>
          <a:p>
            <a:pPr marL="285750" indent="-285750">
              <a:buFont typeface="Arial" panose="020B0604020202020204" pitchFamily="34" charset="0"/>
              <a:buChar char="•"/>
            </a:pPr>
            <a:endParaRPr lang="en-US" dirty="0">
              <a:latin typeface="Verdana" panose="020B0604030504040204" pitchFamily="34" charset="0"/>
              <a:ea typeface="Verdana" panose="020B0604030504040204" pitchFamily="34" charset="0"/>
              <a:cs typeface="Arial" panose="020B0604020202020204" pitchFamily="34" charset="0"/>
            </a:endParaRPr>
          </a:p>
          <a:p>
            <a:pPr marL="285750" indent="-285750">
              <a:buFont typeface="Arial" panose="020B0604020202020204" pitchFamily="34" charset="0"/>
              <a:buChar char="•"/>
            </a:pPr>
            <a:r>
              <a:rPr lang="en-US" dirty="0">
                <a:latin typeface="Verdana" panose="020B0604030504040204" pitchFamily="34" charset="0"/>
                <a:ea typeface="Verdana" panose="020B0604030504040204" pitchFamily="34" charset="0"/>
                <a:cs typeface="Arial" panose="020B0604020202020204" pitchFamily="34" charset="0"/>
              </a:rPr>
              <a:t>Schwann cells and neurons were dissociated</a:t>
            </a:r>
          </a:p>
          <a:p>
            <a:pPr marL="285750" indent="-285750">
              <a:buFont typeface="Arial" panose="020B0604020202020204" pitchFamily="34" charset="0"/>
              <a:buChar char="•"/>
            </a:pPr>
            <a:endParaRPr lang="en-US" dirty="0">
              <a:latin typeface="Verdana" panose="020B0604030504040204" pitchFamily="34" charset="0"/>
              <a:ea typeface="Verdana" panose="020B0604030504040204" pitchFamily="34" charset="0"/>
              <a:cs typeface="Arial" panose="020B0604020202020204" pitchFamily="34" charset="0"/>
            </a:endParaRPr>
          </a:p>
          <a:p>
            <a:pPr marL="285750" indent="-285750">
              <a:buFont typeface="Arial" panose="020B0604020202020204" pitchFamily="34" charset="0"/>
              <a:buChar char="•"/>
            </a:pPr>
            <a:r>
              <a:rPr lang="en-US" dirty="0">
                <a:latin typeface="Verdana" panose="020B0604030504040204" pitchFamily="34" charset="0"/>
                <a:ea typeface="Verdana" panose="020B0604030504040204" pitchFamily="34" charset="0"/>
                <a:cs typeface="Arial" panose="020B0604020202020204" pitchFamily="34" charset="0"/>
              </a:rPr>
              <a:t>Four experimental groups:</a:t>
            </a:r>
          </a:p>
          <a:p>
            <a:pPr lvl="1"/>
            <a:r>
              <a:rPr lang="en-US" dirty="0">
                <a:latin typeface="Verdana" panose="020B0604030504040204" pitchFamily="34" charset="0"/>
                <a:ea typeface="Verdana" panose="020B0604030504040204" pitchFamily="34" charset="0"/>
                <a:cs typeface="Arial" panose="020B0604020202020204" pitchFamily="34" charset="0"/>
              </a:rPr>
              <a:t>1. Control SC + Control MPG</a:t>
            </a:r>
          </a:p>
          <a:p>
            <a:pPr lvl="1"/>
            <a:r>
              <a:rPr lang="en-US" dirty="0">
                <a:latin typeface="Verdana" panose="020B0604030504040204" pitchFamily="34" charset="0"/>
                <a:ea typeface="Verdana" panose="020B0604030504040204" pitchFamily="34" charset="0"/>
                <a:cs typeface="Arial" panose="020B0604020202020204" pitchFamily="34" charset="0"/>
              </a:rPr>
              <a:t>2. Control SC + RT MPG</a:t>
            </a:r>
          </a:p>
          <a:p>
            <a:pPr lvl="1"/>
            <a:r>
              <a:rPr lang="en-US" dirty="0">
                <a:latin typeface="Verdana" panose="020B0604030504040204" pitchFamily="34" charset="0"/>
                <a:ea typeface="Verdana" panose="020B0604030504040204" pitchFamily="34" charset="0"/>
                <a:cs typeface="Arial" panose="020B0604020202020204" pitchFamily="34" charset="0"/>
              </a:rPr>
              <a:t>3. RT SC + Control MPG</a:t>
            </a:r>
          </a:p>
          <a:p>
            <a:pPr lvl="1"/>
            <a:r>
              <a:rPr lang="en-US" dirty="0">
                <a:latin typeface="Verdana" panose="020B0604030504040204" pitchFamily="34" charset="0"/>
                <a:ea typeface="Verdana" panose="020B0604030504040204" pitchFamily="34" charset="0"/>
                <a:cs typeface="Arial" panose="020B0604020202020204" pitchFamily="34" charset="0"/>
              </a:rPr>
              <a:t>4. RT SC + RT MPG</a:t>
            </a:r>
          </a:p>
          <a:p>
            <a:pPr lvl="1"/>
            <a:endParaRPr lang="en-US" dirty="0">
              <a:latin typeface="Verdana" panose="020B0604030504040204" pitchFamily="34" charset="0"/>
              <a:ea typeface="Verdana" panose="020B0604030504040204" pitchFamily="34" charset="0"/>
              <a:cs typeface="Arial" panose="020B0604020202020204" pitchFamily="34" charset="0"/>
            </a:endParaRPr>
          </a:p>
          <a:p>
            <a:pPr marL="285750" indent="-285750">
              <a:buFont typeface="Arial" panose="020B0604020202020204" pitchFamily="34" charset="0"/>
              <a:buChar char="•"/>
            </a:pPr>
            <a:r>
              <a:rPr lang="en-US" dirty="0">
                <a:latin typeface="Verdana" panose="020B0604030504040204" pitchFamily="34" charset="0"/>
                <a:ea typeface="Verdana" panose="020B0604030504040204" pitchFamily="34" charset="0"/>
                <a:cs typeface="Arial" panose="020B0604020202020204" pitchFamily="34" charset="0"/>
              </a:rPr>
              <a:t>After 72 hours of growth, neurons were </a:t>
            </a:r>
          </a:p>
          <a:p>
            <a:r>
              <a:rPr lang="en-US" dirty="0">
                <a:latin typeface="Verdana" panose="020B0604030504040204" pitchFamily="34" charset="0"/>
                <a:ea typeface="Verdana" panose="020B0604030504040204" pitchFamily="34" charset="0"/>
                <a:cs typeface="Arial" panose="020B0604020202020204" pitchFamily="34" charset="0"/>
              </a:rPr>
              <a:t>    imaged to analyze:</a:t>
            </a:r>
          </a:p>
          <a:p>
            <a:pPr marL="742950" lvl="1" indent="-285750">
              <a:buFont typeface="Arial" panose="020B0604020202020204" pitchFamily="34" charset="0"/>
              <a:buChar char="•"/>
            </a:pPr>
            <a:r>
              <a:rPr lang="en-US" dirty="0">
                <a:latin typeface="Verdana" panose="020B0604030504040204" pitchFamily="34" charset="0"/>
                <a:ea typeface="Verdana" panose="020B0604030504040204" pitchFamily="34" charset="0"/>
                <a:cs typeface="Arial" panose="020B0604020202020204" pitchFamily="34" charset="0"/>
              </a:rPr>
              <a:t>neurite length and branching</a:t>
            </a:r>
          </a:p>
          <a:p>
            <a:pPr marL="742950" lvl="1" indent="-285750">
              <a:buFont typeface="Arial" panose="020B0604020202020204" pitchFamily="34" charset="0"/>
              <a:buChar char="•"/>
            </a:pPr>
            <a:r>
              <a:rPr lang="en-US" dirty="0">
                <a:latin typeface="Verdana" panose="020B0604030504040204" pitchFamily="34" charset="0"/>
                <a:ea typeface="Verdana" panose="020B0604030504040204" pitchFamily="34" charset="0"/>
                <a:cs typeface="Arial" panose="020B0604020202020204" pitchFamily="34" charset="0"/>
              </a:rPr>
              <a:t>apoptosis</a:t>
            </a:r>
          </a:p>
          <a:p>
            <a:pPr marL="742950" lvl="1" indent="-285750">
              <a:buFont typeface="Arial" panose="020B0604020202020204" pitchFamily="34" charset="0"/>
              <a:buChar char="•"/>
            </a:pPr>
            <a:r>
              <a:rPr lang="en-US" dirty="0">
                <a:latin typeface="Verdana" panose="020B0604030504040204" pitchFamily="34" charset="0"/>
                <a:ea typeface="Verdana" panose="020B0604030504040204" pitchFamily="34" charset="0"/>
                <a:cs typeface="Arial" panose="020B0604020202020204" pitchFamily="34" charset="0"/>
              </a:rPr>
              <a:t>autonomic neuron density</a:t>
            </a:r>
          </a:p>
          <a:p>
            <a:endParaRPr lang="en-US" dirty="0">
              <a:latin typeface="Verdana" panose="020B0604030504040204" pitchFamily="34" charset="0"/>
              <a:ea typeface="Verdana" panose="020B0604030504040204" pitchFamily="34" charset="0"/>
              <a:cs typeface="Arial" panose="020B0604020202020204" pitchFamily="34" charset="0"/>
            </a:endParaRPr>
          </a:p>
        </p:txBody>
      </p:sp>
      <p:pic>
        <p:nvPicPr>
          <p:cNvPr id="4" name="Picture 4" descr="IJMS | Free Full-Text | Functional and Molecular Changes of the ...">
            <a:extLst>
              <a:ext uri="{FF2B5EF4-FFF2-40B4-BE49-F238E27FC236}">
                <a16:creationId xmlns:a16="http://schemas.microsoft.com/office/drawing/2014/main" id="{C766F48C-C7DE-4A13-9181-DCDFB54108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4912" y="3263894"/>
            <a:ext cx="3075578" cy="3319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9723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BCC5AC-C603-4DAB-8867-ABAB191045D8}"/>
              </a:ext>
            </a:extLst>
          </p:cNvPr>
          <p:cNvSpPr/>
          <p:nvPr/>
        </p:nvSpPr>
        <p:spPr>
          <a:xfrm>
            <a:off x="1273531" y="1246890"/>
            <a:ext cx="6903529" cy="279039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982F7A8-8A47-4526-97DD-8BF4DB0D807A}"/>
              </a:ext>
            </a:extLst>
          </p:cNvPr>
          <p:cNvSpPr txBox="1"/>
          <p:nvPr/>
        </p:nvSpPr>
        <p:spPr>
          <a:xfrm>
            <a:off x="0" y="-16263"/>
            <a:ext cx="9144000" cy="523220"/>
          </a:xfrm>
          <a:prstGeom prst="rect">
            <a:avLst/>
          </a:prstGeom>
          <a:noFill/>
        </p:spPr>
        <p:txBody>
          <a:bodyPr wrap="square" rtlCol="0">
            <a:spAutoFit/>
          </a:bodyPr>
          <a:lstStyle/>
          <a:p>
            <a:pPr algn="ctr"/>
            <a:r>
              <a:rPr lang="en-US" sz="2800" b="1" dirty="0">
                <a:latin typeface="Verdana" panose="020B0604030504040204" pitchFamily="34" charset="0"/>
                <a:ea typeface="Verdana" panose="020B0604030504040204" pitchFamily="34" charset="0"/>
                <a:cs typeface="Arial" panose="020B0604020202020204" pitchFamily="34" charset="0"/>
              </a:rPr>
              <a:t>Results</a:t>
            </a:r>
          </a:p>
        </p:txBody>
      </p:sp>
      <p:pic>
        <p:nvPicPr>
          <p:cNvPr id="5" name="Picture 4">
            <a:extLst>
              <a:ext uri="{FF2B5EF4-FFF2-40B4-BE49-F238E27FC236}">
                <a16:creationId xmlns:a16="http://schemas.microsoft.com/office/drawing/2014/main" id="{21A21803-C461-4F13-9A51-FE85485305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9043" y="4142142"/>
            <a:ext cx="3074989" cy="23191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EA4A98C8-F130-469A-B047-F789BA8BFC12}"/>
              </a:ext>
            </a:extLst>
          </p:cNvPr>
          <p:cNvPicPr>
            <a:picLocks noChangeAspect="1"/>
          </p:cNvPicPr>
          <p:nvPr/>
        </p:nvPicPr>
        <p:blipFill>
          <a:blip r:embed="rId5"/>
          <a:stretch>
            <a:fillRect/>
          </a:stretch>
        </p:blipFill>
        <p:spPr>
          <a:xfrm>
            <a:off x="5048946" y="4142142"/>
            <a:ext cx="3075022" cy="2319126"/>
          </a:xfrm>
          <a:prstGeom prst="rect">
            <a:avLst/>
          </a:prstGeom>
        </p:spPr>
      </p:pic>
      <p:sp>
        <p:nvSpPr>
          <p:cNvPr id="10" name="TextBox 9">
            <a:extLst>
              <a:ext uri="{FF2B5EF4-FFF2-40B4-BE49-F238E27FC236}">
                <a16:creationId xmlns:a16="http://schemas.microsoft.com/office/drawing/2014/main" id="{CE1FC091-9C03-46BD-A8EC-82255082338E}"/>
              </a:ext>
            </a:extLst>
          </p:cNvPr>
          <p:cNvSpPr txBox="1"/>
          <p:nvPr/>
        </p:nvSpPr>
        <p:spPr>
          <a:xfrm>
            <a:off x="460147" y="540536"/>
            <a:ext cx="9144000" cy="646331"/>
          </a:xfrm>
          <a:prstGeom prst="rect">
            <a:avLst/>
          </a:prstGeom>
          <a:noFill/>
        </p:spPr>
        <p:txBody>
          <a:bodyPr wrap="square" rtlCol="0">
            <a:spAutoFit/>
          </a:bodyPr>
          <a:lstStyle/>
          <a:p>
            <a:r>
              <a:rPr lang="en-US" b="1" dirty="0">
                <a:latin typeface="Verdana" panose="020B0604030504040204" pitchFamily="34" charset="0"/>
                <a:ea typeface="Verdana" panose="020B0604030504040204" pitchFamily="34" charset="0"/>
                <a:cs typeface="Arial" panose="020B0604020202020204" pitchFamily="34" charset="0"/>
              </a:rPr>
              <a:t>Neurite outgrowth increased in RT-MPG + con-SC, branching decreased when both were irradiated</a:t>
            </a:r>
          </a:p>
        </p:txBody>
      </p:sp>
      <p:sp>
        <p:nvSpPr>
          <p:cNvPr id="8" name="TextBox 7">
            <a:extLst>
              <a:ext uri="{FF2B5EF4-FFF2-40B4-BE49-F238E27FC236}">
                <a16:creationId xmlns:a16="http://schemas.microsoft.com/office/drawing/2014/main" id="{CF10B0DE-4F1D-46F9-9D2A-71DEE41136DB}"/>
              </a:ext>
            </a:extLst>
          </p:cNvPr>
          <p:cNvSpPr txBox="1"/>
          <p:nvPr/>
        </p:nvSpPr>
        <p:spPr>
          <a:xfrm>
            <a:off x="1345054" y="4101376"/>
            <a:ext cx="1068306" cy="1200329"/>
          </a:xfrm>
          <a:prstGeom prst="rect">
            <a:avLst/>
          </a:prstGeom>
          <a:noFill/>
        </p:spPr>
        <p:txBody>
          <a:bodyPr wrap="square" rtlCol="0">
            <a:spAutoFit/>
          </a:bodyPr>
          <a:lstStyle/>
          <a:p>
            <a:r>
              <a:rPr lang="en-US" b="1" dirty="0">
                <a:solidFill>
                  <a:srgbClr val="00FF00"/>
                </a:solidFill>
                <a:latin typeface="Verdana" panose="020B0604030504040204" pitchFamily="34" charset="0"/>
                <a:ea typeface="Verdana" panose="020B0604030504040204" pitchFamily="34" charset="0"/>
              </a:rPr>
              <a:t>TUJ1</a:t>
            </a:r>
          </a:p>
          <a:p>
            <a:r>
              <a:rPr lang="en-US" b="1" dirty="0">
                <a:solidFill>
                  <a:srgbClr val="FF0000"/>
                </a:solidFill>
                <a:latin typeface="Verdana" panose="020B0604030504040204" pitchFamily="34" charset="0"/>
                <a:ea typeface="Verdana" panose="020B0604030504040204" pitchFamily="34" charset="0"/>
              </a:rPr>
              <a:t>nNOS</a:t>
            </a:r>
          </a:p>
          <a:p>
            <a:r>
              <a:rPr lang="en-US" b="1" dirty="0">
                <a:solidFill>
                  <a:srgbClr val="CC00FF"/>
                </a:solidFill>
                <a:latin typeface="Verdana" panose="020B0604030504040204" pitchFamily="34" charset="0"/>
                <a:ea typeface="Verdana" panose="020B0604030504040204" pitchFamily="34" charset="0"/>
              </a:rPr>
              <a:t>S100</a:t>
            </a:r>
          </a:p>
          <a:p>
            <a:r>
              <a:rPr lang="en-US" b="1" dirty="0">
                <a:solidFill>
                  <a:srgbClr val="00B0F0"/>
                </a:solidFill>
                <a:latin typeface="Verdana" panose="020B0604030504040204" pitchFamily="34" charset="0"/>
                <a:ea typeface="Verdana" panose="020B0604030504040204" pitchFamily="34" charset="0"/>
              </a:rPr>
              <a:t>DAPI</a:t>
            </a:r>
          </a:p>
        </p:txBody>
      </p:sp>
      <p:sp>
        <p:nvSpPr>
          <p:cNvPr id="9" name="TextBox 8">
            <a:extLst>
              <a:ext uri="{FF2B5EF4-FFF2-40B4-BE49-F238E27FC236}">
                <a16:creationId xmlns:a16="http://schemas.microsoft.com/office/drawing/2014/main" id="{10AB5AB3-AF83-4027-92D4-5C402E7AAEC6}"/>
              </a:ext>
            </a:extLst>
          </p:cNvPr>
          <p:cNvSpPr txBox="1"/>
          <p:nvPr/>
        </p:nvSpPr>
        <p:spPr>
          <a:xfrm>
            <a:off x="4981623" y="6150046"/>
            <a:ext cx="2555323" cy="369332"/>
          </a:xfrm>
          <a:prstGeom prst="rect">
            <a:avLst/>
          </a:prstGeom>
          <a:noFill/>
        </p:spPr>
        <p:txBody>
          <a:bodyPr wrap="square" rtlCol="0">
            <a:spAutoFit/>
          </a:bodyPr>
          <a:lstStyle/>
          <a:p>
            <a:r>
              <a:rPr lang="en-US" dirty="0">
                <a:latin typeface="Verdana" panose="020B0604030504040204" pitchFamily="34" charset="0"/>
                <a:ea typeface="Verdana" panose="020B0604030504040204" pitchFamily="34" charset="0"/>
              </a:rPr>
              <a:t>RT-MPG + RT-SC</a:t>
            </a:r>
          </a:p>
        </p:txBody>
      </p:sp>
      <p:sp>
        <p:nvSpPr>
          <p:cNvPr id="13" name="TextBox 12">
            <a:extLst>
              <a:ext uri="{FF2B5EF4-FFF2-40B4-BE49-F238E27FC236}">
                <a16:creationId xmlns:a16="http://schemas.microsoft.com/office/drawing/2014/main" id="{A41D7D91-D8C5-4FF9-9D6A-E01997C6CE97}"/>
              </a:ext>
            </a:extLst>
          </p:cNvPr>
          <p:cNvSpPr txBox="1"/>
          <p:nvPr/>
        </p:nvSpPr>
        <p:spPr>
          <a:xfrm>
            <a:off x="1335316" y="6150046"/>
            <a:ext cx="2555323" cy="369332"/>
          </a:xfrm>
          <a:prstGeom prst="rect">
            <a:avLst/>
          </a:prstGeom>
          <a:noFill/>
        </p:spPr>
        <p:txBody>
          <a:bodyPr wrap="square" rtlCol="0">
            <a:spAutoFit/>
          </a:bodyPr>
          <a:lstStyle/>
          <a:p>
            <a:r>
              <a:rPr lang="en-US" dirty="0">
                <a:latin typeface="Verdana" panose="020B0604030504040204" pitchFamily="34" charset="0"/>
                <a:ea typeface="Verdana" panose="020B0604030504040204" pitchFamily="34" charset="0"/>
              </a:rPr>
              <a:t>RT-MPG + con-SC</a:t>
            </a:r>
          </a:p>
        </p:txBody>
      </p:sp>
      <p:graphicFrame>
        <p:nvGraphicFramePr>
          <p:cNvPr id="14" name="Object 13">
            <a:extLst>
              <a:ext uri="{FF2B5EF4-FFF2-40B4-BE49-F238E27FC236}">
                <a16:creationId xmlns:a16="http://schemas.microsoft.com/office/drawing/2014/main" id="{C638BF3A-9689-4E1B-96DC-E8C622F6B0CA}"/>
              </a:ext>
            </a:extLst>
          </p:cNvPr>
          <p:cNvGraphicFramePr>
            <a:graphicFrameLocks noChangeAspect="1"/>
          </p:cNvGraphicFramePr>
          <p:nvPr>
            <p:extLst>
              <p:ext uri="{D42A27DB-BD31-4B8C-83A1-F6EECF244321}">
                <p14:modId xmlns:p14="http://schemas.microsoft.com/office/powerpoint/2010/main" val="1959927871"/>
              </p:ext>
            </p:extLst>
          </p:nvPr>
        </p:nvGraphicFramePr>
        <p:xfrm>
          <a:off x="1273531" y="1299765"/>
          <a:ext cx="3668713" cy="2633662"/>
        </p:xfrm>
        <a:graphic>
          <a:graphicData uri="http://schemas.openxmlformats.org/presentationml/2006/ole">
            <mc:AlternateContent xmlns:mc="http://schemas.openxmlformats.org/markup-compatibility/2006">
              <mc:Choice xmlns:v="urn:schemas-microsoft-com:vml" Requires="v">
                <p:oleObj spid="_x0000_s1072" name="Prism Project" r:id="rId6" imgW="4464000" imgH="3204000" progId="Prism5.Document">
                  <p:embed/>
                </p:oleObj>
              </mc:Choice>
              <mc:Fallback>
                <p:oleObj name="Prism Project" r:id="rId6" imgW="4464000" imgH="3204000" progId="Prism5.Document">
                  <p:embed/>
                  <p:pic>
                    <p:nvPicPr>
                      <p:cNvPr id="2" name="Object 1">
                        <a:extLst>
                          <a:ext uri="{FF2B5EF4-FFF2-40B4-BE49-F238E27FC236}">
                            <a16:creationId xmlns:a16="http://schemas.microsoft.com/office/drawing/2014/main" id="{A5F3B3FC-D3C2-4B9F-B081-E04D5320A3F0}"/>
                          </a:ext>
                        </a:extLst>
                      </p:cNvPr>
                      <p:cNvPicPr/>
                      <p:nvPr/>
                    </p:nvPicPr>
                    <p:blipFill>
                      <a:blip r:embed="rId7"/>
                      <a:stretch>
                        <a:fillRect/>
                      </a:stretch>
                    </p:blipFill>
                    <p:spPr>
                      <a:xfrm>
                        <a:off x="1273531" y="1299765"/>
                        <a:ext cx="3668713" cy="2633662"/>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1C3D8C28-F73A-4E78-BC3B-1CBAE9D5A42C}"/>
              </a:ext>
            </a:extLst>
          </p:cNvPr>
          <p:cNvGraphicFramePr>
            <a:graphicFrameLocks noChangeAspect="1"/>
          </p:cNvGraphicFramePr>
          <p:nvPr>
            <p:extLst>
              <p:ext uri="{D42A27DB-BD31-4B8C-83A1-F6EECF244321}">
                <p14:modId xmlns:p14="http://schemas.microsoft.com/office/powerpoint/2010/main" val="1462433748"/>
              </p:ext>
            </p:extLst>
          </p:nvPr>
        </p:nvGraphicFramePr>
        <p:xfrm>
          <a:off x="4981623" y="1352742"/>
          <a:ext cx="2840038" cy="2579687"/>
        </p:xfrm>
        <a:graphic>
          <a:graphicData uri="http://schemas.openxmlformats.org/presentationml/2006/ole">
            <mc:AlternateContent xmlns:mc="http://schemas.openxmlformats.org/markup-compatibility/2006">
              <mc:Choice xmlns:v="urn:schemas-microsoft-com:vml" Requires="v">
                <p:oleObj spid="_x0000_s1073" name="Prism Project" r:id="rId8" imgW="3564000" imgH="3240000" progId="Prism5.Document">
                  <p:embed/>
                </p:oleObj>
              </mc:Choice>
              <mc:Fallback>
                <p:oleObj name="Prism Project" r:id="rId8" imgW="3564000" imgH="3240000" progId="Prism5.Document">
                  <p:embed/>
                  <p:pic>
                    <p:nvPicPr>
                      <p:cNvPr id="3" name="Object 2">
                        <a:extLst>
                          <a:ext uri="{FF2B5EF4-FFF2-40B4-BE49-F238E27FC236}">
                            <a16:creationId xmlns:a16="http://schemas.microsoft.com/office/drawing/2014/main" id="{4EBC90A4-C61E-422F-A3E2-B29B85C38FF3}"/>
                          </a:ext>
                        </a:extLst>
                      </p:cNvPr>
                      <p:cNvPicPr/>
                      <p:nvPr/>
                    </p:nvPicPr>
                    <p:blipFill>
                      <a:blip r:embed="rId9"/>
                      <a:stretch>
                        <a:fillRect/>
                      </a:stretch>
                    </p:blipFill>
                    <p:spPr>
                      <a:xfrm>
                        <a:off x="4981623" y="1352742"/>
                        <a:ext cx="2840038" cy="2579687"/>
                      </a:xfrm>
                      <a:prstGeom prst="rect">
                        <a:avLst/>
                      </a:prstGeom>
                    </p:spPr>
                  </p:pic>
                </p:oleObj>
              </mc:Fallback>
            </mc:AlternateContent>
          </a:graphicData>
        </a:graphic>
      </p:graphicFrame>
    </p:spTree>
    <p:extLst>
      <p:ext uri="{BB962C8B-B14F-4D97-AF65-F5344CB8AC3E}">
        <p14:creationId xmlns:p14="http://schemas.microsoft.com/office/powerpoint/2010/main" val="2442530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5AEC78EF-DAD5-4C4F-A1DD-ABC671D70EEA}"/>
              </a:ext>
            </a:extLst>
          </p:cNvPr>
          <p:cNvSpPr/>
          <p:nvPr/>
        </p:nvSpPr>
        <p:spPr>
          <a:xfrm>
            <a:off x="1454849" y="4168736"/>
            <a:ext cx="6319805" cy="243650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6BCC5AC-C603-4DAB-8867-ABAB191045D8}"/>
              </a:ext>
            </a:extLst>
          </p:cNvPr>
          <p:cNvSpPr/>
          <p:nvPr/>
        </p:nvSpPr>
        <p:spPr>
          <a:xfrm>
            <a:off x="171084" y="909869"/>
            <a:ext cx="2906008" cy="214597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982F7A8-8A47-4526-97DD-8BF4DB0D807A}"/>
              </a:ext>
            </a:extLst>
          </p:cNvPr>
          <p:cNvSpPr txBox="1"/>
          <p:nvPr/>
        </p:nvSpPr>
        <p:spPr>
          <a:xfrm>
            <a:off x="0" y="-16263"/>
            <a:ext cx="9144000" cy="523220"/>
          </a:xfrm>
          <a:prstGeom prst="rect">
            <a:avLst/>
          </a:prstGeom>
          <a:noFill/>
        </p:spPr>
        <p:txBody>
          <a:bodyPr wrap="square" rtlCol="0">
            <a:spAutoFit/>
          </a:bodyPr>
          <a:lstStyle/>
          <a:p>
            <a:pPr algn="ctr"/>
            <a:r>
              <a:rPr lang="en-US" sz="2800" b="1" dirty="0">
                <a:latin typeface="Verdana" panose="020B0604030504040204" pitchFamily="34" charset="0"/>
                <a:ea typeface="Verdana" panose="020B0604030504040204" pitchFamily="34" charset="0"/>
                <a:cs typeface="Arial" panose="020B0604020202020204" pitchFamily="34" charset="0"/>
              </a:rPr>
              <a:t>Results</a:t>
            </a:r>
          </a:p>
        </p:txBody>
      </p:sp>
      <p:sp>
        <p:nvSpPr>
          <p:cNvPr id="10" name="TextBox 9">
            <a:extLst>
              <a:ext uri="{FF2B5EF4-FFF2-40B4-BE49-F238E27FC236}">
                <a16:creationId xmlns:a16="http://schemas.microsoft.com/office/drawing/2014/main" id="{CE1FC091-9C03-46BD-A8EC-82255082338E}"/>
              </a:ext>
            </a:extLst>
          </p:cNvPr>
          <p:cNvSpPr txBox="1"/>
          <p:nvPr/>
        </p:nvSpPr>
        <p:spPr>
          <a:xfrm>
            <a:off x="860376" y="496030"/>
            <a:ext cx="9144000" cy="369332"/>
          </a:xfrm>
          <a:prstGeom prst="rect">
            <a:avLst/>
          </a:prstGeom>
          <a:noFill/>
        </p:spPr>
        <p:txBody>
          <a:bodyPr wrap="square" rtlCol="0">
            <a:spAutoFit/>
          </a:bodyPr>
          <a:lstStyle/>
          <a:p>
            <a:r>
              <a:rPr lang="en-US" b="1" dirty="0">
                <a:latin typeface="Verdana" panose="020B0604030504040204" pitchFamily="34" charset="0"/>
                <a:ea typeface="Verdana" panose="020B0604030504040204" pitchFamily="34" charset="0"/>
                <a:cs typeface="Arial" panose="020B0604020202020204" pitchFamily="34" charset="0"/>
              </a:rPr>
              <a:t>Apoptosis was partially decreased in healthy SC coculture</a:t>
            </a:r>
          </a:p>
        </p:txBody>
      </p:sp>
      <p:pic>
        <p:nvPicPr>
          <p:cNvPr id="12" name="Picture 11">
            <a:extLst>
              <a:ext uri="{FF2B5EF4-FFF2-40B4-BE49-F238E27FC236}">
                <a16:creationId xmlns:a16="http://schemas.microsoft.com/office/drawing/2014/main" id="{5ADEF745-BD96-4904-BC67-5751ED338D2E}"/>
              </a:ext>
            </a:extLst>
          </p:cNvPr>
          <p:cNvPicPr>
            <a:picLocks noChangeAspect="1"/>
          </p:cNvPicPr>
          <p:nvPr/>
        </p:nvPicPr>
        <p:blipFill>
          <a:blip r:embed="rId4"/>
          <a:stretch>
            <a:fillRect/>
          </a:stretch>
        </p:blipFill>
        <p:spPr>
          <a:xfrm>
            <a:off x="3188486" y="909869"/>
            <a:ext cx="2845434" cy="2145975"/>
          </a:xfrm>
          <a:prstGeom prst="rect">
            <a:avLst/>
          </a:prstGeom>
        </p:spPr>
      </p:pic>
      <p:pic>
        <p:nvPicPr>
          <p:cNvPr id="2053" name="Picture 5">
            <a:extLst>
              <a:ext uri="{FF2B5EF4-FFF2-40B4-BE49-F238E27FC236}">
                <a16:creationId xmlns:a16="http://schemas.microsoft.com/office/drawing/2014/main" id="{00AE67B3-7D6F-43B3-9576-D5B4D7C14E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27482" y="909846"/>
            <a:ext cx="2845434" cy="214599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B9B2DB31-2A5F-4FBF-824C-6352625457AE}"/>
              </a:ext>
            </a:extLst>
          </p:cNvPr>
          <p:cNvSpPr txBox="1"/>
          <p:nvPr/>
        </p:nvSpPr>
        <p:spPr>
          <a:xfrm>
            <a:off x="3124790" y="837911"/>
            <a:ext cx="1068306" cy="738664"/>
          </a:xfrm>
          <a:prstGeom prst="rect">
            <a:avLst/>
          </a:prstGeom>
          <a:noFill/>
        </p:spPr>
        <p:txBody>
          <a:bodyPr wrap="square" rtlCol="0">
            <a:spAutoFit/>
          </a:bodyPr>
          <a:lstStyle/>
          <a:p>
            <a:r>
              <a:rPr lang="en-US" sz="1400" b="1" dirty="0">
                <a:solidFill>
                  <a:srgbClr val="00FF00"/>
                </a:solidFill>
                <a:latin typeface="Verdana" panose="020B0604030504040204" pitchFamily="34" charset="0"/>
                <a:ea typeface="Verdana" panose="020B0604030504040204" pitchFamily="34" charset="0"/>
              </a:rPr>
              <a:t>TUJ1</a:t>
            </a:r>
          </a:p>
          <a:p>
            <a:r>
              <a:rPr lang="en-US" sz="1400" b="1" dirty="0">
                <a:solidFill>
                  <a:srgbClr val="FF0000"/>
                </a:solidFill>
                <a:latin typeface="Verdana" panose="020B0604030504040204" pitchFamily="34" charset="0"/>
                <a:ea typeface="Verdana" panose="020B0604030504040204" pitchFamily="34" charset="0"/>
              </a:rPr>
              <a:t>TUNEL</a:t>
            </a:r>
          </a:p>
          <a:p>
            <a:r>
              <a:rPr lang="en-US" sz="1400" b="1" dirty="0">
                <a:solidFill>
                  <a:srgbClr val="00B0F0"/>
                </a:solidFill>
                <a:latin typeface="Verdana" panose="020B0604030504040204" pitchFamily="34" charset="0"/>
                <a:ea typeface="Verdana" panose="020B0604030504040204" pitchFamily="34" charset="0"/>
              </a:rPr>
              <a:t>DAPI</a:t>
            </a:r>
          </a:p>
        </p:txBody>
      </p:sp>
      <p:sp>
        <p:nvSpPr>
          <p:cNvPr id="16" name="TextBox 15">
            <a:extLst>
              <a:ext uri="{FF2B5EF4-FFF2-40B4-BE49-F238E27FC236}">
                <a16:creationId xmlns:a16="http://schemas.microsoft.com/office/drawing/2014/main" id="{59008337-DF6B-4A1E-A93F-51346530290A}"/>
              </a:ext>
            </a:extLst>
          </p:cNvPr>
          <p:cNvSpPr txBox="1"/>
          <p:nvPr/>
        </p:nvSpPr>
        <p:spPr>
          <a:xfrm>
            <a:off x="4154715" y="2774816"/>
            <a:ext cx="2555323" cy="307777"/>
          </a:xfrm>
          <a:prstGeom prst="rect">
            <a:avLst/>
          </a:prstGeom>
          <a:noFill/>
        </p:spPr>
        <p:txBody>
          <a:bodyPr wrap="square" rtlCol="0">
            <a:spAutoFit/>
          </a:bodyPr>
          <a:lstStyle/>
          <a:p>
            <a:r>
              <a:rPr lang="en-US" sz="1400" dirty="0">
                <a:latin typeface="Verdana" panose="020B0604030504040204" pitchFamily="34" charset="0"/>
                <a:ea typeface="Verdana" panose="020B0604030504040204" pitchFamily="34" charset="0"/>
              </a:rPr>
              <a:t>con-MPG + con-SC</a:t>
            </a:r>
          </a:p>
        </p:txBody>
      </p:sp>
      <p:sp>
        <p:nvSpPr>
          <p:cNvPr id="17" name="TextBox 16">
            <a:extLst>
              <a:ext uri="{FF2B5EF4-FFF2-40B4-BE49-F238E27FC236}">
                <a16:creationId xmlns:a16="http://schemas.microsoft.com/office/drawing/2014/main" id="{0C566D16-7616-4857-8FBB-5F20D10B5BA0}"/>
              </a:ext>
            </a:extLst>
          </p:cNvPr>
          <p:cNvSpPr txBox="1"/>
          <p:nvPr/>
        </p:nvSpPr>
        <p:spPr>
          <a:xfrm>
            <a:off x="7093710" y="2774816"/>
            <a:ext cx="2555323" cy="307777"/>
          </a:xfrm>
          <a:prstGeom prst="rect">
            <a:avLst/>
          </a:prstGeom>
          <a:noFill/>
        </p:spPr>
        <p:txBody>
          <a:bodyPr wrap="square" rtlCol="0">
            <a:spAutoFit/>
          </a:bodyPr>
          <a:lstStyle/>
          <a:p>
            <a:r>
              <a:rPr lang="en-US" sz="1400" dirty="0">
                <a:latin typeface="Verdana" panose="020B0604030504040204" pitchFamily="34" charset="0"/>
                <a:ea typeface="Verdana" panose="020B0604030504040204" pitchFamily="34" charset="0"/>
              </a:rPr>
              <a:t>RT-MPG + RT-SC</a:t>
            </a:r>
          </a:p>
        </p:txBody>
      </p:sp>
      <p:cxnSp>
        <p:nvCxnSpPr>
          <p:cNvPr id="18" name="Straight Arrow Connector 17">
            <a:extLst>
              <a:ext uri="{FF2B5EF4-FFF2-40B4-BE49-F238E27FC236}">
                <a16:creationId xmlns:a16="http://schemas.microsoft.com/office/drawing/2014/main" id="{4032EC74-066E-4F2D-83CB-F91371D9579D}"/>
              </a:ext>
            </a:extLst>
          </p:cNvPr>
          <p:cNvCxnSpPr>
            <a:cxnSpLocks/>
          </p:cNvCxnSpPr>
          <p:nvPr/>
        </p:nvCxnSpPr>
        <p:spPr>
          <a:xfrm flipH="1" flipV="1">
            <a:off x="5474494" y="1350169"/>
            <a:ext cx="86915" cy="13930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6519A35F-1871-44F1-BC9A-D07A1A8329DC}"/>
              </a:ext>
            </a:extLst>
          </p:cNvPr>
          <p:cNvCxnSpPr>
            <a:cxnSpLocks/>
          </p:cNvCxnSpPr>
          <p:nvPr/>
        </p:nvCxnSpPr>
        <p:spPr>
          <a:xfrm>
            <a:off x="6571060" y="2355056"/>
            <a:ext cx="97632" cy="12675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A0CCFAE8-2452-4701-B30E-AAF2F9127C28}"/>
              </a:ext>
            </a:extLst>
          </p:cNvPr>
          <p:cNvCxnSpPr>
            <a:cxnSpLocks/>
          </p:cNvCxnSpPr>
          <p:nvPr/>
        </p:nvCxnSpPr>
        <p:spPr>
          <a:xfrm>
            <a:off x="6799660" y="2256234"/>
            <a:ext cx="97632" cy="12675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84C8CB00-7137-4F57-821C-B210945D17ED}"/>
              </a:ext>
            </a:extLst>
          </p:cNvPr>
          <p:cNvCxnSpPr>
            <a:cxnSpLocks/>
          </p:cNvCxnSpPr>
          <p:nvPr/>
        </p:nvCxnSpPr>
        <p:spPr>
          <a:xfrm flipH="1" flipV="1">
            <a:off x="8273655" y="1576249"/>
            <a:ext cx="84619" cy="1124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C25CC0A6-5D53-48BA-8FAB-792FAF04D3E7}"/>
              </a:ext>
            </a:extLst>
          </p:cNvPr>
          <p:cNvCxnSpPr>
            <a:cxnSpLocks/>
          </p:cNvCxnSpPr>
          <p:nvPr/>
        </p:nvCxnSpPr>
        <p:spPr>
          <a:xfrm flipH="1" flipV="1">
            <a:off x="8632789" y="1081446"/>
            <a:ext cx="84619" cy="1124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6AA8C207-21C9-4FCB-A43C-31775CBD3AF4}"/>
              </a:ext>
            </a:extLst>
          </p:cNvPr>
          <p:cNvSpPr txBox="1"/>
          <p:nvPr/>
        </p:nvSpPr>
        <p:spPr>
          <a:xfrm>
            <a:off x="460147" y="3375797"/>
            <a:ext cx="8512769" cy="646331"/>
          </a:xfrm>
          <a:prstGeom prst="rect">
            <a:avLst/>
          </a:prstGeom>
          <a:noFill/>
        </p:spPr>
        <p:txBody>
          <a:bodyPr wrap="square" rtlCol="0">
            <a:spAutoFit/>
          </a:bodyPr>
          <a:lstStyle/>
          <a:p>
            <a:r>
              <a:rPr lang="en-US" b="1" dirty="0">
                <a:latin typeface="Verdana" panose="020B0604030504040204" pitchFamily="34" charset="0"/>
                <a:ea typeface="Verdana" panose="020B0604030504040204" pitchFamily="34" charset="0"/>
                <a:cs typeface="Arial" panose="020B0604020202020204" pitchFamily="34" charset="0"/>
              </a:rPr>
              <a:t>Proportion of nitrergic neurons decreased in RT neurons regardless of RT or con SCs; adrenergic neurons did not change</a:t>
            </a:r>
          </a:p>
        </p:txBody>
      </p:sp>
      <p:graphicFrame>
        <p:nvGraphicFramePr>
          <p:cNvPr id="22" name="Object 21">
            <a:extLst>
              <a:ext uri="{FF2B5EF4-FFF2-40B4-BE49-F238E27FC236}">
                <a16:creationId xmlns:a16="http://schemas.microsoft.com/office/drawing/2014/main" id="{8255374E-E12E-4719-80FD-C36D780037BD}"/>
              </a:ext>
            </a:extLst>
          </p:cNvPr>
          <p:cNvGraphicFramePr>
            <a:graphicFrameLocks noChangeAspect="1"/>
          </p:cNvGraphicFramePr>
          <p:nvPr>
            <p:extLst>
              <p:ext uri="{D42A27DB-BD31-4B8C-83A1-F6EECF244321}">
                <p14:modId xmlns:p14="http://schemas.microsoft.com/office/powerpoint/2010/main" val="384227162"/>
              </p:ext>
            </p:extLst>
          </p:nvPr>
        </p:nvGraphicFramePr>
        <p:xfrm>
          <a:off x="138523" y="845683"/>
          <a:ext cx="3157537" cy="2370137"/>
        </p:xfrm>
        <a:graphic>
          <a:graphicData uri="http://schemas.openxmlformats.org/presentationml/2006/ole">
            <mc:AlternateContent xmlns:mc="http://schemas.openxmlformats.org/markup-compatibility/2006">
              <mc:Choice xmlns:v="urn:schemas-microsoft-com:vml" Requires="v">
                <p:oleObj spid="_x0000_s2115" name="Prism Project" r:id="rId6" imgW="4500000" imgH="3384000" progId="Prism5.Document">
                  <p:embed/>
                </p:oleObj>
              </mc:Choice>
              <mc:Fallback>
                <p:oleObj name="Prism Project" r:id="rId6" imgW="4500000" imgH="3384000" progId="Prism5.Document">
                  <p:embed/>
                  <p:pic>
                    <p:nvPicPr>
                      <p:cNvPr id="12" name="Object 11">
                        <a:extLst>
                          <a:ext uri="{FF2B5EF4-FFF2-40B4-BE49-F238E27FC236}">
                            <a16:creationId xmlns:a16="http://schemas.microsoft.com/office/drawing/2014/main" id="{83F1ED7F-3D93-4FEE-8620-52A34E7DBDCB}"/>
                          </a:ext>
                        </a:extLst>
                      </p:cNvPr>
                      <p:cNvPicPr/>
                      <p:nvPr/>
                    </p:nvPicPr>
                    <p:blipFill>
                      <a:blip r:embed="rId7"/>
                      <a:stretch>
                        <a:fillRect/>
                      </a:stretch>
                    </p:blipFill>
                    <p:spPr>
                      <a:xfrm>
                        <a:off x="138523" y="845683"/>
                        <a:ext cx="3157537" cy="2370137"/>
                      </a:xfrm>
                      <a:prstGeom prst="rect">
                        <a:avLst/>
                      </a:prstGeom>
                    </p:spPr>
                  </p:pic>
                </p:oleObj>
              </mc:Fallback>
            </mc:AlternateContent>
          </a:graphicData>
        </a:graphic>
      </p:graphicFrame>
      <p:graphicFrame>
        <p:nvGraphicFramePr>
          <p:cNvPr id="25" name="Object 24">
            <a:extLst>
              <a:ext uri="{FF2B5EF4-FFF2-40B4-BE49-F238E27FC236}">
                <a16:creationId xmlns:a16="http://schemas.microsoft.com/office/drawing/2014/main" id="{1246C0A3-DFEA-4A3C-B412-7FB798BD55BF}"/>
              </a:ext>
            </a:extLst>
          </p:cNvPr>
          <p:cNvGraphicFramePr>
            <a:graphicFrameLocks noChangeAspect="1"/>
          </p:cNvGraphicFramePr>
          <p:nvPr>
            <p:extLst>
              <p:ext uri="{D42A27DB-BD31-4B8C-83A1-F6EECF244321}">
                <p14:modId xmlns:p14="http://schemas.microsoft.com/office/powerpoint/2010/main" val="589304750"/>
              </p:ext>
            </p:extLst>
          </p:nvPr>
        </p:nvGraphicFramePr>
        <p:xfrm>
          <a:off x="1528559" y="4292447"/>
          <a:ext cx="3192462" cy="2289175"/>
        </p:xfrm>
        <a:graphic>
          <a:graphicData uri="http://schemas.openxmlformats.org/presentationml/2006/ole">
            <mc:AlternateContent xmlns:mc="http://schemas.openxmlformats.org/markup-compatibility/2006">
              <mc:Choice xmlns:v="urn:schemas-microsoft-com:vml" Requires="v">
                <p:oleObj spid="_x0000_s2116" name="Prism Project" r:id="rId8" imgW="3816000" imgH="2736000" progId="Prism5.Document">
                  <p:embed/>
                </p:oleObj>
              </mc:Choice>
              <mc:Fallback>
                <p:oleObj name="Prism Project" r:id="rId8" imgW="3816000" imgH="2736000" progId="Prism5.Document">
                  <p:embed/>
                  <p:pic>
                    <p:nvPicPr>
                      <p:cNvPr id="8" name="Object 7">
                        <a:extLst>
                          <a:ext uri="{FF2B5EF4-FFF2-40B4-BE49-F238E27FC236}">
                            <a16:creationId xmlns:a16="http://schemas.microsoft.com/office/drawing/2014/main" id="{EE5DBD7B-0F2D-40D7-8C2F-DFDAA9D36BD6}"/>
                          </a:ext>
                        </a:extLst>
                      </p:cNvPr>
                      <p:cNvPicPr/>
                      <p:nvPr/>
                    </p:nvPicPr>
                    <p:blipFill>
                      <a:blip r:embed="rId9"/>
                      <a:stretch>
                        <a:fillRect/>
                      </a:stretch>
                    </p:blipFill>
                    <p:spPr>
                      <a:xfrm>
                        <a:off x="1528559" y="4292447"/>
                        <a:ext cx="3192462" cy="2289175"/>
                      </a:xfrm>
                      <a:prstGeom prst="rect">
                        <a:avLst/>
                      </a:prstGeom>
                    </p:spPr>
                  </p:pic>
                </p:oleObj>
              </mc:Fallback>
            </mc:AlternateContent>
          </a:graphicData>
        </a:graphic>
      </p:graphicFrame>
      <p:graphicFrame>
        <p:nvGraphicFramePr>
          <p:cNvPr id="26" name="Object 25">
            <a:extLst>
              <a:ext uri="{FF2B5EF4-FFF2-40B4-BE49-F238E27FC236}">
                <a16:creationId xmlns:a16="http://schemas.microsoft.com/office/drawing/2014/main" id="{4F7EACF8-2871-48AF-8A3E-5A916205DB82}"/>
              </a:ext>
            </a:extLst>
          </p:cNvPr>
          <p:cNvGraphicFramePr>
            <a:graphicFrameLocks noChangeAspect="1"/>
          </p:cNvGraphicFramePr>
          <p:nvPr>
            <p:extLst>
              <p:ext uri="{D42A27DB-BD31-4B8C-83A1-F6EECF244321}">
                <p14:modId xmlns:p14="http://schemas.microsoft.com/office/powerpoint/2010/main" val="2567176722"/>
              </p:ext>
            </p:extLst>
          </p:nvPr>
        </p:nvGraphicFramePr>
        <p:xfrm>
          <a:off x="4588663" y="4119531"/>
          <a:ext cx="2860865" cy="2468915"/>
        </p:xfrm>
        <a:graphic>
          <a:graphicData uri="http://schemas.openxmlformats.org/presentationml/2006/ole">
            <mc:AlternateContent xmlns:mc="http://schemas.openxmlformats.org/markup-compatibility/2006">
              <mc:Choice xmlns:v="urn:schemas-microsoft-com:vml" Requires="v">
                <p:oleObj spid="_x0000_s2117" name="Prism Project" r:id="rId10" imgW="3420000" imgH="2952000" progId="Prism5.Document">
                  <p:embed/>
                </p:oleObj>
              </mc:Choice>
              <mc:Fallback>
                <p:oleObj name="Prism Project" r:id="rId10" imgW="3420000" imgH="2952000" progId="Prism5.Document">
                  <p:embed/>
                  <p:pic>
                    <p:nvPicPr>
                      <p:cNvPr id="9" name="Object 8">
                        <a:extLst>
                          <a:ext uri="{FF2B5EF4-FFF2-40B4-BE49-F238E27FC236}">
                            <a16:creationId xmlns:a16="http://schemas.microsoft.com/office/drawing/2014/main" id="{5C09D66F-2356-413D-BF39-EA15C2F59148}"/>
                          </a:ext>
                        </a:extLst>
                      </p:cNvPr>
                      <p:cNvPicPr/>
                      <p:nvPr/>
                    </p:nvPicPr>
                    <p:blipFill>
                      <a:blip r:embed="rId11"/>
                      <a:stretch>
                        <a:fillRect/>
                      </a:stretch>
                    </p:blipFill>
                    <p:spPr>
                      <a:xfrm>
                        <a:off x="4588663" y="4119531"/>
                        <a:ext cx="2860865" cy="2468915"/>
                      </a:xfrm>
                      <a:prstGeom prst="rect">
                        <a:avLst/>
                      </a:prstGeom>
                    </p:spPr>
                  </p:pic>
                </p:oleObj>
              </mc:Fallback>
            </mc:AlternateContent>
          </a:graphicData>
        </a:graphic>
      </p:graphicFrame>
    </p:spTree>
    <p:extLst>
      <p:ext uri="{BB962C8B-B14F-4D97-AF65-F5344CB8AC3E}">
        <p14:creationId xmlns:p14="http://schemas.microsoft.com/office/powerpoint/2010/main" val="3509156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982F7A8-8A47-4526-97DD-8BF4DB0D807A}"/>
              </a:ext>
            </a:extLst>
          </p:cNvPr>
          <p:cNvSpPr txBox="1"/>
          <p:nvPr/>
        </p:nvSpPr>
        <p:spPr>
          <a:xfrm>
            <a:off x="0" y="467472"/>
            <a:ext cx="9144000" cy="523220"/>
          </a:xfrm>
          <a:prstGeom prst="rect">
            <a:avLst/>
          </a:prstGeom>
          <a:noFill/>
        </p:spPr>
        <p:txBody>
          <a:bodyPr wrap="square" rtlCol="0">
            <a:spAutoFit/>
          </a:bodyPr>
          <a:lstStyle/>
          <a:p>
            <a:pPr algn="ctr"/>
            <a:r>
              <a:rPr lang="en-US" sz="2800" b="1">
                <a:latin typeface="Verdana" panose="020B0604030504040204" pitchFamily="34" charset="0"/>
                <a:ea typeface="Verdana" panose="020B0604030504040204" pitchFamily="34" charset="0"/>
                <a:cs typeface="Arial" panose="020B0604020202020204" pitchFamily="34" charset="0"/>
              </a:rPr>
              <a:t>Key Findings</a:t>
            </a:r>
            <a:endParaRPr lang="en-US" sz="2800" b="1" dirty="0">
              <a:latin typeface="Verdana" panose="020B0604030504040204" pitchFamily="34" charset="0"/>
              <a:ea typeface="Verdana" panose="020B060403050404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422B8AE7-43E8-432A-8095-D4B417A4A374}"/>
              </a:ext>
            </a:extLst>
          </p:cNvPr>
          <p:cNvSpPr txBox="1"/>
          <p:nvPr/>
        </p:nvSpPr>
        <p:spPr>
          <a:xfrm>
            <a:off x="386316" y="997258"/>
            <a:ext cx="7054819" cy="3416320"/>
          </a:xfrm>
          <a:prstGeom prst="rect">
            <a:avLst/>
          </a:prstGeom>
          <a:noFill/>
        </p:spPr>
        <p:txBody>
          <a:bodyPr wrap="square" rtlCol="0">
            <a:spAutoFit/>
          </a:bodyPr>
          <a:lstStyle/>
          <a:p>
            <a:endParaRPr lang="en-US" dirty="0">
              <a:latin typeface="Verdana" panose="020B0604030504040204" pitchFamily="34" charset="0"/>
              <a:ea typeface="Verdana" panose="020B0604030504040204" pitchFamily="34" charset="0"/>
              <a:cs typeface="Arial" panose="020B0604020202020204" pitchFamily="34" charset="0"/>
            </a:endParaRPr>
          </a:p>
          <a:p>
            <a:pPr marL="285750" indent="-285750">
              <a:buFont typeface="Arial" panose="020B0604020202020204" pitchFamily="34" charset="0"/>
              <a:buChar char="•"/>
            </a:pPr>
            <a:endParaRPr lang="en-US" dirty="0">
              <a:latin typeface="Verdana" panose="020B0604030504040204" pitchFamily="34" charset="0"/>
              <a:ea typeface="Verdana" panose="020B0604030504040204" pitchFamily="34" charset="0"/>
              <a:cs typeface="Arial" panose="020B0604020202020204" pitchFamily="34" charset="0"/>
            </a:endParaRPr>
          </a:p>
          <a:p>
            <a:pPr marL="285750" indent="-285750">
              <a:buFont typeface="Arial" panose="020B0604020202020204" pitchFamily="34" charset="0"/>
              <a:buChar char="•"/>
            </a:pPr>
            <a:r>
              <a:rPr lang="en-US" dirty="0">
                <a:latin typeface="Verdana" panose="020B0604030504040204" pitchFamily="34" charset="0"/>
                <a:ea typeface="Verdana" panose="020B0604030504040204" pitchFamily="34" charset="0"/>
                <a:cs typeface="Arial" panose="020B0604020202020204" pitchFamily="34" charset="0"/>
              </a:rPr>
              <a:t>Coculturing irradiated MPG neurons with healthy SCs stimulates neurite growth and mitigates neuron apoptosis.</a:t>
            </a:r>
          </a:p>
          <a:p>
            <a:pPr marL="285750" indent="-285750">
              <a:buFont typeface="Arial" panose="020B0604020202020204" pitchFamily="34" charset="0"/>
              <a:buChar char="•"/>
            </a:pPr>
            <a:endParaRPr lang="en-US" dirty="0">
              <a:latin typeface="Verdana" panose="020B0604030504040204" pitchFamily="34" charset="0"/>
              <a:ea typeface="Verdana" panose="020B0604030504040204" pitchFamily="34" charset="0"/>
              <a:cs typeface="Arial" panose="020B0604020202020204" pitchFamily="34" charset="0"/>
            </a:endParaRPr>
          </a:p>
          <a:p>
            <a:pPr marL="285750" indent="-285750">
              <a:buFont typeface="Arial" panose="020B0604020202020204" pitchFamily="34" charset="0"/>
              <a:buChar char="•"/>
            </a:pPr>
            <a:r>
              <a:rPr lang="en-US" dirty="0">
                <a:latin typeface="Verdana" panose="020B0604030504040204" pitchFamily="34" charset="0"/>
                <a:ea typeface="Verdana" panose="020B0604030504040204" pitchFamily="34" charset="0"/>
                <a:cs typeface="Arial" panose="020B0604020202020204" pitchFamily="34" charset="0"/>
              </a:rPr>
              <a:t>The presence of naïve SCs did not have a significant effect on autonomic neuron density.</a:t>
            </a:r>
          </a:p>
          <a:p>
            <a:endParaRPr lang="en-US" dirty="0">
              <a:latin typeface="Verdana" panose="020B0604030504040204" pitchFamily="34" charset="0"/>
              <a:ea typeface="Verdana" panose="020B0604030504040204" pitchFamily="34" charset="0"/>
              <a:cs typeface="Arial" panose="020B0604020202020204" pitchFamily="34" charset="0"/>
            </a:endParaRPr>
          </a:p>
          <a:p>
            <a:pPr marL="285750" indent="-285750">
              <a:buFont typeface="Arial" panose="020B0604020202020204" pitchFamily="34" charset="0"/>
              <a:buChar char="•"/>
            </a:pPr>
            <a:r>
              <a:rPr lang="en-US" dirty="0">
                <a:latin typeface="Verdana" panose="020B0604030504040204" pitchFamily="34" charset="0"/>
                <a:ea typeface="Verdana" panose="020B0604030504040204" pitchFamily="34" charset="0"/>
                <a:cs typeface="Arial" panose="020B0604020202020204" pitchFamily="34" charset="0"/>
              </a:rPr>
              <a:t>Further studies are required to confirm these findings in vivo in order to fully understand if SCs play a role in RT-induced ED</a:t>
            </a:r>
          </a:p>
        </p:txBody>
      </p:sp>
    </p:spTree>
    <p:extLst>
      <p:ext uri="{BB962C8B-B14F-4D97-AF65-F5344CB8AC3E}">
        <p14:creationId xmlns:p14="http://schemas.microsoft.com/office/powerpoint/2010/main" val="1386461788"/>
      </p:ext>
    </p:extLst>
  </p:cSld>
  <p:clrMapOvr>
    <a:masterClrMapping/>
  </p:clrMapOvr>
</p:sld>
</file>

<file path=ppt/theme/theme1.xml><?xml version="1.0" encoding="utf-8"?>
<a:theme xmlns:a="http://schemas.openxmlformats.org/drawingml/2006/main" name="View">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3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23C5FE65-18CC-4A65-9EBC-B05E331504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View</Template>
  <TotalTime>2154</TotalTime>
  <Words>688</Words>
  <Application>Microsoft Office PowerPoint</Application>
  <PresentationFormat>On-screen Show (4:3)</PresentationFormat>
  <Paragraphs>74</Paragraphs>
  <Slides>6</Slides>
  <Notes>6</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6</vt:i4>
      </vt:variant>
    </vt:vector>
  </HeadingPairs>
  <TitlesOfParts>
    <vt:vector size="13" baseType="lpstr">
      <vt:lpstr>Arial</vt:lpstr>
      <vt:lpstr>Calibri</vt:lpstr>
      <vt:lpstr>Century Schoolbook</vt:lpstr>
      <vt:lpstr>Verdana</vt:lpstr>
      <vt:lpstr>Wingdings 2</vt:lpstr>
      <vt:lpstr>View</vt:lpstr>
      <vt:lpstr>GraphPad Prism 5 Project</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Randolph</dc:creator>
  <cp:lastModifiedBy>Joshua Randolph</cp:lastModifiedBy>
  <cp:revision>57</cp:revision>
  <dcterms:created xsi:type="dcterms:W3CDTF">2020-04-17T20:55:55Z</dcterms:created>
  <dcterms:modified xsi:type="dcterms:W3CDTF">2021-04-13T02:26:23Z</dcterms:modified>
</cp:coreProperties>
</file>