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748" autoAdjust="0"/>
    <p:restoredTop sz="96547"/>
  </p:normalViewPr>
  <p:slideViewPr>
    <p:cSldViewPr snapToGrid="0">
      <p:cViewPr varScale="1">
        <p:scale>
          <a:sx n="124" d="100"/>
          <a:sy n="124" d="100"/>
        </p:scale>
        <p:origin x="9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3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7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898" y="167252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928" y="2681622"/>
            <a:ext cx="10296144" cy="3428003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Sanjana Prabhu</a:t>
            </a:r>
            <a:br>
              <a:rPr lang="en-US" dirty="0"/>
            </a:br>
            <a:r>
              <a:rPr lang="en-US" sz="4000" dirty="0"/>
              <a:t>LINC Distinction Track Scholar</a:t>
            </a:r>
            <a:br>
              <a:rPr lang="en-US" sz="4000" dirty="0"/>
            </a:br>
            <a:r>
              <a:rPr lang="en-US" sz="2000" dirty="0"/>
              <a:t> </a:t>
            </a:r>
            <a:br>
              <a:rPr lang="en-US" dirty="0"/>
            </a:br>
            <a:r>
              <a:rPr lang="en-US" sz="4400" b="1" dirty="0">
                <a:solidFill>
                  <a:srgbClr val="7030A0"/>
                </a:solidFill>
              </a:rPr>
              <a:t>“Improving Communication of Lab Results to Patients at an Outpatient Pediatric Obesity Clinic”</a:t>
            </a:r>
            <a:br>
              <a:rPr lang="en-US" sz="4000" dirty="0"/>
            </a:br>
            <a:r>
              <a:rPr lang="en-US" sz="3600" dirty="0"/>
              <a:t>Mentor: Dr. Suzanne </a:t>
            </a:r>
            <a:r>
              <a:rPr lang="en-US" sz="3600" dirty="0" err="1"/>
              <a:t>Lazorick</a:t>
            </a:r>
            <a:r>
              <a:rPr lang="en-US" sz="3600" dirty="0"/>
              <a:t>, MD, MPH, FAAP</a:t>
            </a:r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706565" y="275275"/>
            <a:ext cx="2778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791"/>
            <a:ext cx="10515600" cy="507899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Problem: </a:t>
            </a:r>
            <a:r>
              <a:rPr lang="en-US" dirty="0">
                <a:solidFill>
                  <a:srgbClr val="7030A0"/>
                </a:solidFill>
              </a:rPr>
              <a:t>Patient notification </a:t>
            </a:r>
            <a:r>
              <a:rPr lang="en-US" dirty="0"/>
              <a:t>of lab results </a:t>
            </a:r>
          </a:p>
          <a:p>
            <a:pPr lvl="1"/>
            <a:r>
              <a:rPr lang="en-US" dirty="0"/>
              <a:t>Provider-dependent</a:t>
            </a:r>
          </a:p>
          <a:p>
            <a:pPr lvl="1"/>
            <a:r>
              <a:rPr lang="en-US" dirty="0"/>
              <a:t>Variable</a:t>
            </a:r>
          </a:p>
          <a:p>
            <a:pPr lvl="1"/>
            <a:r>
              <a:rPr lang="en-US" dirty="0"/>
              <a:t>Delayed until follow-up</a:t>
            </a:r>
          </a:p>
          <a:p>
            <a:r>
              <a:rPr lang="en-US" b="1" dirty="0"/>
              <a:t>Relevance: </a:t>
            </a:r>
            <a:r>
              <a:rPr lang="en-US" dirty="0"/>
              <a:t>No set standard for </a:t>
            </a:r>
            <a:r>
              <a:rPr lang="en-US" dirty="0">
                <a:solidFill>
                  <a:srgbClr val="7030A0"/>
                </a:solidFill>
              </a:rPr>
              <a:t>appropriate communication of labs </a:t>
            </a:r>
            <a:r>
              <a:rPr lang="en-US" dirty="0"/>
              <a:t>in the outpatient setting</a:t>
            </a:r>
          </a:p>
          <a:p>
            <a:pPr lvl="0"/>
            <a:r>
              <a:rPr lang="en-US" b="1" dirty="0"/>
              <a:t>Standard of Care: </a:t>
            </a:r>
            <a:r>
              <a:rPr lang="en-US" dirty="0">
                <a:solidFill>
                  <a:srgbClr val="7030A0"/>
                </a:solidFill>
              </a:rPr>
              <a:t>90% of patients </a:t>
            </a:r>
            <a:r>
              <a:rPr lang="en-US" dirty="0"/>
              <a:t>want to be informed of all test results</a:t>
            </a:r>
          </a:p>
          <a:p>
            <a:pPr lvl="0"/>
            <a:endParaRPr lang="en-US" dirty="0"/>
          </a:p>
          <a:p>
            <a:r>
              <a:rPr lang="en-US" b="1" dirty="0"/>
              <a:t>Aim Statement: </a:t>
            </a:r>
            <a:r>
              <a:rPr lang="en-US" dirty="0"/>
              <a:t>For new patients at HWC who have lab work done, we will increase the percent of patients that have letters with lab results sent to them from </a:t>
            </a:r>
            <a:r>
              <a:rPr lang="en-US" dirty="0">
                <a:solidFill>
                  <a:srgbClr val="7030A0"/>
                </a:solidFill>
              </a:rPr>
              <a:t>0% to 90% </a:t>
            </a:r>
            <a:r>
              <a:rPr lang="en-US" dirty="0"/>
              <a:t>by April 1, 2020. </a:t>
            </a:r>
          </a:p>
        </p:txBody>
      </p:sp>
    </p:spTree>
    <p:extLst>
      <p:ext uri="{BB962C8B-B14F-4D97-AF65-F5344CB8AC3E}">
        <p14:creationId xmlns:p14="http://schemas.microsoft.com/office/powerpoint/2010/main" val="108692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967973" y="266359"/>
            <a:ext cx="2256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02" y="1218303"/>
            <a:ext cx="5257799" cy="50868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Population: </a:t>
            </a:r>
            <a:r>
              <a:rPr lang="en-US" altLang="en-US" dirty="0">
                <a:solidFill>
                  <a:srgbClr val="7030A0"/>
                </a:solidFill>
              </a:rPr>
              <a:t>New patients </a:t>
            </a:r>
            <a:r>
              <a:rPr lang="en-US" altLang="en-US" dirty="0"/>
              <a:t>with 2+ lab results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Intervention: </a:t>
            </a:r>
            <a:r>
              <a:rPr lang="en-US" dirty="0"/>
              <a:t>Create a letter template and send out letters 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Outcome Measure: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% of patients with lab results </a:t>
            </a:r>
            <a:r>
              <a:rPr lang="en-US" altLang="en-US" dirty="0">
                <a:solidFill>
                  <a:srgbClr val="7030A0"/>
                </a:solidFill>
              </a:rPr>
              <a:t>“communicated”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Letter completed by provider and documented in chart</a:t>
            </a:r>
          </a:p>
          <a:p>
            <a:pPr>
              <a:lnSpc>
                <a:spcPct val="120000"/>
              </a:lnSpc>
            </a:pPr>
            <a:r>
              <a:rPr lang="en-US" altLang="en-US" b="1" dirty="0"/>
              <a:t>Data Collection:</a:t>
            </a:r>
            <a:r>
              <a:rPr lang="en-US" altLang="en-US" dirty="0"/>
              <a:t> 01/2019 – 08/2020</a:t>
            </a:r>
          </a:p>
          <a:p>
            <a:pPr>
              <a:lnSpc>
                <a:spcPct val="120000"/>
              </a:lnSpc>
            </a:pPr>
            <a:r>
              <a:rPr lang="en-US" altLang="en-US" b="1" dirty="0"/>
              <a:t>Survey Measure: </a:t>
            </a:r>
            <a:r>
              <a:rPr lang="en-US" altLang="en-US" dirty="0"/>
              <a:t>by phone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7C439-7425-0947-AE90-567272F62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398" y="1632983"/>
            <a:ext cx="4610976" cy="35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0F378-DBCC-4C0F-8078-B9243DD5196D}"/>
              </a:ext>
            </a:extLst>
          </p:cNvPr>
          <p:cNvSpPr/>
          <p:nvPr/>
        </p:nvSpPr>
        <p:spPr>
          <a:xfrm>
            <a:off x="3093719" y="274959"/>
            <a:ext cx="6004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 - </a:t>
            </a:r>
            <a:r>
              <a:rPr lang="en-US" sz="4000" dirty="0">
                <a:solidFill>
                  <a:srgbClr val="7030A0"/>
                </a:solidFill>
              </a:rPr>
              <a:t>Outcome Measure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3F6BC66-2352-294C-8837-B3DBCE90B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56" y="990763"/>
            <a:ext cx="7351486" cy="4985303"/>
          </a:xfrm>
        </p:spPr>
      </p:pic>
    </p:spTree>
    <p:extLst>
      <p:ext uri="{BB962C8B-B14F-4D97-AF65-F5344CB8AC3E}">
        <p14:creationId xmlns:p14="http://schemas.microsoft.com/office/powerpoint/2010/main" val="393238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3308156" y="275760"/>
            <a:ext cx="5575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 – </a:t>
            </a:r>
            <a:r>
              <a:rPr lang="en-US" sz="4000" dirty="0">
                <a:solidFill>
                  <a:srgbClr val="7030A0"/>
                </a:solidFill>
              </a:rPr>
              <a:t>Survey Measure</a:t>
            </a:r>
          </a:p>
        </p:txBody>
      </p:sp>
      <p:pic>
        <p:nvPicPr>
          <p:cNvPr id="4" name="Content Placeholder 3" descr="Chart, bar chart&#10;&#10;Description automatically generated">
            <a:extLst>
              <a:ext uri="{FF2B5EF4-FFF2-40B4-BE49-F238E27FC236}">
                <a16:creationId xmlns:a16="http://schemas.microsoft.com/office/drawing/2014/main" id="{DE93248F-CEBC-4740-87EF-6BB68F705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59" y="1034980"/>
            <a:ext cx="7286282" cy="4941086"/>
          </a:xfrm>
        </p:spPr>
      </p:pic>
    </p:spTree>
    <p:extLst>
      <p:ext uri="{BB962C8B-B14F-4D97-AF65-F5344CB8AC3E}">
        <p14:creationId xmlns:p14="http://schemas.microsoft.com/office/powerpoint/2010/main" val="155081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873701" y="253728"/>
            <a:ext cx="2444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197"/>
            <a:ext cx="10515600" cy="5020140"/>
          </a:xfrm>
        </p:spPr>
        <p:txBody>
          <a:bodyPr>
            <a:normAutofit/>
          </a:bodyPr>
          <a:lstStyle/>
          <a:p>
            <a:r>
              <a:rPr lang="en-US" b="1" dirty="0"/>
              <a:t>Summary: </a:t>
            </a:r>
          </a:p>
          <a:p>
            <a:pPr lvl="1"/>
            <a:r>
              <a:rPr lang="en-US" dirty="0"/>
              <a:t>Aim of 90% was </a:t>
            </a:r>
            <a:r>
              <a:rPr lang="en-US" dirty="0">
                <a:solidFill>
                  <a:srgbClr val="7030A0"/>
                </a:solidFill>
              </a:rPr>
              <a:t>achieved</a:t>
            </a:r>
            <a:r>
              <a:rPr lang="en-US" dirty="0"/>
              <a:t> by April 2020 but not maintained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Positive</a:t>
            </a:r>
            <a:r>
              <a:rPr lang="en-US" dirty="0"/>
              <a:t> patient feedback</a:t>
            </a:r>
          </a:p>
          <a:p>
            <a:pPr lvl="1"/>
            <a:endParaRPr lang="en-US" dirty="0"/>
          </a:p>
          <a:p>
            <a:r>
              <a:rPr lang="en-US" b="1" dirty="0"/>
              <a:t>Limitations: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Provider</a:t>
            </a:r>
            <a:r>
              <a:rPr lang="en-US" dirty="0"/>
              <a:t> dependent and </a:t>
            </a:r>
            <a:r>
              <a:rPr lang="en-US" dirty="0">
                <a:solidFill>
                  <a:srgbClr val="7030A0"/>
                </a:solidFill>
              </a:rPr>
              <a:t>schedule</a:t>
            </a:r>
            <a:r>
              <a:rPr lang="en-US" dirty="0"/>
              <a:t> dependent</a:t>
            </a:r>
          </a:p>
          <a:p>
            <a:pPr lvl="1"/>
            <a:r>
              <a:rPr lang="en-US" dirty="0"/>
              <a:t>Small survey </a:t>
            </a:r>
            <a:r>
              <a:rPr lang="en-US" dirty="0">
                <a:solidFill>
                  <a:srgbClr val="7030A0"/>
                </a:solidFill>
              </a:rPr>
              <a:t>sample size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Lessons Learned: </a:t>
            </a:r>
          </a:p>
          <a:p>
            <a:pPr lvl="1"/>
            <a:r>
              <a:rPr lang="en-US" dirty="0"/>
              <a:t>Simple, inexpensive, </a:t>
            </a:r>
            <a:r>
              <a:rPr lang="en-US" dirty="0">
                <a:solidFill>
                  <a:srgbClr val="7030A0"/>
                </a:solidFill>
              </a:rPr>
              <a:t>easy to modify </a:t>
            </a:r>
          </a:p>
          <a:p>
            <a:pPr lvl="1"/>
            <a:r>
              <a:rPr lang="en-US" dirty="0"/>
              <a:t>Mail notification may be appropriate for our </a:t>
            </a:r>
            <a:r>
              <a:rPr lang="en-US" dirty="0">
                <a:solidFill>
                  <a:srgbClr val="7030A0"/>
                </a:solidFill>
              </a:rPr>
              <a:t>clinic population  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2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236</Words>
  <Application>Microsoft Macintosh PowerPoint</Application>
  <PresentationFormat>Widescreen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Sanjana Prabhu LINC Distinction Track Scholar   “Improving Communication of Lab Results to Patients at an Outpatient Pediatric Obesity Clinic” Mentor: Dr. Suzanne Lazorick, MD, MPH, FAAP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Prabhu, Sanjana G</cp:lastModifiedBy>
  <cp:revision>61</cp:revision>
  <dcterms:created xsi:type="dcterms:W3CDTF">2018-02-07T18:32:32Z</dcterms:created>
  <dcterms:modified xsi:type="dcterms:W3CDTF">2021-04-12T19:00:37Z</dcterms:modified>
</cp:coreProperties>
</file>