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683"/>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78" d="100"/>
          <a:sy n="78" d="100"/>
        </p:scale>
        <p:origin x="2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5C3-4E20-931D-0268D707510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5C3-4E20-931D-0268D707510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5C3-4E20-931D-0268D707510D}"/>
            </c:ext>
          </c:extLst>
        </c:ser>
        <c:dLbls>
          <c:showLegendKey val="0"/>
          <c:showVal val="0"/>
          <c:showCatName val="0"/>
          <c:showSerName val="0"/>
          <c:showPercent val="0"/>
          <c:showBubbleSize val="0"/>
        </c:dLbls>
        <c:gapWidth val="150"/>
        <c:shape val="box"/>
        <c:axId val="384356968"/>
        <c:axId val="384357296"/>
        <c:axId val="383550584"/>
      </c:bar3DChart>
      <c:catAx>
        <c:axId val="384356968"/>
        <c:scaling>
          <c:orientation val="minMax"/>
        </c:scaling>
        <c:delete val="0"/>
        <c:axPos val="b"/>
        <c:numFmt formatCode="General" sourceLinked="1"/>
        <c:majorTickMark val="out"/>
        <c:minorTickMark val="none"/>
        <c:tickLblPos val="nextTo"/>
        <c:crossAx val="384357296"/>
        <c:crosses val="autoZero"/>
        <c:auto val="1"/>
        <c:lblAlgn val="ctr"/>
        <c:lblOffset val="100"/>
        <c:noMultiLvlLbl val="0"/>
      </c:catAx>
      <c:valAx>
        <c:axId val="384357296"/>
        <c:scaling>
          <c:orientation val="minMax"/>
        </c:scaling>
        <c:delete val="0"/>
        <c:axPos val="l"/>
        <c:majorGridlines/>
        <c:numFmt formatCode="General" sourceLinked="1"/>
        <c:majorTickMark val="out"/>
        <c:minorTickMark val="none"/>
        <c:tickLblPos val="nextTo"/>
        <c:crossAx val="384356968"/>
        <c:crosses val="autoZero"/>
        <c:crossBetween val="between"/>
      </c:valAx>
      <c:serAx>
        <c:axId val="383550584"/>
        <c:scaling>
          <c:orientation val="minMax"/>
        </c:scaling>
        <c:delete val="0"/>
        <c:axPos val="b"/>
        <c:majorTickMark val="out"/>
        <c:minorTickMark val="none"/>
        <c:tickLblPos val="nextTo"/>
        <c:crossAx val="38435729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5EB2E-89D7-43D9-AB88-AA8FDABDBC1B}"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EDA09-CDD6-4BD5-AFBA-2BDD4B4F54D7}" type="slidenum">
              <a:rPr lang="en-US" smtClean="0"/>
              <a:t>‹#›</a:t>
            </a:fld>
            <a:endParaRPr lang="en-US"/>
          </a:p>
        </p:txBody>
      </p:sp>
    </p:spTree>
    <p:extLst>
      <p:ext uri="{BB962C8B-B14F-4D97-AF65-F5344CB8AC3E}">
        <p14:creationId xmlns:p14="http://schemas.microsoft.com/office/powerpoint/2010/main" val="116101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8F93-171C-4DA8-866B-8EDA0C56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15AE7B-BF3E-4E00-AB57-02CA5EE28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740D2A-1707-481D-83DC-06339ABFE2B2}"/>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2866E9CC-9EC8-482C-988C-7554E0EA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404F9-3356-4D38-BA66-B116B1CA368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30668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8277-C57E-4A7D-ACFA-33F0CEDC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DD361E-5EED-46DB-9FB3-421DBB3ED7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C072-CFE7-4BD0-9E5C-1A96CB701C0D}"/>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00173FDC-B823-4622-8276-3F3489DF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12DC2-D2BC-4DE3-944E-815405168C7F}"/>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928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E5ADC-79F6-49FB-8D8E-C9286B9C2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20A7F-018F-4D8C-8D0D-CA97E40C1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41D0-4DE9-40AD-88CA-9618618870A4}"/>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1786D9DC-CD39-4E70-98F1-F3380216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0C23C-C3DB-4E9E-B71D-855317359A33}"/>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46870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F2E7-39F1-447B-A2BE-7B4B3ED70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12A3D-FFAC-4176-B7B2-EE6A0FAB1677}"/>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4" name="Footer Placeholder 3">
            <a:extLst>
              <a:ext uri="{FF2B5EF4-FFF2-40B4-BE49-F238E27FC236}">
                <a16:creationId xmlns:a16="http://schemas.microsoft.com/office/drawing/2014/main" id="{D0FF099A-5B94-4F00-86BC-DC7B0A60B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70ADD-89D1-42F6-9CED-B1A66CFD9AEE}"/>
              </a:ext>
            </a:extLst>
          </p:cNvPr>
          <p:cNvSpPr>
            <a:spLocks noGrp="1"/>
          </p:cNvSpPr>
          <p:nvPr>
            <p:ph type="sldNum" sz="quarter" idx="12"/>
          </p:nvPr>
        </p:nvSpPr>
        <p:spPr/>
        <p:txBody>
          <a:bodyPr/>
          <a:lstStyle/>
          <a:p>
            <a:fld id="{91EBBD73-7710-4A22-B143-E0F63D0707E3}" type="slidenum">
              <a:rPr lang="en-US" smtClean="0"/>
              <a:t>‹#›</a:t>
            </a:fld>
            <a:endParaRPr lang="en-US"/>
          </a:p>
        </p:txBody>
      </p:sp>
      <p:graphicFrame>
        <p:nvGraphicFramePr>
          <p:cNvPr id="6" name="TPChart" hidden="1">
            <a:extLst>
              <a:ext uri="{FF2B5EF4-FFF2-40B4-BE49-F238E27FC236}">
                <a16:creationId xmlns:a16="http://schemas.microsoft.com/office/drawing/2014/main" id="{8C57F188-FEEF-4D18-8E93-294B061057D4}"/>
              </a:ext>
            </a:extLst>
          </p:cNvPr>
          <p:cNvGraphicFramePr/>
          <p:nvPr userDrawn="1">
            <p:extLst>
              <p:ext uri="{D42A27DB-BD31-4B8C-83A1-F6EECF244321}">
                <p14:modId xmlns:p14="http://schemas.microsoft.com/office/powerpoint/2010/main" val="183492109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1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2CF1-286D-48B8-9E0B-FD077A43C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A79EB-13E9-42AC-943E-BD725DCE10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A3A01-A835-43FD-8A0B-508AF0C804B4}"/>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C3AFB315-C1BF-426A-AEF1-D4BDE4753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71326-C03E-48A3-AD54-BE2E22CF022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12889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F975-7924-4C73-8CED-1B390ABF4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2022D0-C921-4D17-BF6D-52AE30647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4B14EC-BA92-4802-9434-61FF43A52F55}"/>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B41120D0-2868-4090-AEC1-1CF7D0E0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AE1A1-B3D1-4B3B-802D-CEEAFCEEB88E}"/>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9844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8B61-1CC1-4F45-8613-134D1D81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E49A1-BD4D-4192-A9A7-B4A831C02E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2BD30-EE6C-4439-A8D5-B1932F54FE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90CE-9C02-4241-AB0F-1B7C8A3F9C02}"/>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6" name="Footer Placeholder 5">
            <a:extLst>
              <a:ext uri="{FF2B5EF4-FFF2-40B4-BE49-F238E27FC236}">
                <a16:creationId xmlns:a16="http://schemas.microsoft.com/office/drawing/2014/main" id="{9804C2BC-6959-4A1A-B57A-32C1E076B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69AF8-CCFB-47EA-B310-1D7C013BFCE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77150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CD0D-D7A9-421F-950C-D65CA19BF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564BC-C85B-4F05-AE28-4AF606B4C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7292E-EE6B-4EE4-9E4B-F41EBE0975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2CBE5-67BF-458D-9DE5-675C36F01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7113FE-8F6B-466E-8753-74E5D30C48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B6E6C-CA68-4E6C-9115-8E0E72DCEAD1}"/>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8" name="Footer Placeholder 7">
            <a:extLst>
              <a:ext uri="{FF2B5EF4-FFF2-40B4-BE49-F238E27FC236}">
                <a16:creationId xmlns:a16="http://schemas.microsoft.com/office/drawing/2014/main" id="{FEE0D75E-E190-406D-A512-AD8B3D896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C774B-03BC-4F53-9FF2-59ACF1FB11E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35706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5D4C-3D48-4A4C-BF92-1B26B10C8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02EC67-F13A-4768-AF22-0A9DBBD2B4CD}"/>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4" name="Footer Placeholder 3">
            <a:extLst>
              <a:ext uri="{FF2B5EF4-FFF2-40B4-BE49-F238E27FC236}">
                <a16:creationId xmlns:a16="http://schemas.microsoft.com/office/drawing/2014/main" id="{687B378F-F047-4FC2-BD29-5C8A012BF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D5B187-00FB-4D6C-B449-3A408CBBFE5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63813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9A2E6-1AC5-47B9-9A73-1BB740E9C17B}"/>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3" name="Footer Placeholder 2">
            <a:extLst>
              <a:ext uri="{FF2B5EF4-FFF2-40B4-BE49-F238E27FC236}">
                <a16:creationId xmlns:a16="http://schemas.microsoft.com/office/drawing/2014/main" id="{967EB6FC-FB07-466E-9F90-201BC5310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63BED0-EB6C-439B-B1D4-8FE44E1AC5E6}"/>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06153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A96B-8D25-40D5-B131-5056AAB4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48DC18-309E-4C22-8F63-490B9B36F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C4797-EF7B-4AA6-84FA-747D25AF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A72AB8-6576-4DCC-8F5B-2A90D35DBE66}"/>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6" name="Footer Placeholder 5">
            <a:extLst>
              <a:ext uri="{FF2B5EF4-FFF2-40B4-BE49-F238E27FC236}">
                <a16:creationId xmlns:a16="http://schemas.microsoft.com/office/drawing/2014/main" id="{D314397A-AEAE-42CC-A805-597DB039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7B48D-EF0C-4E54-8149-10ACB2BE9BAA}"/>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6404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6E32-FE1D-4CA0-9444-76A93FF0A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186110-1AB8-4C82-8DA3-BD85B65EE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8D2CC-AEE2-44D5-A32F-E3450BAC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AD743-46A7-4F1D-A97C-89CA6B084B58}"/>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6" name="Footer Placeholder 5">
            <a:extLst>
              <a:ext uri="{FF2B5EF4-FFF2-40B4-BE49-F238E27FC236}">
                <a16:creationId xmlns:a16="http://schemas.microsoft.com/office/drawing/2014/main" id="{DDD5DEA8-48B7-4ADD-9021-240FD0121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DE1D9-9770-4FFF-A8BC-27732D3FEB6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91662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D45E8-773F-4932-B322-BA8A8D5A0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20434-23B4-4D44-9B12-801C262B7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7C54-4AF3-4ED6-9EAF-625F5AD8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F8DBA4CC-83DC-4296-9573-9ADED6773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2D6A25-60C9-4BED-92D7-9014E2154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BBD73-7710-4A22-B143-E0F63D0707E3}" type="slidenum">
              <a:rPr lang="en-US" smtClean="0"/>
              <a:t>‹#›</a:t>
            </a:fld>
            <a:endParaRPr lang="en-US"/>
          </a:p>
        </p:txBody>
      </p:sp>
    </p:spTree>
    <p:extLst>
      <p:ext uri="{BB962C8B-B14F-4D97-AF65-F5344CB8AC3E}">
        <p14:creationId xmlns:p14="http://schemas.microsoft.com/office/powerpoint/2010/main" val="157716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E6E35-5D78-4415-BF54-45381F0B5529}"/>
              </a:ext>
            </a:extLst>
          </p:cNvPr>
          <p:cNvPicPr>
            <a:picLocks noChangeAspect="1"/>
          </p:cNvPicPr>
          <p:nvPr/>
        </p:nvPicPr>
        <p:blipFill>
          <a:blip r:embed="rId2"/>
          <a:stretch>
            <a:fillRect/>
          </a:stretch>
        </p:blipFill>
        <p:spPr>
          <a:xfrm>
            <a:off x="3554443" y="206440"/>
            <a:ext cx="4428204" cy="2514370"/>
          </a:xfrm>
          <a:prstGeom prst="rect">
            <a:avLst/>
          </a:prstGeom>
        </p:spPr>
      </p:pic>
      <p:sp>
        <p:nvSpPr>
          <p:cNvPr id="2" name="Title 1">
            <a:extLst>
              <a:ext uri="{FF2B5EF4-FFF2-40B4-BE49-F238E27FC236}">
                <a16:creationId xmlns:a16="http://schemas.microsoft.com/office/drawing/2014/main" id="{B5D9D4DC-6A13-49C5-9A7E-083B497DE587}"/>
              </a:ext>
            </a:extLst>
          </p:cNvPr>
          <p:cNvSpPr>
            <a:spLocks noGrp="1"/>
          </p:cNvSpPr>
          <p:nvPr>
            <p:ph type="ctrTitle"/>
          </p:nvPr>
        </p:nvSpPr>
        <p:spPr>
          <a:xfrm>
            <a:off x="1275865" y="3429000"/>
            <a:ext cx="9144000" cy="3084878"/>
          </a:xfrm>
        </p:spPr>
        <p:txBody>
          <a:bodyPr>
            <a:noAutofit/>
          </a:bodyPr>
          <a:lstStyle/>
          <a:p>
            <a:br>
              <a:rPr lang="en-US" sz="4400" dirty="0">
                <a:latin typeface="Calibri" panose="020F0502020204030204" pitchFamily="34" charset="0"/>
                <a:cs typeface="Calibri" panose="020F0502020204030204" pitchFamily="34" charset="0"/>
              </a:rPr>
            </a:br>
            <a:br>
              <a:rPr lang="en-US" sz="44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Improving Emergency Department Sepsis Identification and Time to Treatment Initiation</a:t>
            </a:r>
            <a:br>
              <a:rPr lang="en-US" sz="4000" dirty="0">
                <a:solidFill>
                  <a:srgbClr val="6600FF"/>
                </a:solidFill>
                <a:latin typeface="Calibri" panose="020F0502020204030204" pitchFamily="34" charset="0"/>
                <a:cs typeface="Calibri" panose="020F0502020204030204" pitchFamily="34" charset="0"/>
              </a:rPr>
            </a:br>
            <a:br>
              <a:rPr lang="en-US" sz="4000" dirty="0">
                <a:solidFill>
                  <a:srgbClr val="6600FF"/>
                </a:solidFill>
                <a:latin typeface="Calibri" panose="020F0502020204030204" pitchFamily="34" charset="0"/>
                <a:cs typeface="Calibri" panose="020F0502020204030204" pitchFamily="34" charset="0"/>
              </a:rPr>
            </a:br>
            <a:r>
              <a:rPr lang="en-US" sz="4000" dirty="0">
                <a:solidFill>
                  <a:srgbClr val="4F2683"/>
                </a:solidFill>
                <a:latin typeface="Calibri" panose="020F0502020204030204" pitchFamily="34" charset="0"/>
                <a:cs typeface="Calibri" panose="020F0502020204030204" pitchFamily="34" charset="0"/>
              </a:rPr>
              <a:t>Tyler Powell, LINC Scholar</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 </a:t>
            </a:r>
            <a:br>
              <a:rPr lang="en-US" sz="44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Mentor: John Kohler, Sr., MD, MBA</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0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3" name="Rectangle 2">
            <a:extLst>
              <a:ext uri="{FF2B5EF4-FFF2-40B4-BE49-F238E27FC236}">
                <a16:creationId xmlns:a16="http://schemas.microsoft.com/office/drawing/2014/main" id="{FABBFDC1-EA11-4F39-A71D-4706E09468A6}"/>
              </a:ext>
            </a:extLst>
          </p:cNvPr>
          <p:cNvSpPr/>
          <p:nvPr/>
        </p:nvSpPr>
        <p:spPr>
          <a:xfrm>
            <a:off x="4165532" y="362696"/>
            <a:ext cx="3328344" cy="707886"/>
          </a:xfrm>
          <a:prstGeom prst="rect">
            <a:avLst/>
          </a:prstGeom>
        </p:spPr>
        <p:txBody>
          <a:bodyPr wrap="square">
            <a:spAutoFit/>
          </a:bodyPr>
          <a:lstStyle/>
          <a:p>
            <a:r>
              <a:rPr lang="en-US" sz="4000" dirty="0"/>
              <a:t>Introduction</a:t>
            </a:r>
          </a:p>
        </p:txBody>
      </p:sp>
      <p:sp>
        <p:nvSpPr>
          <p:cNvPr id="4" name="Content Placeholder 3">
            <a:extLst>
              <a:ext uri="{FF2B5EF4-FFF2-40B4-BE49-F238E27FC236}">
                <a16:creationId xmlns:a16="http://schemas.microsoft.com/office/drawing/2014/main" id="{F4577531-A347-4E27-88F3-BE0BC5613F32}"/>
              </a:ext>
            </a:extLst>
          </p:cNvPr>
          <p:cNvSpPr>
            <a:spLocks noGrp="1"/>
          </p:cNvSpPr>
          <p:nvPr>
            <p:ph idx="1"/>
          </p:nvPr>
        </p:nvSpPr>
        <p:spPr>
          <a:xfrm>
            <a:off x="838200" y="1100134"/>
            <a:ext cx="10697936" cy="4875923"/>
          </a:xfrm>
        </p:spPr>
        <p:txBody>
          <a:bodyPr>
            <a:normAutofit fontScale="77500" lnSpcReduction="20000"/>
          </a:bodyPr>
          <a:lstStyle/>
          <a:p>
            <a:pPr marL="0" indent="0">
              <a:buNone/>
            </a:pPr>
            <a:r>
              <a:rPr lang="en-US" b="1" u="sng" dirty="0"/>
              <a:t>Introduction </a:t>
            </a:r>
          </a:p>
          <a:p>
            <a:pPr marL="571500" indent="-571500">
              <a:spcBef>
                <a:spcPct val="60000"/>
              </a:spcBef>
            </a:pPr>
            <a:r>
              <a:rPr lang="en-US" altLang="en-US" sz="2800" dirty="0">
                <a:solidFill>
                  <a:srgbClr val="000000"/>
                </a:solidFill>
                <a:cs typeface="Arial" panose="020B0604020202020204" pitchFamily="34" charset="0"/>
              </a:rPr>
              <a:t>In 2015, the Centers for Medicare &amp; Medicaid Services implemented the </a:t>
            </a:r>
            <a:r>
              <a:rPr lang="en-US" altLang="en-US" sz="2800" b="1" dirty="0">
                <a:solidFill>
                  <a:srgbClr val="000000"/>
                </a:solidFill>
                <a:cs typeface="Arial" panose="020B0604020202020204" pitchFamily="34" charset="0"/>
              </a:rPr>
              <a:t>Severe Sepsis and Septic Shock Early Management Bundle</a:t>
            </a:r>
            <a:r>
              <a:rPr lang="en-US" altLang="en-US" sz="2800" dirty="0">
                <a:solidFill>
                  <a:srgbClr val="000000"/>
                </a:solidFill>
                <a:cs typeface="Arial" panose="020B0604020202020204" pitchFamily="34" charset="0"/>
              </a:rPr>
              <a:t>, a new time-to-treatment based measure to assess quality of care for patients with sepsis</a:t>
            </a:r>
          </a:p>
          <a:p>
            <a:pPr marL="571500" indent="-571500">
              <a:spcBef>
                <a:spcPct val="60000"/>
              </a:spcBef>
            </a:pPr>
            <a:r>
              <a:rPr lang="en-US" altLang="en-US" sz="2800" dirty="0">
                <a:cs typeface="Arial" panose="020B0604020202020204" pitchFamily="34" charset="0"/>
              </a:rPr>
              <a:t>In the FY 2019, </a:t>
            </a:r>
            <a:r>
              <a:rPr lang="en-US" altLang="en-US" dirty="0">
                <a:cs typeface="Arial" panose="020B0604020202020204" pitchFamily="34" charset="0"/>
              </a:rPr>
              <a:t>our hospital’s </a:t>
            </a:r>
            <a:r>
              <a:rPr lang="en-US" sz="2800" b="0" i="0" dirty="0">
                <a:effectLst/>
                <a:cs typeface="Arial" panose="020B0604020202020204" pitchFamily="34" charset="0"/>
              </a:rPr>
              <a:t>Sepsis CMS Core Measure (</a:t>
            </a:r>
            <a:r>
              <a:rPr lang="en-US" sz="2800" b="1" i="0" dirty="0">
                <a:effectLst/>
                <a:cs typeface="Arial" panose="020B0604020202020204" pitchFamily="34" charset="0"/>
              </a:rPr>
              <a:t>SEP</a:t>
            </a:r>
            <a:r>
              <a:rPr lang="en-US" sz="2800" b="0" i="0" dirty="0">
                <a:effectLst/>
                <a:cs typeface="Arial" panose="020B0604020202020204" pitchFamily="34" charset="0"/>
              </a:rPr>
              <a:t>-</a:t>
            </a:r>
            <a:r>
              <a:rPr lang="en-US" sz="2800" b="1" i="0" dirty="0">
                <a:effectLst/>
                <a:cs typeface="Arial" panose="020B0604020202020204" pitchFamily="34" charset="0"/>
              </a:rPr>
              <a:t>1</a:t>
            </a:r>
            <a:r>
              <a:rPr lang="en-US" sz="2800" b="0" i="0" dirty="0">
                <a:effectLst/>
                <a:cs typeface="Arial" panose="020B0604020202020204" pitchFamily="34" charset="0"/>
              </a:rPr>
              <a:t>) compliance was 44% (national average in 2017 was 50%)  </a:t>
            </a:r>
            <a:endParaRPr lang="en-US" altLang="en-US" sz="2800" dirty="0">
              <a:cs typeface="Arial" panose="020B0604020202020204" pitchFamily="34" charset="0"/>
            </a:endParaRPr>
          </a:p>
          <a:p>
            <a:pPr marL="571500" indent="-571500">
              <a:spcBef>
                <a:spcPct val="60000"/>
              </a:spcBef>
            </a:pPr>
            <a:r>
              <a:rPr lang="en-US" altLang="en-US" sz="2800" dirty="0">
                <a:cs typeface="Arial" panose="020B0604020202020204" pitchFamily="34" charset="0"/>
              </a:rPr>
              <a:t>A quarter of these failures resulted from </a:t>
            </a:r>
            <a:r>
              <a:rPr lang="en-US" altLang="en-US" sz="2800" b="1" dirty="0">
                <a:cs typeface="Arial" panose="020B0604020202020204" pitchFamily="34" charset="0"/>
              </a:rPr>
              <a:t>missing the 3-hour window for appropriate antibiotic administration</a:t>
            </a:r>
            <a:r>
              <a:rPr lang="en-US" altLang="en-US" sz="2800" dirty="0">
                <a:cs typeface="Arial" panose="020B0604020202020204" pitchFamily="34" charset="0"/>
              </a:rPr>
              <a:t>, indicating room for improvement in identifying these patients </a:t>
            </a:r>
            <a:r>
              <a:rPr lang="en-US" altLang="en-US" sz="2800" dirty="0">
                <a:solidFill>
                  <a:srgbClr val="000000"/>
                </a:solidFill>
                <a:cs typeface="Arial" panose="020B0604020202020204" pitchFamily="34" charset="0"/>
              </a:rPr>
              <a:t>sooner so care can be initiated promptly</a:t>
            </a:r>
          </a:p>
          <a:p>
            <a:endParaRPr lang="en-US" dirty="0"/>
          </a:p>
          <a:p>
            <a:pPr marL="0" indent="0">
              <a:buNone/>
            </a:pPr>
            <a:r>
              <a:rPr lang="en-US" b="1" u="sng" dirty="0"/>
              <a:t>Aim Statement</a:t>
            </a:r>
            <a:endParaRPr lang="en-US" dirty="0"/>
          </a:p>
          <a:p>
            <a:pPr>
              <a:spcBef>
                <a:spcPct val="60000"/>
              </a:spcBef>
              <a:buNone/>
            </a:pPr>
            <a:r>
              <a:rPr lang="en-US" sz="2800" b="1" dirty="0"/>
              <a:t>Global Aim</a:t>
            </a:r>
            <a:r>
              <a:rPr lang="en-US" sz="2800" dirty="0"/>
              <a:t>: To improve quality of care and time to treatment initiation for patients with sepsis presenting to Vidant Medical Center’s Emergency Department</a:t>
            </a:r>
          </a:p>
          <a:p>
            <a:pPr>
              <a:spcBef>
                <a:spcPct val="60000"/>
              </a:spcBef>
              <a:buNone/>
            </a:pPr>
            <a:r>
              <a:rPr lang="en-US" sz="2800" b="1" dirty="0"/>
              <a:t>Specific Aim</a:t>
            </a:r>
            <a:r>
              <a:rPr lang="en-US" sz="2800" dirty="0"/>
              <a:t>: To increase SEP-1 compliance by 25% (from 44% to 55%) by the end of FY 2020</a:t>
            </a:r>
          </a:p>
          <a:p>
            <a:pPr marL="0" indent="0">
              <a:buNone/>
            </a:pPr>
            <a:endParaRPr lang="en-US" dirty="0">
              <a:solidFill>
                <a:srgbClr val="FF0000"/>
              </a:solidFill>
            </a:endParaRPr>
          </a:p>
        </p:txBody>
      </p:sp>
    </p:spTree>
    <p:extLst>
      <p:ext uri="{BB962C8B-B14F-4D97-AF65-F5344CB8AC3E}">
        <p14:creationId xmlns:p14="http://schemas.microsoft.com/office/powerpoint/2010/main" val="108692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6" name="Rectangle 5">
            <a:extLst>
              <a:ext uri="{FF2B5EF4-FFF2-40B4-BE49-F238E27FC236}">
                <a16:creationId xmlns:a16="http://schemas.microsoft.com/office/drawing/2014/main" id="{37F714F8-198D-4C2B-AD4C-FADF88394457}"/>
              </a:ext>
            </a:extLst>
          </p:cNvPr>
          <p:cNvSpPr/>
          <p:nvPr/>
        </p:nvSpPr>
        <p:spPr>
          <a:xfrm>
            <a:off x="4701560" y="248886"/>
            <a:ext cx="3654164" cy="769441"/>
          </a:xfrm>
          <a:prstGeom prst="rect">
            <a:avLst/>
          </a:prstGeom>
        </p:spPr>
        <p:txBody>
          <a:bodyPr wrap="square">
            <a:spAutoFit/>
          </a:bodyPr>
          <a:lstStyle/>
          <a:p>
            <a:r>
              <a:rPr lang="en-US" sz="4400" dirty="0"/>
              <a:t>Methods</a:t>
            </a:r>
          </a:p>
        </p:txBody>
      </p:sp>
      <p:sp>
        <p:nvSpPr>
          <p:cNvPr id="3" name="Content Placeholder 2">
            <a:extLst>
              <a:ext uri="{FF2B5EF4-FFF2-40B4-BE49-F238E27FC236}">
                <a16:creationId xmlns:a16="http://schemas.microsoft.com/office/drawing/2014/main" id="{1E73F3AB-C329-4099-B6AD-7E03D10D0B71}"/>
              </a:ext>
            </a:extLst>
          </p:cNvPr>
          <p:cNvSpPr>
            <a:spLocks noGrp="1"/>
          </p:cNvSpPr>
          <p:nvPr>
            <p:ph idx="1"/>
          </p:nvPr>
        </p:nvSpPr>
        <p:spPr>
          <a:xfrm>
            <a:off x="606528" y="1025452"/>
            <a:ext cx="7889421" cy="5283302"/>
          </a:xfrm>
        </p:spPr>
        <p:txBody>
          <a:bodyPr>
            <a:normAutofit fontScale="25000" lnSpcReduction="20000"/>
          </a:bodyPr>
          <a:lstStyle/>
          <a:p>
            <a:pPr marL="0" indent="0">
              <a:buNone/>
            </a:pPr>
            <a:endParaRPr lang="en-US" dirty="0"/>
          </a:p>
          <a:p>
            <a:pPr marL="0" indent="0">
              <a:buNone/>
            </a:pPr>
            <a:r>
              <a:rPr lang="en-US" sz="5600" u="sng" dirty="0"/>
              <a:t>Project Timeline</a:t>
            </a:r>
            <a:r>
              <a:rPr lang="en-US" sz="5600" dirty="0"/>
              <a:t>: January 2020 – October 2020</a:t>
            </a:r>
            <a:endParaRPr lang="en-US" sz="5600" u="sng" dirty="0"/>
          </a:p>
          <a:p>
            <a:pPr marL="0" indent="0">
              <a:buNone/>
            </a:pPr>
            <a:r>
              <a:rPr lang="en-US" sz="5600" u="sng" dirty="0"/>
              <a:t>Project Team</a:t>
            </a:r>
            <a:r>
              <a:rPr lang="en-US" sz="5600" dirty="0"/>
              <a:t>: Quality Nurse Specialist, ED Pharmacists, ED Nurses, ED Physicians, IT Staff, Medical Student </a:t>
            </a:r>
          </a:p>
          <a:p>
            <a:pPr marL="0" indent="0">
              <a:buNone/>
            </a:pPr>
            <a:endParaRPr lang="en-US" sz="3100" dirty="0"/>
          </a:p>
          <a:p>
            <a:pPr>
              <a:spcBef>
                <a:spcPct val="60000"/>
              </a:spcBef>
            </a:pPr>
            <a:r>
              <a:rPr lang="en-US" altLang="en-US" sz="7200" b="1" dirty="0"/>
              <a:t>PDSA #1: Triage Screening Tool (Jan 2020)</a:t>
            </a:r>
          </a:p>
          <a:p>
            <a:pPr lvl="1">
              <a:spcBef>
                <a:spcPct val="60000"/>
              </a:spcBef>
            </a:pPr>
            <a:r>
              <a:rPr lang="en-US" altLang="en-US" sz="6400" dirty="0"/>
              <a:t>Within a week of the roll-out, very few tools had been completed. Feedback indicated that adding a manual step to existing workflow was unnecessarily complicated, so the tool was discontinued.</a:t>
            </a:r>
          </a:p>
          <a:p>
            <a:pPr>
              <a:spcBef>
                <a:spcPct val="60000"/>
              </a:spcBef>
            </a:pPr>
            <a:r>
              <a:rPr lang="en-US" altLang="en-US" sz="7200" b="1" dirty="0"/>
              <a:t>PDSA #2: Sepsis </a:t>
            </a:r>
            <a:r>
              <a:rPr lang="en-US" altLang="en-US" sz="7200" b="1" dirty="0" err="1"/>
              <a:t>Gimkit</a:t>
            </a:r>
            <a:r>
              <a:rPr lang="en-US" altLang="en-US" sz="7200" b="1" dirty="0"/>
              <a:t> Game (June 2020)</a:t>
            </a:r>
          </a:p>
          <a:p>
            <a:pPr lvl="1">
              <a:spcBef>
                <a:spcPct val="60000"/>
              </a:spcBef>
            </a:pPr>
            <a:r>
              <a:rPr lang="en-US" altLang="en-US" sz="6400" dirty="0"/>
              <a:t>An online interactive educational tool, the game consisted of 50 questions about sepsis management. This was distributed to ED nursing staff as part of their required education. </a:t>
            </a:r>
          </a:p>
          <a:p>
            <a:pPr eaLnBrk="1" hangingPunct="1">
              <a:spcBef>
                <a:spcPct val="60000"/>
              </a:spcBef>
            </a:pPr>
            <a:r>
              <a:rPr lang="en-US" altLang="en-US" sz="7200" b="1" dirty="0"/>
              <a:t>PDSA #3: Sepsis Narrator (August 2020)</a:t>
            </a:r>
          </a:p>
          <a:p>
            <a:pPr lvl="1">
              <a:spcBef>
                <a:spcPct val="60000"/>
              </a:spcBef>
            </a:pPr>
            <a:r>
              <a:rPr lang="en-US" altLang="en-US" sz="6400" dirty="0"/>
              <a:t>Nursing documentation tool that prompts time-based interventions based on patient presentation and vital signs</a:t>
            </a:r>
            <a:r>
              <a:rPr lang="en-US" altLang="en-US" sz="6400" dirty="0">
                <a:solidFill>
                  <a:srgbClr val="FF0000"/>
                </a:solidFill>
              </a:rPr>
              <a:t>. </a:t>
            </a:r>
            <a:r>
              <a:rPr lang="en-US" altLang="en-US" sz="6400" dirty="0"/>
              <a:t>Following implementation, staff felt it was double documentation and wanted to explore other job aids including: paper check lists, reminder signs</a:t>
            </a:r>
          </a:p>
          <a:p>
            <a:pPr eaLnBrk="1" hangingPunct="1">
              <a:spcBef>
                <a:spcPct val="60000"/>
              </a:spcBef>
            </a:pPr>
            <a:r>
              <a:rPr lang="en-US" altLang="en-US" sz="7200" b="1" dirty="0"/>
              <a:t>PDSA #4: Sepsis Order Set (October 2020)</a:t>
            </a:r>
          </a:p>
          <a:p>
            <a:pPr lvl="1">
              <a:spcBef>
                <a:spcPct val="60000"/>
              </a:spcBef>
            </a:pPr>
            <a:r>
              <a:rPr lang="en-US" altLang="en-US" sz="6400" dirty="0"/>
              <a:t>When patients are identified as septic or at risk for sepsis, the order set can be used to prompt appropriate interventions. It includes suggested labs, fluid, and antibiotic suggestions based on suspected source</a:t>
            </a:r>
          </a:p>
          <a:p>
            <a:pPr lvl="1"/>
            <a:endParaRPr lang="en-US" sz="2800" dirty="0"/>
          </a:p>
          <a:p>
            <a:pPr marL="0" indent="0">
              <a:buNone/>
            </a:pPr>
            <a:endParaRPr lang="en-US" b="1" dirty="0">
              <a:solidFill>
                <a:srgbClr val="FF0000"/>
              </a:solidFill>
            </a:endParaRPr>
          </a:p>
        </p:txBody>
      </p:sp>
      <p:pic>
        <p:nvPicPr>
          <p:cNvPr id="7" name="Picture 6">
            <a:extLst>
              <a:ext uri="{FF2B5EF4-FFF2-40B4-BE49-F238E27FC236}">
                <a16:creationId xmlns:a16="http://schemas.microsoft.com/office/drawing/2014/main" id="{BC514B5C-AF34-46DE-AE45-FC3BE44A9A36}"/>
              </a:ext>
            </a:extLst>
          </p:cNvPr>
          <p:cNvPicPr/>
          <p:nvPr/>
        </p:nvPicPr>
        <p:blipFill>
          <a:blip r:embed="rId3"/>
          <a:stretch>
            <a:fillRect/>
          </a:stretch>
        </p:blipFill>
        <p:spPr>
          <a:xfrm>
            <a:off x="8984624" y="534992"/>
            <a:ext cx="2341336" cy="2837037"/>
          </a:xfrm>
          <a:prstGeom prst="rect">
            <a:avLst/>
          </a:prstGeom>
          <a:ln w="28575">
            <a:solidFill>
              <a:srgbClr val="495173"/>
            </a:solidFill>
          </a:ln>
        </p:spPr>
      </p:pic>
      <p:pic>
        <p:nvPicPr>
          <p:cNvPr id="4" name="Picture 3">
            <a:extLst>
              <a:ext uri="{FF2B5EF4-FFF2-40B4-BE49-F238E27FC236}">
                <a16:creationId xmlns:a16="http://schemas.microsoft.com/office/drawing/2014/main" id="{C2851DDC-6A6C-4D81-8039-344FA2A1C9C1}"/>
              </a:ext>
            </a:extLst>
          </p:cNvPr>
          <p:cNvPicPr>
            <a:picLocks noChangeAspect="1"/>
          </p:cNvPicPr>
          <p:nvPr/>
        </p:nvPicPr>
        <p:blipFill>
          <a:blip r:embed="rId4"/>
          <a:stretch>
            <a:fillRect/>
          </a:stretch>
        </p:blipFill>
        <p:spPr>
          <a:xfrm>
            <a:off x="8810399" y="3539196"/>
            <a:ext cx="2689786" cy="2269703"/>
          </a:xfrm>
          <a:prstGeom prst="rect">
            <a:avLst/>
          </a:prstGeom>
        </p:spPr>
      </p:pic>
    </p:spTree>
    <p:extLst>
      <p:ext uri="{BB962C8B-B14F-4D97-AF65-F5344CB8AC3E}">
        <p14:creationId xmlns:p14="http://schemas.microsoft.com/office/powerpoint/2010/main" val="89098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4010F378-DBCC-4C0F-8078-B9243DD5196D}"/>
              </a:ext>
            </a:extLst>
          </p:cNvPr>
          <p:cNvSpPr/>
          <p:nvPr/>
        </p:nvSpPr>
        <p:spPr>
          <a:xfrm>
            <a:off x="5079932" y="332968"/>
            <a:ext cx="2519047" cy="707886"/>
          </a:xfrm>
          <a:prstGeom prst="rect">
            <a:avLst/>
          </a:prstGeom>
        </p:spPr>
        <p:txBody>
          <a:bodyPr wrap="square">
            <a:spAutoFit/>
          </a:bodyPr>
          <a:lstStyle/>
          <a:p>
            <a:r>
              <a:rPr lang="en-US" sz="4000" dirty="0"/>
              <a:t>Results</a:t>
            </a:r>
            <a:endParaRPr lang="en-US" dirty="0"/>
          </a:p>
        </p:txBody>
      </p:sp>
      <p:pic>
        <p:nvPicPr>
          <p:cNvPr id="14" name="Content Placeholder 13">
            <a:extLst>
              <a:ext uri="{FF2B5EF4-FFF2-40B4-BE49-F238E27FC236}">
                <a16:creationId xmlns:a16="http://schemas.microsoft.com/office/drawing/2014/main" id="{D326F4B6-8D23-4F21-9C6C-8767BD36E1AA}"/>
              </a:ext>
            </a:extLst>
          </p:cNvPr>
          <p:cNvPicPr>
            <a:picLocks noGrp="1" noChangeAspect="1"/>
          </p:cNvPicPr>
          <p:nvPr>
            <p:ph idx="1"/>
          </p:nvPr>
        </p:nvPicPr>
        <p:blipFill>
          <a:blip r:embed="rId3"/>
          <a:stretch>
            <a:fillRect/>
          </a:stretch>
        </p:blipFill>
        <p:spPr>
          <a:xfrm>
            <a:off x="520629" y="2299123"/>
            <a:ext cx="5862581" cy="1776540"/>
          </a:xfrm>
          <a:prstGeom prst="rect">
            <a:avLst/>
          </a:prstGeom>
        </p:spPr>
      </p:pic>
      <p:pic>
        <p:nvPicPr>
          <p:cNvPr id="2" name="Picture 1">
            <a:extLst>
              <a:ext uri="{FF2B5EF4-FFF2-40B4-BE49-F238E27FC236}">
                <a16:creationId xmlns:a16="http://schemas.microsoft.com/office/drawing/2014/main" id="{8E979AEF-1302-4E77-8224-E715731CEAAD}"/>
              </a:ext>
            </a:extLst>
          </p:cNvPr>
          <p:cNvPicPr>
            <a:picLocks noChangeAspect="1"/>
          </p:cNvPicPr>
          <p:nvPr/>
        </p:nvPicPr>
        <p:blipFill>
          <a:blip r:embed="rId4"/>
          <a:stretch>
            <a:fillRect/>
          </a:stretch>
        </p:blipFill>
        <p:spPr>
          <a:xfrm>
            <a:off x="7143748" y="2197110"/>
            <a:ext cx="4340655" cy="2058883"/>
          </a:xfrm>
          <a:prstGeom prst="rect">
            <a:avLst/>
          </a:prstGeom>
        </p:spPr>
      </p:pic>
    </p:spTree>
    <p:extLst>
      <p:ext uri="{BB962C8B-B14F-4D97-AF65-F5344CB8AC3E}">
        <p14:creationId xmlns:p14="http://schemas.microsoft.com/office/powerpoint/2010/main" val="393238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5259882" y="126658"/>
            <a:ext cx="1672236" cy="707886"/>
          </a:xfrm>
          <a:prstGeom prst="rect">
            <a:avLst/>
          </a:prstGeom>
        </p:spPr>
        <p:txBody>
          <a:bodyPr wrap="square">
            <a:spAutoFit/>
          </a:bodyPr>
          <a:lstStyle/>
          <a:p>
            <a:r>
              <a:rPr lang="en-US" sz="4000" dirty="0"/>
              <a:t>Results</a:t>
            </a:r>
          </a:p>
        </p:txBody>
      </p:sp>
      <p:sp>
        <p:nvSpPr>
          <p:cNvPr id="7" name="Content Placeholder 2">
            <a:extLst>
              <a:ext uri="{FF2B5EF4-FFF2-40B4-BE49-F238E27FC236}">
                <a16:creationId xmlns:a16="http://schemas.microsoft.com/office/drawing/2014/main" id="{8F7C64BC-9D37-42C3-B252-CA9123FB711C}"/>
              </a:ext>
            </a:extLst>
          </p:cNvPr>
          <p:cNvSpPr txBox="1">
            <a:spLocks/>
          </p:cNvSpPr>
          <p:nvPr/>
        </p:nvSpPr>
        <p:spPr>
          <a:xfrm>
            <a:off x="-631371" y="1496407"/>
            <a:ext cx="10738757" cy="579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FF0000"/>
              </a:solidFill>
            </a:endParaRPr>
          </a:p>
        </p:txBody>
      </p:sp>
      <p:pic>
        <p:nvPicPr>
          <p:cNvPr id="4" name="Picture 3">
            <a:extLst>
              <a:ext uri="{FF2B5EF4-FFF2-40B4-BE49-F238E27FC236}">
                <a16:creationId xmlns:a16="http://schemas.microsoft.com/office/drawing/2014/main" id="{704B490F-465C-40FC-A465-21EA1DD663A6}"/>
              </a:ext>
            </a:extLst>
          </p:cNvPr>
          <p:cNvPicPr>
            <a:picLocks noChangeAspect="1"/>
          </p:cNvPicPr>
          <p:nvPr/>
        </p:nvPicPr>
        <p:blipFill>
          <a:blip r:embed="rId3"/>
          <a:stretch>
            <a:fillRect/>
          </a:stretch>
        </p:blipFill>
        <p:spPr>
          <a:xfrm>
            <a:off x="1970314" y="738618"/>
            <a:ext cx="8251371" cy="5141521"/>
          </a:xfrm>
          <a:prstGeom prst="rect">
            <a:avLst/>
          </a:prstGeom>
        </p:spPr>
      </p:pic>
    </p:spTree>
    <p:extLst>
      <p:ext uri="{BB962C8B-B14F-4D97-AF65-F5344CB8AC3E}">
        <p14:creationId xmlns:p14="http://schemas.microsoft.com/office/powerpoint/2010/main" val="155081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4726911" y="176107"/>
            <a:ext cx="3580327" cy="707886"/>
          </a:xfrm>
          <a:prstGeom prst="rect">
            <a:avLst/>
          </a:prstGeom>
        </p:spPr>
        <p:txBody>
          <a:bodyPr wrap="square">
            <a:spAutoFit/>
          </a:bodyPr>
          <a:lstStyle/>
          <a:p>
            <a:r>
              <a:rPr lang="en-US" sz="4000" dirty="0"/>
              <a:t>Conclusion</a:t>
            </a:r>
          </a:p>
        </p:txBody>
      </p:sp>
      <p:sp>
        <p:nvSpPr>
          <p:cNvPr id="3" name="Content Placeholder 2">
            <a:extLst>
              <a:ext uri="{FF2B5EF4-FFF2-40B4-BE49-F238E27FC236}">
                <a16:creationId xmlns:a16="http://schemas.microsoft.com/office/drawing/2014/main" id="{A9020CBE-8389-4813-B86F-1023BFA73910}"/>
              </a:ext>
            </a:extLst>
          </p:cNvPr>
          <p:cNvSpPr>
            <a:spLocks noGrp="1"/>
          </p:cNvSpPr>
          <p:nvPr>
            <p:ph idx="1"/>
          </p:nvPr>
        </p:nvSpPr>
        <p:spPr>
          <a:xfrm>
            <a:off x="838200" y="1363518"/>
            <a:ext cx="10515600" cy="4351338"/>
          </a:xfrm>
        </p:spPr>
        <p:txBody>
          <a:bodyPr>
            <a:normAutofit lnSpcReduction="10000"/>
          </a:bodyPr>
          <a:lstStyle/>
          <a:p>
            <a:r>
              <a:rPr lang="en-US" b="1" dirty="0"/>
              <a:t>Key Takeaway: </a:t>
            </a:r>
            <a:r>
              <a:rPr lang="en-US" dirty="0"/>
              <a:t>Did not meet target, but still saw modest improvements in SEP-1 compliance (especially in the months directly following interventions) </a:t>
            </a:r>
            <a:endParaRPr lang="en-US" b="1" dirty="0"/>
          </a:p>
          <a:p>
            <a:r>
              <a:rPr lang="en-US" b="1" dirty="0"/>
              <a:t>Lessons Learned</a:t>
            </a:r>
          </a:p>
          <a:p>
            <a:pPr lvl="1"/>
            <a:r>
              <a:rPr lang="en-US" altLang="en-US" dirty="0"/>
              <a:t>Successful interventions are integrated into preexisting workflow, not separate from it</a:t>
            </a:r>
          </a:p>
          <a:p>
            <a:pPr lvl="1"/>
            <a:r>
              <a:rPr lang="en-US" altLang="en-US" dirty="0"/>
              <a:t> We have had success without a single “home-run” intervention, indicating that a combination of the approaches (or simply raising awareness) has been key</a:t>
            </a:r>
          </a:p>
          <a:p>
            <a:r>
              <a:rPr lang="en-US" b="1" dirty="0"/>
              <a:t>Limitations</a:t>
            </a:r>
          </a:p>
          <a:p>
            <a:pPr lvl="1"/>
            <a:r>
              <a:rPr lang="en-US" dirty="0"/>
              <a:t>Only 93 patients met criteria for inclusion in the SEP-1 bundle in FY 2020. Small sample size + monthly reporting </a:t>
            </a:r>
            <a:r>
              <a:rPr lang="en-US" dirty="0">
                <a:sym typeface="Wingdings" panose="05000000000000000000" pitchFamily="2" charset="2"/>
              </a:rPr>
              <a:t> data might be misleading</a:t>
            </a:r>
            <a:endParaRPr lang="en-US" dirty="0"/>
          </a:p>
        </p:txBody>
      </p:sp>
    </p:spTree>
    <p:extLst>
      <p:ext uri="{BB962C8B-B14F-4D97-AF65-F5344CB8AC3E}">
        <p14:creationId xmlns:p14="http://schemas.microsoft.com/office/powerpoint/2010/main" val="725652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3d67597-4b5e-4414-9fcf-b9896696d229"/>
  <p:tag name="TPVERSION" val="6"/>
  <p:tag name="TPFULLVERSION" val="7.5.8.4"/>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TotalTime>
  <Words>486</Words>
  <Application>Microsoft Office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  Improving Emergency Department Sepsis Identification and Time to Treatment Initiation  Tyler Powell, LINC Scholar   Mentor: John Kohler, Sr., MD, MBA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XXX Distinction Track Scholar Project Title Mentor</dc:title>
  <dc:creator>Garris, Jenna</dc:creator>
  <cp:lastModifiedBy>Tyler Powell</cp:lastModifiedBy>
  <cp:revision>39</cp:revision>
  <dcterms:created xsi:type="dcterms:W3CDTF">2018-02-07T18:32:32Z</dcterms:created>
  <dcterms:modified xsi:type="dcterms:W3CDTF">2021-04-12T17:28:56Z</dcterms:modified>
</cp:coreProperties>
</file>