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78" r:id="rId2"/>
    <p:sldId id="280" r:id="rId3"/>
    <p:sldId id="291" r:id="rId4"/>
    <p:sldId id="276" r:id="rId5"/>
    <p:sldId id="294" r:id="rId6"/>
    <p:sldId id="28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82094"/>
  </p:normalViewPr>
  <p:slideViewPr>
    <p:cSldViewPr snapToGrid="0" snapToObjects="1">
      <p:cViewPr varScale="1">
        <p:scale>
          <a:sx n="88" d="100"/>
          <a:sy n="88" d="100"/>
        </p:scale>
        <p:origin x="13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ndrewpiner/Desktop/Brody/MedEd/Phys%20Project/Med%20Ed%20Project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ndrewpiner/Desktop/Brody/MedEd/Phys%20Project/Med%20Ed%20Project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2018-2019</a:t>
            </a:r>
          </a:p>
        </c:rich>
      </c:tx>
      <c:layout>
        <c:manualLayout>
          <c:xMode val="edge"/>
          <c:yMode val="edge"/>
          <c:x val="0.41927738463071862"/>
          <c:y val="6.94195223605125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Sheet2!$A$4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Sheet2!$B$3:$D$3</c:f>
              <c:strCache>
                <c:ptCount val="3"/>
                <c:pt idx="0">
                  <c:v>Q1</c:v>
                </c:pt>
                <c:pt idx="1">
                  <c:v>Q2</c:v>
                </c:pt>
                <c:pt idx="2">
                  <c:v>Test</c:v>
                </c:pt>
              </c:strCache>
            </c:strRef>
          </c:cat>
          <c:val>
            <c:numRef>
              <c:f>Sheet2!$B$4:$D$4</c:f>
              <c:numCache>
                <c:formatCode>General</c:formatCode>
                <c:ptCount val="3"/>
                <c:pt idx="0">
                  <c:v>81</c:v>
                </c:pt>
                <c:pt idx="1">
                  <c:v>74</c:v>
                </c:pt>
                <c:pt idx="2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DC-1044-B246-40E65B2CCAA6}"/>
            </c:ext>
          </c:extLst>
        </c:ser>
        <c:ser>
          <c:idx val="1"/>
          <c:order val="1"/>
          <c:tx>
            <c:strRef>
              <c:f>Sheet2!$A$5</c:f>
              <c:strCache>
                <c:ptCount val="1"/>
                <c:pt idx="0">
                  <c:v>Responders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Sheet2!$B$3:$D$3</c:f>
              <c:strCache>
                <c:ptCount val="3"/>
                <c:pt idx="0">
                  <c:v>Q1</c:v>
                </c:pt>
                <c:pt idx="1">
                  <c:v>Q2</c:v>
                </c:pt>
                <c:pt idx="2">
                  <c:v>Test</c:v>
                </c:pt>
              </c:strCache>
            </c:strRef>
          </c:cat>
          <c:val>
            <c:numRef>
              <c:f>Sheet2!$B$5:$D$5</c:f>
              <c:numCache>
                <c:formatCode>General</c:formatCode>
                <c:ptCount val="3"/>
                <c:pt idx="0">
                  <c:v>82</c:v>
                </c:pt>
                <c:pt idx="1">
                  <c:v>75</c:v>
                </c:pt>
                <c:pt idx="2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DC-1044-B246-40E65B2CCAA6}"/>
            </c:ext>
          </c:extLst>
        </c:ser>
        <c:ser>
          <c:idx val="2"/>
          <c:order val="2"/>
          <c:tx>
            <c:strRef>
              <c:f>Sheet2!$A$6</c:f>
              <c:strCache>
                <c:ptCount val="1"/>
                <c:pt idx="0">
                  <c:v>&lt; 14 watched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Sheet2!$B$3:$D$3</c:f>
              <c:strCache>
                <c:ptCount val="3"/>
                <c:pt idx="0">
                  <c:v>Q1</c:v>
                </c:pt>
                <c:pt idx="1">
                  <c:v>Q2</c:v>
                </c:pt>
                <c:pt idx="2">
                  <c:v>Test</c:v>
                </c:pt>
              </c:strCache>
            </c:strRef>
          </c:cat>
          <c:val>
            <c:numRef>
              <c:f>Sheet2!$B$6:$D$6</c:f>
              <c:numCache>
                <c:formatCode>General</c:formatCode>
                <c:ptCount val="3"/>
                <c:pt idx="0">
                  <c:v>81</c:v>
                </c:pt>
                <c:pt idx="1">
                  <c:v>76</c:v>
                </c:pt>
                <c:pt idx="2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DC-1044-B246-40E65B2CCAA6}"/>
            </c:ext>
          </c:extLst>
        </c:ser>
        <c:ser>
          <c:idx val="3"/>
          <c:order val="3"/>
          <c:tx>
            <c:strRef>
              <c:f>Sheet2!$A$7</c:f>
              <c:strCache>
                <c:ptCount val="1"/>
                <c:pt idx="0">
                  <c:v>&gt; 14 watched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Sheet2!$B$3:$D$3</c:f>
              <c:strCache>
                <c:ptCount val="3"/>
                <c:pt idx="0">
                  <c:v>Q1</c:v>
                </c:pt>
                <c:pt idx="1">
                  <c:v>Q2</c:v>
                </c:pt>
                <c:pt idx="2">
                  <c:v>Test</c:v>
                </c:pt>
              </c:strCache>
            </c:strRef>
          </c:cat>
          <c:val>
            <c:numRef>
              <c:f>Sheet2!$B$7:$D$7</c:f>
              <c:numCache>
                <c:formatCode>General</c:formatCode>
                <c:ptCount val="3"/>
                <c:pt idx="0">
                  <c:v>90</c:v>
                </c:pt>
                <c:pt idx="1">
                  <c:v>75.5</c:v>
                </c:pt>
                <c:pt idx="2">
                  <c:v>84.7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ADC-1044-B246-40E65B2CCA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0294335"/>
        <c:axId val="1965931023"/>
      </c:barChart>
      <c:catAx>
        <c:axId val="1910294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5931023"/>
        <c:crosses val="autoZero"/>
        <c:auto val="1"/>
        <c:lblAlgn val="ctr"/>
        <c:lblOffset val="100"/>
        <c:noMultiLvlLbl val="0"/>
      </c:catAx>
      <c:valAx>
        <c:axId val="19659310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0294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2019-2020</a:t>
            </a:r>
          </a:p>
        </c:rich>
      </c:tx>
      <c:layout>
        <c:manualLayout>
          <c:xMode val="edge"/>
          <c:yMode val="edge"/>
          <c:x val="0.43404531712017008"/>
          <c:y val="7.66008378216636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Sheet2!$E$4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Sheet2!$F$3:$H$3</c:f>
              <c:strCache>
                <c:ptCount val="3"/>
                <c:pt idx="0">
                  <c:v>Q1</c:v>
                </c:pt>
                <c:pt idx="1">
                  <c:v>Q2</c:v>
                </c:pt>
                <c:pt idx="2">
                  <c:v>Test</c:v>
                </c:pt>
              </c:strCache>
            </c:strRef>
          </c:cat>
          <c:val>
            <c:numRef>
              <c:f>Sheet2!$F$4:$H$4</c:f>
              <c:numCache>
                <c:formatCode>General</c:formatCode>
                <c:ptCount val="3"/>
                <c:pt idx="0">
                  <c:v>72</c:v>
                </c:pt>
                <c:pt idx="1">
                  <c:v>76</c:v>
                </c:pt>
                <c:pt idx="2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59-044C-B46B-9050B90A9027}"/>
            </c:ext>
          </c:extLst>
        </c:ser>
        <c:ser>
          <c:idx val="1"/>
          <c:order val="1"/>
          <c:tx>
            <c:strRef>
              <c:f>Sheet2!$E$5</c:f>
              <c:strCache>
                <c:ptCount val="1"/>
                <c:pt idx="0">
                  <c:v>Responders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Sheet2!$F$3:$H$3</c:f>
              <c:strCache>
                <c:ptCount val="3"/>
                <c:pt idx="0">
                  <c:v>Q1</c:v>
                </c:pt>
                <c:pt idx="1">
                  <c:v>Q2</c:v>
                </c:pt>
                <c:pt idx="2">
                  <c:v>Test</c:v>
                </c:pt>
              </c:strCache>
            </c:strRef>
          </c:cat>
          <c:val>
            <c:numRef>
              <c:f>Sheet2!$F$5:$H$5</c:f>
              <c:numCache>
                <c:formatCode>General</c:formatCode>
                <c:ptCount val="3"/>
                <c:pt idx="0">
                  <c:v>75</c:v>
                </c:pt>
                <c:pt idx="1">
                  <c:v>74</c:v>
                </c:pt>
                <c:pt idx="2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59-044C-B46B-9050B90A9027}"/>
            </c:ext>
          </c:extLst>
        </c:ser>
        <c:ser>
          <c:idx val="2"/>
          <c:order val="2"/>
          <c:tx>
            <c:strRef>
              <c:f>Sheet2!$E$6</c:f>
              <c:strCache>
                <c:ptCount val="1"/>
                <c:pt idx="0">
                  <c:v>&lt; 14 watched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Sheet2!$F$3:$H$3</c:f>
              <c:strCache>
                <c:ptCount val="3"/>
                <c:pt idx="0">
                  <c:v>Q1</c:v>
                </c:pt>
                <c:pt idx="1">
                  <c:v>Q2</c:v>
                </c:pt>
                <c:pt idx="2">
                  <c:v>Test</c:v>
                </c:pt>
              </c:strCache>
            </c:strRef>
          </c:cat>
          <c:val>
            <c:numRef>
              <c:f>Sheet2!$F$6:$H$6</c:f>
              <c:numCache>
                <c:formatCode>General</c:formatCode>
                <c:ptCount val="3"/>
                <c:pt idx="0">
                  <c:v>78</c:v>
                </c:pt>
                <c:pt idx="1">
                  <c:v>76</c:v>
                </c:pt>
                <c:pt idx="2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59-044C-B46B-9050B90A9027}"/>
            </c:ext>
          </c:extLst>
        </c:ser>
        <c:ser>
          <c:idx val="3"/>
          <c:order val="3"/>
          <c:tx>
            <c:strRef>
              <c:f>Sheet2!$E$7</c:f>
              <c:strCache>
                <c:ptCount val="1"/>
                <c:pt idx="0">
                  <c:v>&gt; 14 watched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Sheet2!$F$3:$H$3</c:f>
              <c:strCache>
                <c:ptCount val="3"/>
                <c:pt idx="0">
                  <c:v>Q1</c:v>
                </c:pt>
                <c:pt idx="1">
                  <c:v>Q2</c:v>
                </c:pt>
                <c:pt idx="2">
                  <c:v>Test</c:v>
                </c:pt>
              </c:strCache>
            </c:strRef>
          </c:cat>
          <c:val>
            <c:numRef>
              <c:f>Sheet2!$F$7:$H$7</c:f>
              <c:numCache>
                <c:formatCode>General</c:formatCode>
                <c:ptCount val="3"/>
                <c:pt idx="0">
                  <c:v>69</c:v>
                </c:pt>
                <c:pt idx="1">
                  <c:v>70</c:v>
                </c:pt>
                <c:pt idx="2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159-044C-B46B-9050B90A90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96144639"/>
        <c:axId val="1980221599"/>
      </c:barChart>
      <c:catAx>
        <c:axId val="1896144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0221599"/>
        <c:crosses val="autoZero"/>
        <c:auto val="1"/>
        <c:lblAlgn val="ctr"/>
        <c:lblOffset val="100"/>
        <c:noMultiLvlLbl val="0"/>
      </c:catAx>
      <c:valAx>
        <c:axId val="1980221599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61446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DCE8E-7033-EE4B-82DF-2A5D6A943B33}" type="datetimeFigureOut">
              <a:rPr lang="en-US" smtClean="0"/>
              <a:t>4/9/21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2E6AC-B4D6-7140-808F-87B8C4B4D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50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>
            <a:extLst>
              <a:ext uri="{FF2B5EF4-FFF2-40B4-BE49-F238E27FC236}">
                <a16:creationId xmlns:a16="http://schemas.microsoft.com/office/drawing/2014/main" id="{F5FB7955-0387-A64E-B3AF-AB4EA1F6D7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C3B5FC7-6C63-7E47-91BB-6F0C0E24526A}" type="slidenum">
              <a:rPr lang="en-US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24B2C679-4A1D-2B4E-B672-CAB9C01E79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6875" y="692150"/>
            <a:ext cx="6072188" cy="3416300"/>
          </a:xfrm>
          <a:solidFill>
            <a:srgbClr val="FFFFFF"/>
          </a:solidFill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0DEFC1A-23DD-7742-9827-32F4BD2B6C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224" tIns="45112" rIns="90224" bIns="45112"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5100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D62DF5CD-2D8D-F541-826F-6EAA4EF503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9BCF7CA-D15A-2041-AAA9-10887E77D7E7}" type="slidenum">
              <a:rPr lang="en-US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E4E0B72A-2230-A449-8B16-5E8D03C1BE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6875" y="692150"/>
            <a:ext cx="6072188" cy="3416300"/>
          </a:xfrm>
          <a:solidFill>
            <a:srgbClr val="FFFFFF"/>
          </a:solidFill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848556D-CB68-E242-870A-FD023969F9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224" tIns="45112" rIns="90224" bIns="45112"/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  <a:cs typeface="+mn-cs"/>
              </a:rPr>
              <a:t>Survey showed medical students prepared for 25% of lectures</a:t>
            </a:r>
          </a:p>
          <a:p>
            <a:pPr eaLnBrk="1" hangingPunct="1">
              <a:defRPr/>
            </a:pPr>
            <a:r>
              <a:rPr lang="en-US" dirty="0">
                <a:ea typeface="ＭＳ Ｐゴシック" charset="0"/>
                <a:cs typeface="+mn-cs"/>
              </a:rPr>
              <a:t>Project began after SPFD / talking to students / seeing where they struggled</a:t>
            </a:r>
          </a:p>
          <a:p>
            <a:pPr eaLnBrk="1" hangingPunct="1">
              <a:defRPr/>
            </a:pPr>
            <a:r>
              <a:rPr lang="en-US" dirty="0">
                <a:ea typeface="ＭＳ Ｐゴシック" charset="0"/>
                <a:cs typeface="+mn-cs"/>
              </a:rPr>
              <a:t>How do you prepare: slides, textbook, 3</a:t>
            </a:r>
            <a:r>
              <a:rPr lang="en-US" baseline="30000" dirty="0">
                <a:ea typeface="ＭＳ Ｐゴシック" charset="0"/>
                <a:cs typeface="+mn-cs"/>
              </a:rPr>
              <a:t>rd</a:t>
            </a:r>
            <a:r>
              <a:rPr lang="en-US" dirty="0">
                <a:ea typeface="ＭＳ Ｐゴシック" charset="0"/>
                <a:cs typeface="+mn-cs"/>
              </a:rPr>
              <a:t> party</a:t>
            </a:r>
          </a:p>
          <a:p>
            <a:pPr eaLnBrk="1" hangingPunct="1">
              <a:defRPr/>
            </a:pPr>
            <a:r>
              <a:rPr lang="en-US" dirty="0">
                <a:ea typeface="ＭＳ Ｐゴシック" charset="0"/>
                <a:cs typeface="+mn-cs"/>
              </a:rPr>
              <a:t>If traditional lecture is all u got / what do u do</a:t>
            </a:r>
          </a:p>
        </p:txBody>
      </p:sp>
    </p:spTree>
    <p:extLst>
      <p:ext uri="{BB962C8B-B14F-4D97-AF65-F5344CB8AC3E}">
        <p14:creationId xmlns:p14="http://schemas.microsoft.com/office/powerpoint/2010/main" val="608544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 the 2 years, there were 3157 views of the 18 videos. The 2019 group averaged 90 views and the 2020 group averaged 85 views per lecture</a:t>
            </a:r>
            <a:r>
              <a:rPr lang="en-US" dirty="0">
                <a:effectLst/>
              </a:rPr>
              <a:t> </a:t>
            </a: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Strong disagree, dis, </a:t>
            </a:r>
            <a:r>
              <a:rPr lang="en-US" dirty="0" err="1">
                <a:effectLst/>
              </a:rPr>
              <a:t>neut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agr</a:t>
            </a:r>
            <a:r>
              <a:rPr lang="en-US" dirty="0">
                <a:effectLst/>
              </a:rPr>
              <a:t>, str agree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62E6AC-B4D6-7140-808F-87B8C4B4D9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86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Class as a whole, responders to questionnaire, &lt;14 watched (of 18 / ~75%), &gt;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 watched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2019: (p=0.04, 0.54, 0.02).</a:t>
            </a:r>
            <a:r>
              <a:rPr lang="en-US" dirty="0">
                <a:effectLst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2020 – (p=0.09, 0.20, 0.07). less respondents - However, when analyzing this group, scores (75, 74, 79) were equal for the group watching greater than 50% and the group watching less than 50%.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62E6AC-B4D6-7140-808F-87B8C4B4D9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68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8FA4-BDD5-9742-B2EE-C89A26450DDF}" type="datetimeFigureOut">
              <a:rPr lang="en-US" smtClean="0"/>
              <a:t>4/9/21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9736-1737-6D4D-8479-2469DFE45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49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8FA4-BDD5-9742-B2EE-C89A26450DDF}" type="datetimeFigureOut">
              <a:rPr lang="en-US" smtClean="0"/>
              <a:t>4/9/21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9736-1737-6D4D-8479-2469DFE45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88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8FA4-BDD5-9742-B2EE-C89A26450DDF}" type="datetimeFigureOut">
              <a:rPr lang="en-US" smtClean="0"/>
              <a:t>4/9/21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9736-1737-6D4D-8479-2469DFE45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8FA4-BDD5-9742-B2EE-C89A26450DDF}" type="datetimeFigureOut">
              <a:rPr lang="en-US" smtClean="0"/>
              <a:t>4/9/21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9736-1737-6D4D-8479-2469DFE45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8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8FA4-BDD5-9742-B2EE-C89A26450DDF}" type="datetimeFigureOut">
              <a:rPr lang="en-US" smtClean="0"/>
              <a:t>4/9/21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9736-1737-6D4D-8479-2469DFE45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747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8FA4-BDD5-9742-B2EE-C89A26450DDF}" type="datetimeFigureOut">
              <a:rPr lang="en-US" smtClean="0"/>
              <a:t>4/9/21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9736-1737-6D4D-8479-2469DFE45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25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8FA4-BDD5-9742-B2EE-C89A26450DDF}" type="datetimeFigureOut">
              <a:rPr lang="en-US" smtClean="0"/>
              <a:t>4/9/21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9736-1737-6D4D-8479-2469DFE45B6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51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8FA4-BDD5-9742-B2EE-C89A26450DDF}" type="datetimeFigureOut">
              <a:rPr lang="en-US" smtClean="0"/>
              <a:t>4/9/21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9736-1737-6D4D-8479-2469DFE45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6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8FA4-BDD5-9742-B2EE-C89A26450DDF}" type="datetimeFigureOut">
              <a:rPr lang="en-US" smtClean="0"/>
              <a:t>4/9/21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9736-1737-6D4D-8479-2469DFE45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08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8FA4-BDD5-9742-B2EE-C89A26450DDF}" type="datetimeFigureOut">
              <a:rPr lang="en-US" smtClean="0"/>
              <a:t>4/9/21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9736-1737-6D4D-8479-2469DFE45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47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A358FA4-BDD5-9742-B2EE-C89A26450DDF}" type="datetimeFigureOut">
              <a:rPr lang="en-US" smtClean="0"/>
              <a:t>4/9/21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9736-1737-6D4D-8479-2469DFE45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64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A358FA4-BDD5-9742-B2EE-C89A26450DDF}" type="datetimeFigureOut">
              <a:rPr lang="en-US" smtClean="0"/>
              <a:t>4/9/21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E6D9736-1737-6D4D-8479-2469DFE45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4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9B93FACA-9258-4141-B636-214CFBEB4FB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54629" y="1926771"/>
            <a:ext cx="8839200" cy="3004457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Pre-Lecture Videos as an Adjunct to Student Success in Medical School</a:t>
            </a:r>
            <a:br>
              <a:rPr lang="en-US" sz="3200" b="1" dirty="0"/>
            </a:br>
            <a:br>
              <a:rPr lang="en-US" altLang="en-US" sz="3000" dirty="0"/>
            </a:br>
            <a:r>
              <a:rPr lang="en-US" altLang="en-US" sz="3200" dirty="0"/>
              <a:t>Andrew Piner and Robert Lust, Ph.D.</a:t>
            </a:r>
            <a:br>
              <a:rPr lang="en-US" altLang="en-US" sz="3200" b="1" dirty="0"/>
            </a:br>
            <a:r>
              <a:rPr lang="en-US" altLang="en-US" sz="2500" dirty="0"/>
              <a:t>pinera17@students.ecu.edu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FB7D2CE1-3434-954E-B511-5E14455904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201" y="5384800"/>
            <a:ext cx="7772400" cy="159135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Medical Education Quick Shot</a:t>
            </a:r>
            <a:endParaRPr lang="en-US" dirty="0"/>
          </a:p>
          <a:p>
            <a:pPr>
              <a:defRPr/>
            </a:pPr>
            <a:r>
              <a:rPr lang="en-US" sz="2600" dirty="0"/>
              <a:t>Disclosures: None</a:t>
            </a:r>
          </a:p>
        </p:txBody>
      </p:sp>
      <p:graphicFrame>
        <p:nvGraphicFramePr>
          <p:cNvPr id="14339" name="Object 2">
            <a:extLst>
              <a:ext uri="{FF2B5EF4-FFF2-40B4-BE49-F238E27FC236}">
                <a16:creationId xmlns:a16="http://schemas.microsoft.com/office/drawing/2014/main" id="{D3AFAB36-6DAA-6648-97BC-C5E625C849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420596"/>
              </p:ext>
            </p:extLst>
          </p:nvPr>
        </p:nvGraphicFramePr>
        <p:xfrm>
          <a:off x="4519614" y="134259"/>
          <a:ext cx="294957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Acrobat Document" r:id="rId4" imgW="7835900" imgH="4445000" progId="AcroExch.Document.DC">
                  <p:embed/>
                </p:oleObj>
              </mc:Choice>
              <mc:Fallback>
                <p:oleObj name="Acrobat Document" r:id="rId4" imgW="7835900" imgH="4445000" progId="AcroExch.Document.DC">
                  <p:embed/>
                  <p:pic>
                    <p:nvPicPr>
                      <p:cNvPr id="14339" name="Object 2">
                        <a:extLst>
                          <a:ext uri="{FF2B5EF4-FFF2-40B4-BE49-F238E27FC236}">
                            <a16:creationId xmlns:a16="http://schemas.microsoft.com/office/drawing/2014/main" id="{D3AFAB36-6DAA-6648-97BC-C5E625C849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9614" y="134259"/>
                        <a:ext cx="294957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7084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0CC75B8-5712-3344-AE02-D9DF791EA8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399" y="339271"/>
            <a:ext cx="10609943" cy="9906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u="sng" dirty="0"/>
              <a:t>Introduction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6E74B129-0321-3945-B47A-CA1FD161C3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834571"/>
            <a:ext cx="10609944" cy="5684158"/>
          </a:xfrm>
        </p:spPr>
        <p:txBody>
          <a:bodyPr>
            <a:noAutofit/>
          </a:bodyPr>
          <a:lstStyle/>
          <a:p>
            <a:pPr eaLnBrk="1" hangingPunct="1"/>
            <a:endParaRPr lang="en-US" altLang="en-US" sz="3000" dirty="0"/>
          </a:p>
          <a:p>
            <a:pPr eaLnBrk="1" hangingPunct="1"/>
            <a:r>
              <a:rPr lang="en-US" altLang="en-US" sz="3000" dirty="0"/>
              <a:t> Medical schools have condensed the pre-clinical curriculum without a decrease in course load </a:t>
            </a:r>
          </a:p>
          <a:p>
            <a:pPr lvl="1"/>
            <a:r>
              <a:rPr lang="en-US" altLang="en-US" sz="2500" dirty="0"/>
              <a:t>33% less study / preparation time at BSOM compared to the 2&amp;2 model </a:t>
            </a:r>
          </a:p>
          <a:p>
            <a:r>
              <a:rPr lang="en-US" altLang="en-US" sz="3000" dirty="0"/>
              <a:t>A recent BSOM survey indicated &gt; 75% of students do not prepare for lecture in any format</a:t>
            </a:r>
          </a:p>
          <a:p>
            <a:r>
              <a:rPr lang="en-US" altLang="en-US" sz="3000" dirty="0"/>
              <a:t>Subject repetition leads to improved subject retention </a:t>
            </a:r>
            <a:r>
              <a:rPr lang="en-US" altLang="en-US" sz="3000" baseline="-25000" dirty="0"/>
              <a:t>1</a:t>
            </a:r>
          </a:p>
          <a:p>
            <a:r>
              <a:rPr lang="en-US" altLang="en-US" sz="3000" dirty="0"/>
              <a:t>Video-based learning: becoming the “norm”</a:t>
            </a:r>
          </a:p>
          <a:p>
            <a:pPr lvl="1"/>
            <a:r>
              <a:rPr lang="en-US" altLang="en-US" sz="2500" dirty="0"/>
              <a:t>Shorter is better </a:t>
            </a:r>
            <a:r>
              <a:rPr lang="en-US" altLang="en-US" sz="2500" baseline="-25000" dirty="0"/>
              <a:t>2</a:t>
            </a:r>
          </a:p>
          <a:p>
            <a:pPr lvl="1"/>
            <a:r>
              <a:rPr lang="en-US" altLang="en-US" sz="2500" dirty="0"/>
              <a:t>Preferred by professors and students </a:t>
            </a:r>
            <a:r>
              <a:rPr lang="en-US" altLang="en-US" sz="2500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51647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D01E4ABE-051F-D34B-A40E-899962A0A5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21582"/>
            <a:ext cx="10515600" cy="1325563"/>
          </a:xfrm>
        </p:spPr>
        <p:txBody>
          <a:bodyPr/>
          <a:lstStyle/>
          <a:p>
            <a:r>
              <a:rPr lang="en-US" altLang="en-US" u="sng" dirty="0"/>
              <a:t>Methods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46DA1D3C-9E66-2849-9760-A337B29546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796369"/>
            <a:ext cx="10515600" cy="4740049"/>
          </a:xfrm>
        </p:spPr>
        <p:txBody>
          <a:bodyPr>
            <a:noAutofit/>
          </a:bodyPr>
          <a:lstStyle/>
          <a:p>
            <a:r>
              <a:rPr lang="en-US" altLang="en-US" sz="2500" dirty="0"/>
              <a:t>Participants were 1</a:t>
            </a:r>
            <a:r>
              <a:rPr lang="en-US" altLang="en-US" sz="2500" baseline="30000" dirty="0"/>
              <a:t>st</a:t>
            </a:r>
            <a:r>
              <a:rPr lang="en-US" altLang="en-US" sz="2500" dirty="0"/>
              <a:t> year medical students enrolled in the medical physiology course</a:t>
            </a:r>
          </a:p>
          <a:p>
            <a:r>
              <a:rPr lang="en-US" altLang="en-US" sz="2500" dirty="0"/>
              <a:t>High-yield 5-minute videos were created using the Explain Everything app for each physiology lecture during the cardiac physiology block</a:t>
            </a:r>
          </a:p>
          <a:p>
            <a:r>
              <a:rPr lang="en-US" altLang="en-US" sz="2500" dirty="0"/>
              <a:t>The videos were watched prior to each lecture as a primer for the day’s material</a:t>
            </a:r>
          </a:p>
          <a:p>
            <a:r>
              <a:rPr lang="en-US" altLang="en-US" sz="2500" dirty="0"/>
              <a:t>All students regardless of their consent for the study had access to the pre-lecture videos </a:t>
            </a:r>
          </a:p>
          <a:p>
            <a:r>
              <a:rPr lang="en-US" altLang="en-US" sz="2500" dirty="0"/>
              <a:t>Test scores were compared using independent t-test. </a:t>
            </a:r>
          </a:p>
          <a:p>
            <a:r>
              <a:rPr lang="en-US" altLang="en-US" sz="2500" dirty="0"/>
              <a:t>Likert scale survey to assess attitudes toward the pre-lecture video experience</a:t>
            </a:r>
          </a:p>
        </p:txBody>
      </p:sp>
    </p:spTree>
    <p:extLst>
      <p:ext uri="{BB962C8B-B14F-4D97-AF65-F5344CB8AC3E}">
        <p14:creationId xmlns:p14="http://schemas.microsoft.com/office/powerpoint/2010/main" val="2223788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0B736574-7F42-B343-90DA-BE892DF616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8686800" cy="838200"/>
          </a:xfrm>
        </p:spPr>
        <p:txBody>
          <a:bodyPr/>
          <a:lstStyle/>
          <a:p>
            <a:pPr eaLnBrk="1" hangingPunct="1"/>
            <a:r>
              <a:rPr lang="en-US" altLang="en-US" sz="3200" u="sng"/>
              <a:t>Results</a:t>
            </a:r>
            <a:endParaRPr lang="en-US" altLang="en-US" u="sng"/>
          </a:p>
        </p:txBody>
      </p:sp>
      <p:sp>
        <p:nvSpPr>
          <p:cNvPr id="24650" name="TextBox 4">
            <a:extLst>
              <a:ext uri="{FF2B5EF4-FFF2-40B4-BE49-F238E27FC236}">
                <a16:creationId xmlns:a16="http://schemas.microsoft.com/office/drawing/2014/main" id="{984B55CE-3074-AA46-B35F-639DF2C4B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1060" y="901924"/>
            <a:ext cx="826973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000" dirty="0"/>
              <a:t>69 (48: 2019; 21: 2020) students competed the post-course survey </a:t>
            </a:r>
          </a:p>
          <a:p>
            <a:pPr>
              <a:spcBef>
                <a:spcPct val="0"/>
              </a:spcBef>
            </a:pPr>
            <a:r>
              <a:rPr lang="en-US" sz="2000" dirty="0"/>
              <a:t>25-33% of medical students prepared for other preclinical courses compared to 61% (2019) and 57% (2020) during the study intervention (p=0.00004 and p=0.0008)</a:t>
            </a:r>
            <a:endParaRPr lang="en-US" altLang="en-US" sz="2000" dirty="0"/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BC97B290-A707-954C-965D-2941B12434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8204664"/>
              </p:ext>
            </p:extLst>
          </p:nvPr>
        </p:nvGraphicFramePr>
        <p:xfrm>
          <a:off x="1981197" y="2275640"/>
          <a:ext cx="8229601" cy="3902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9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3734">
                  <a:extLst>
                    <a:ext uri="{9D8B030D-6E8A-4147-A177-3AD203B41FA5}">
                      <a16:colId xmlns:a16="http://schemas.microsoft.com/office/drawing/2014/main" val="3869243445"/>
                    </a:ext>
                  </a:extLst>
                </a:gridCol>
              </a:tblGrid>
              <a:tr h="3708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videos :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Were helpful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4.3</a:t>
                      </a: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4.5</a:t>
                      </a: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410196068"/>
                  </a:ext>
                </a:extLst>
              </a:tr>
              <a:tr h="370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Were detailed enough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4.1</a:t>
                      </a: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4.3</a:t>
                      </a: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Were a good use of my time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4.6</a:t>
                      </a: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Gave me a better understanding of the material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4.3</a:t>
                      </a: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Helped me enjoy lectures more than those I did not prepare for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4.0</a:t>
                      </a: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Instilled confidence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3.8</a:t>
                      </a: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would watch more pre-lecture videos</a:t>
                      </a: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4.5</a:t>
                      </a: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EF7DB79-CF3E-0F41-A1EB-F32ABAA0CDC7}"/>
              </a:ext>
            </a:extLst>
          </p:cNvPr>
          <p:cNvSpPr txBox="1"/>
          <p:nvPr/>
        </p:nvSpPr>
        <p:spPr>
          <a:xfrm>
            <a:off x="8077197" y="6195442"/>
            <a:ext cx="2133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Likert 1-5</a:t>
            </a:r>
          </a:p>
        </p:txBody>
      </p:sp>
    </p:spTree>
    <p:extLst>
      <p:ext uri="{BB962C8B-B14F-4D97-AF65-F5344CB8AC3E}">
        <p14:creationId xmlns:p14="http://schemas.microsoft.com/office/powerpoint/2010/main" val="3859356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AA49707A-DE7D-D747-85D1-F611A4B67C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0333" y="60325"/>
            <a:ext cx="10515600" cy="1325563"/>
          </a:xfrm>
        </p:spPr>
        <p:txBody>
          <a:bodyPr/>
          <a:lstStyle/>
          <a:p>
            <a:pPr algn="ctr"/>
            <a:r>
              <a:rPr lang="en-US" altLang="en-US" dirty="0"/>
              <a:t>Cardiac Physiology Quiz and Exam Results</a:t>
            </a:r>
          </a:p>
        </p:txBody>
      </p:sp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E87C001C-1E78-4D40-8529-27698797776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09390907"/>
              </p:ext>
            </p:extLst>
          </p:nvPr>
        </p:nvGraphicFramePr>
        <p:xfrm>
          <a:off x="1" y="1187451"/>
          <a:ext cx="6019800" cy="530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Content Placeholder 21">
            <a:extLst>
              <a:ext uri="{FF2B5EF4-FFF2-40B4-BE49-F238E27FC236}">
                <a16:creationId xmlns:a16="http://schemas.microsoft.com/office/drawing/2014/main" id="{12EA859B-FEB1-F640-BFB5-863B83B2280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10692975"/>
              </p:ext>
            </p:extLst>
          </p:nvPr>
        </p:nvGraphicFramePr>
        <p:xfrm>
          <a:off x="6172200" y="1187450"/>
          <a:ext cx="6019800" cy="5305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5-Point Star 20">
            <a:extLst>
              <a:ext uri="{FF2B5EF4-FFF2-40B4-BE49-F238E27FC236}">
                <a16:creationId xmlns:a16="http://schemas.microsoft.com/office/drawing/2014/main" id="{DAB34B04-4254-6545-9128-206EA8FC85E5}"/>
              </a:ext>
            </a:extLst>
          </p:cNvPr>
          <p:cNvSpPr/>
          <p:nvPr/>
        </p:nvSpPr>
        <p:spPr>
          <a:xfrm>
            <a:off x="1524000" y="1385888"/>
            <a:ext cx="541866" cy="59266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>
            <a:extLst>
              <a:ext uri="{FF2B5EF4-FFF2-40B4-BE49-F238E27FC236}">
                <a16:creationId xmlns:a16="http://schemas.microsoft.com/office/drawing/2014/main" id="{E5C6D8AA-BE9C-B740-8DD4-99A637D951D7}"/>
              </a:ext>
            </a:extLst>
          </p:cNvPr>
          <p:cNvSpPr/>
          <p:nvPr/>
        </p:nvSpPr>
        <p:spPr>
          <a:xfrm>
            <a:off x="5203373" y="1536095"/>
            <a:ext cx="541866" cy="59266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>
            <a:extLst>
              <a:ext uri="{FF2B5EF4-FFF2-40B4-BE49-F238E27FC236}">
                <a16:creationId xmlns:a16="http://schemas.microsoft.com/office/drawing/2014/main" id="{3EAE673E-471D-FD49-AADF-A54F9B9ACF9C}"/>
              </a:ext>
            </a:extLst>
          </p:cNvPr>
          <p:cNvSpPr/>
          <p:nvPr/>
        </p:nvSpPr>
        <p:spPr>
          <a:xfrm>
            <a:off x="5283202" y="6094386"/>
            <a:ext cx="541866" cy="59266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975610-53B3-D046-ADDB-7AF8DA0B8499}"/>
              </a:ext>
            </a:extLst>
          </p:cNvPr>
          <p:cNvSpPr txBox="1"/>
          <p:nvPr/>
        </p:nvSpPr>
        <p:spPr>
          <a:xfrm>
            <a:off x="5808133" y="6317720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 &lt; 0.05</a:t>
            </a:r>
          </a:p>
        </p:txBody>
      </p:sp>
    </p:spTree>
    <p:extLst>
      <p:ext uri="{BB962C8B-B14F-4D97-AF65-F5344CB8AC3E}">
        <p14:creationId xmlns:p14="http://schemas.microsoft.com/office/powerpoint/2010/main" val="188325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3FA18154-B18D-764F-A028-2808978BF6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4031" y="241300"/>
            <a:ext cx="10258426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u="sng" dirty="0"/>
              <a:t>Conclusion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4B912599-051B-0540-A0A6-9B82C17FAB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4031" y="1277258"/>
            <a:ext cx="10461626" cy="4920342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AutoNum type="arabicPeriod"/>
            </a:pPr>
            <a:r>
              <a:rPr lang="en-US" altLang="en-US" sz="3000" dirty="0"/>
              <a:t>Students had very </a:t>
            </a:r>
            <a:r>
              <a:rPr lang="en-US" altLang="en-US" sz="3000" b="1" dirty="0"/>
              <a:t>positive feedback </a:t>
            </a:r>
            <a:r>
              <a:rPr lang="en-US" altLang="en-US" sz="3000" dirty="0"/>
              <a:t>about the video lecture previews</a:t>
            </a:r>
          </a:p>
          <a:p>
            <a:pPr lvl="1"/>
            <a:r>
              <a:rPr lang="en-US" altLang="en-US" sz="2700" dirty="0"/>
              <a:t>Further </a:t>
            </a:r>
            <a:r>
              <a:rPr lang="en-US" altLang="en-US" sz="2700" b="1" dirty="0"/>
              <a:t>expansion should be considered </a:t>
            </a:r>
            <a:r>
              <a:rPr lang="en-US" altLang="en-US" sz="2700" dirty="0"/>
              <a:t>in all pre-clinical medical courses</a:t>
            </a:r>
          </a:p>
          <a:p>
            <a:pPr marL="457200" lvl="1" indent="0">
              <a:buNone/>
            </a:pPr>
            <a:endParaRPr lang="en-US" altLang="en-US" sz="3000" dirty="0"/>
          </a:p>
          <a:p>
            <a:pPr marL="457200" indent="-457200">
              <a:buAutoNum type="arabicPeriod"/>
            </a:pPr>
            <a:r>
              <a:rPr lang="en-US" altLang="en-US" sz="3000" dirty="0"/>
              <a:t>Student</a:t>
            </a:r>
            <a:r>
              <a:rPr lang="en-US" altLang="en-US" sz="3000" b="1" dirty="0"/>
              <a:t> preparation</a:t>
            </a:r>
            <a:r>
              <a:rPr lang="en-US" altLang="en-US" sz="3000" dirty="0"/>
              <a:t> </a:t>
            </a:r>
            <a:r>
              <a:rPr lang="en-US" altLang="en-US" sz="3000" b="1" dirty="0"/>
              <a:t>rate</a:t>
            </a:r>
            <a:r>
              <a:rPr lang="en-US" altLang="en-US" sz="3000" dirty="0"/>
              <a:t> </a:t>
            </a:r>
            <a:r>
              <a:rPr lang="en-US" altLang="en-US" sz="3000" b="1" dirty="0"/>
              <a:t>doubled </a:t>
            </a:r>
            <a:r>
              <a:rPr lang="en-US" altLang="en-US" sz="3000" dirty="0"/>
              <a:t>with pre-lecture videos</a:t>
            </a:r>
            <a:endParaRPr lang="en-US" altLang="en-US" sz="3000" b="1" dirty="0"/>
          </a:p>
          <a:p>
            <a:pPr lvl="1"/>
            <a:r>
              <a:rPr lang="en-US" altLang="en-US" sz="2700" b="1" dirty="0"/>
              <a:t>Easily adaptable in the zoom era</a:t>
            </a:r>
          </a:p>
          <a:p>
            <a:pPr marL="457200" lvl="1" indent="0">
              <a:buNone/>
            </a:pPr>
            <a:endParaRPr lang="en-US" altLang="en-US" sz="3000" b="1" dirty="0"/>
          </a:p>
          <a:p>
            <a:pPr marL="457200" indent="-457200">
              <a:buAutoNum type="arabicPeriod"/>
            </a:pPr>
            <a:r>
              <a:rPr lang="en-US" altLang="en-US" sz="3000" dirty="0"/>
              <a:t>In the larger cohort, </a:t>
            </a:r>
            <a:r>
              <a:rPr lang="en-US" altLang="en-US" sz="3000" b="1" dirty="0"/>
              <a:t>students performed better </a:t>
            </a:r>
            <a:r>
              <a:rPr lang="en-US" altLang="en-US" sz="3000" dirty="0"/>
              <a:t>after watching 14 videos</a:t>
            </a:r>
          </a:p>
          <a:p>
            <a:pPr lvl="1"/>
            <a:r>
              <a:rPr lang="en-US" altLang="en-US" sz="2700" dirty="0"/>
              <a:t>The results suggest that </a:t>
            </a:r>
            <a:r>
              <a:rPr lang="en-US" altLang="en-US" sz="2700" b="1" dirty="0"/>
              <a:t>sticking</a:t>
            </a:r>
            <a:r>
              <a:rPr lang="en-US" altLang="en-US" sz="2700" dirty="0"/>
              <a:t> </a:t>
            </a:r>
            <a:r>
              <a:rPr lang="en-US" altLang="en-US" sz="2700" b="1" dirty="0"/>
              <a:t>with the videos paid off </a:t>
            </a:r>
            <a:r>
              <a:rPr lang="en-US" altLang="en-US" sz="2700" dirty="0"/>
              <a:t>at the end</a:t>
            </a:r>
          </a:p>
          <a:p>
            <a:pPr marL="457200" lvl="1" indent="0" eaLnBrk="1" hangingPunct="1">
              <a:buNone/>
            </a:pPr>
            <a:br>
              <a:rPr lang="en-US" altLang="en-US" sz="2000" dirty="0"/>
            </a:b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1012108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{2EAE7A32-B05F-C14E-8BA0-69EA920C5FCA}tf10001120</Template>
  <TotalTime>5588</TotalTime>
  <Words>546</Words>
  <Application>Microsoft Macintosh PowerPoint</Application>
  <PresentationFormat>Widescreen</PresentationFormat>
  <Paragraphs>75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Gill Sans MT</vt:lpstr>
      <vt:lpstr>Tahoma</vt:lpstr>
      <vt:lpstr>Parcel</vt:lpstr>
      <vt:lpstr>Acrobat Document</vt:lpstr>
      <vt:lpstr>Pre-Lecture Videos as an Adjunct to Student Success in Medical School  Andrew Piner and Robert Lust, Ph.D. pinera17@students.ecu.edu</vt:lpstr>
      <vt:lpstr>Introduction</vt:lpstr>
      <vt:lpstr>Methods</vt:lpstr>
      <vt:lpstr>Results</vt:lpstr>
      <vt:lpstr>Cardiac Physiology Quiz and Exam Results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Pre-Lecture Videos as an Adjunct to Student Success in Medical School Andrew Piner</dc:title>
  <dc:creator>apiner7992@gmail.com</dc:creator>
  <cp:lastModifiedBy>Piner, Andrew Owen</cp:lastModifiedBy>
  <cp:revision>64</cp:revision>
  <dcterms:created xsi:type="dcterms:W3CDTF">2021-02-21T17:32:29Z</dcterms:created>
  <dcterms:modified xsi:type="dcterms:W3CDTF">2021-04-10T02:28:50Z</dcterms:modified>
</cp:coreProperties>
</file>