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9" r:id="rId2"/>
    <p:sldId id="261" r:id="rId3"/>
    <p:sldId id="264" r:id="rId4"/>
    <p:sldId id="258"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60" d="100"/>
          <a:sy n="60" d="100"/>
        </p:scale>
        <p:origin x="60"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63F40-C2F8-485F-9F62-710C9AE1682D}"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37CA5-E392-4F85-B897-300B4FA7B9A3}" type="slidenum">
              <a:rPr lang="en-US" smtClean="0"/>
              <a:t>‹#›</a:t>
            </a:fld>
            <a:endParaRPr lang="en-US"/>
          </a:p>
        </p:txBody>
      </p:sp>
    </p:spTree>
    <p:extLst>
      <p:ext uri="{BB962C8B-B14F-4D97-AF65-F5344CB8AC3E}">
        <p14:creationId xmlns:p14="http://schemas.microsoft.com/office/powerpoint/2010/main" val="162609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leader is Dr. </a:t>
            </a:r>
            <a:r>
              <a:rPr lang="en-US" dirty="0" err="1"/>
              <a:t>Triona</a:t>
            </a:r>
            <a:r>
              <a:rPr lang="en-US" dirty="0"/>
              <a:t> Henderson of the </a:t>
            </a:r>
            <a:r>
              <a:rPr lang="en-US" dirty="0" err="1"/>
              <a:t>Dept</a:t>
            </a:r>
            <a:r>
              <a:rPr lang="en-US" dirty="0"/>
              <a:t> of Pathology, along with her team of collaborators including physicians and technicians in the department.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F4760-2B2B-41B8-88FB-BCD7288123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10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388979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399025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248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3218368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9263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138061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86875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284777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178575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E3460-89AA-4893-8728-B17DCD3A14B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217933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E3460-89AA-4893-8728-B17DCD3A14B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74105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E3460-89AA-4893-8728-B17DCD3A14B1}"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69915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E3460-89AA-4893-8728-B17DCD3A14B1}"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100623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3460-89AA-4893-8728-B17DCD3A14B1}"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20593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2E3460-89AA-4893-8728-B17DCD3A14B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45659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2E3460-89AA-4893-8728-B17DCD3A14B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52FCE-54CD-4370-BF0D-D874C61D9588}" type="slidenum">
              <a:rPr lang="en-US" smtClean="0"/>
              <a:t>‹#›</a:t>
            </a:fld>
            <a:endParaRPr lang="en-US"/>
          </a:p>
        </p:txBody>
      </p:sp>
    </p:spTree>
    <p:extLst>
      <p:ext uri="{BB962C8B-B14F-4D97-AF65-F5344CB8AC3E}">
        <p14:creationId xmlns:p14="http://schemas.microsoft.com/office/powerpoint/2010/main" val="199715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2E3460-89AA-4893-8728-B17DCD3A14B1}" type="datetimeFigureOut">
              <a:rPr lang="en-US" smtClean="0"/>
              <a:t>4/10/2021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452FCE-54CD-4370-BF0D-D874C61D9588}" type="slidenum">
              <a:rPr lang="en-US" smtClean="0"/>
              <a:t>‹#›</a:t>
            </a:fld>
            <a:endParaRPr lang="en-US"/>
          </a:p>
        </p:txBody>
      </p:sp>
    </p:spTree>
    <p:extLst>
      <p:ext uri="{BB962C8B-B14F-4D97-AF65-F5344CB8AC3E}">
        <p14:creationId xmlns:p14="http://schemas.microsoft.com/office/powerpoint/2010/main" val="1539872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297" y="2802001"/>
            <a:ext cx="9268471" cy="1646302"/>
          </a:xfrm>
        </p:spPr>
        <p:txBody>
          <a:bodyPr/>
          <a:lstStyle/>
          <a:p>
            <a:pPr algn="ctr"/>
            <a:r>
              <a:rPr lang="en-US" sz="2800" dirty="0">
                <a:solidFill>
                  <a:srgbClr val="FFC000"/>
                </a:solidFill>
              </a:rPr>
              <a:t>Leaders in Innovative Care (LINC)</a:t>
            </a:r>
            <a:br>
              <a:rPr lang="en-US" dirty="0"/>
            </a:br>
            <a:r>
              <a:rPr lang="en-US" sz="2800" dirty="0">
                <a:solidFill>
                  <a:srgbClr val="FFC000"/>
                </a:solidFill>
              </a:rPr>
              <a:t>Mentored Longitudinal Quality Improvement Project:</a:t>
            </a:r>
            <a:br>
              <a:rPr lang="en-US" sz="2800" dirty="0">
                <a:solidFill>
                  <a:srgbClr val="FFC000"/>
                </a:solidFill>
              </a:rPr>
            </a:br>
            <a:br>
              <a:rPr lang="en-US" sz="3200" dirty="0"/>
            </a:br>
            <a:r>
              <a:rPr lang="en-US" sz="2800" dirty="0"/>
              <a:t>Implementing Education, Instruction, and Data Collection Improvements to Reduce Blood Culture Contamination Rates in the Emergency Department</a:t>
            </a:r>
            <a:br>
              <a:rPr lang="en-US" sz="2800" dirty="0"/>
            </a:br>
            <a:r>
              <a:rPr lang="en-US" sz="1050" dirty="0" err="1">
                <a:solidFill>
                  <a:schemeClr val="bg1"/>
                </a:solidFill>
              </a:rPr>
              <a:t>i</a:t>
            </a:r>
            <a:br>
              <a:rPr lang="en-US" sz="2800" dirty="0"/>
            </a:br>
            <a:r>
              <a:rPr lang="en-US" sz="1400" dirty="0"/>
              <a:t>Meera Patel</a:t>
            </a:r>
            <a:r>
              <a:rPr lang="en-US" sz="1400" baseline="30000" dirty="0"/>
              <a:t>1</a:t>
            </a:r>
            <a:r>
              <a:rPr lang="en-US" sz="1400" dirty="0"/>
              <a:t>,  </a:t>
            </a:r>
            <a:r>
              <a:rPr lang="en-US" sz="1400" dirty="0" err="1"/>
              <a:t>Triona</a:t>
            </a:r>
            <a:r>
              <a:rPr lang="en-US" sz="1400" dirty="0"/>
              <a:t> Henderson, MD, MPH</a:t>
            </a:r>
            <a:r>
              <a:rPr lang="en-US" sz="1400" baseline="30000" dirty="0"/>
              <a:t>2</a:t>
            </a:r>
            <a:r>
              <a:rPr lang="en-US" sz="1400" dirty="0"/>
              <a:t>, Jeremy Yates, MT (ASCP)</a:t>
            </a:r>
            <a:r>
              <a:rPr lang="en-US" sz="1400" baseline="30000" dirty="0"/>
              <a:t>2,</a:t>
            </a:r>
            <a:r>
              <a:rPr lang="en-US" sz="1400" dirty="0"/>
              <a:t> Stephen Smith, MSN RN</a:t>
            </a:r>
            <a:r>
              <a:rPr lang="en-US" sz="1400" baseline="30000" dirty="0"/>
              <a:t>3</a:t>
            </a:r>
            <a:r>
              <a:rPr lang="en-US" sz="1400" dirty="0"/>
              <a:t>.</a:t>
            </a:r>
            <a:br>
              <a:rPr lang="en-US" sz="1400" dirty="0"/>
            </a:br>
            <a:br>
              <a:rPr lang="en-US" sz="1400" dirty="0"/>
            </a:br>
            <a:r>
              <a:rPr lang="en-US" sz="1400" dirty="0"/>
              <a:t>1. ECU Brody School of Medicine, Greenville, NC. 2. Department of Pathology, Vidant Medical Center, Greenville, NC. 3. Education Nurse Specialist, Emergency Department, Vidant Medical Center, Greenville, NC</a:t>
            </a:r>
            <a:endParaRPr lang="en-US" dirty="0"/>
          </a:p>
        </p:txBody>
      </p:sp>
      <p:sp>
        <p:nvSpPr>
          <p:cNvPr id="3" name="Subtitle 2"/>
          <p:cNvSpPr>
            <a:spLocks noGrp="1"/>
          </p:cNvSpPr>
          <p:nvPr>
            <p:ph type="subTitle" idx="1"/>
          </p:nvPr>
        </p:nvSpPr>
        <p:spPr>
          <a:xfrm>
            <a:off x="3413711" y="4827550"/>
            <a:ext cx="3953641" cy="1000189"/>
          </a:xfrm>
        </p:spPr>
        <p:txBody>
          <a:bodyPr>
            <a:noAutofit/>
          </a:bodyPr>
          <a:lstStyle/>
          <a:p>
            <a:pPr algn="ctr"/>
            <a:r>
              <a:rPr lang="en-US" sz="1600" dirty="0">
                <a:solidFill>
                  <a:srgbClr val="FFC000"/>
                </a:solidFill>
              </a:rPr>
              <a:t>Meera Patel</a:t>
            </a:r>
          </a:p>
          <a:p>
            <a:pPr algn="ctr"/>
            <a:r>
              <a:rPr lang="en-US" sz="1600" dirty="0">
                <a:solidFill>
                  <a:srgbClr val="FFC000"/>
                </a:solidFill>
              </a:rPr>
              <a:t>ECU Brody School of Medicine</a:t>
            </a:r>
            <a:endParaRPr lang="en-US" sz="1600" dirty="0">
              <a:solidFill>
                <a:srgbClr val="FFC000"/>
              </a:solidFill>
            </a:endParaRPr>
          </a:p>
          <a:p>
            <a:pPr algn="ctr"/>
            <a:r>
              <a:rPr lang="en-US" sz="1600" dirty="0">
                <a:solidFill>
                  <a:srgbClr val="FFC000"/>
                </a:solidFill>
              </a:rPr>
              <a:t>4</a:t>
            </a:r>
            <a:r>
              <a:rPr lang="en-US" sz="1600" baseline="30000" dirty="0">
                <a:solidFill>
                  <a:srgbClr val="FFC000"/>
                </a:solidFill>
              </a:rPr>
              <a:t>th</a:t>
            </a:r>
            <a:r>
              <a:rPr lang="en-US" sz="1600" dirty="0">
                <a:solidFill>
                  <a:srgbClr val="FFC000"/>
                </a:solidFill>
              </a:rPr>
              <a:t> Annual Distinction Day 2021</a:t>
            </a:r>
          </a:p>
        </p:txBody>
      </p:sp>
      <p:sp>
        <p:nvSpPr>
          <p:cNvPr id="7" name="Rectangle 6"/>
          <p:cNvSpPr/>
          <p:nvPr/>
        </p:nvSpPr>
        <p:spPr>
          <a:xfrm>
            <a:off x="0" y="6206986"/>
            <a:ext cx="12192000" cy="6510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06987"/>
            <a:ext cx="1571242" cy="6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srcRect t="2477" r="1926"/>
          <a:stretch/>
        </p:blipFill>
        <p:spPr>
          <a:xfrm>
            <a:off x="10573604" y="6206986"/>
            <a:ext cx="1618396" cy="651014"/>
          </a:xfrm>
          <a:prstGeom prst="rect">
            <a:avLst/>
          </a:prstGeom>
          <a:ln>
            <a:solidFill>
              <a:schemeClr val="tx1"/>
            </a:solidFill>
          </a:ln>
        </p:spPr>
      </p:pic>
    </p:spTree>
    <p:extLst>
      <p:ext uri="{BB962C8B-B14F-4D97-AF65-F5344CB8AC3E}">
        <p14:creationId xmlns:p14="http://schemas.microsoft.com/office/powerpoint/2010/main" val="12863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246855"/>
            <a:ext cx="8596668" cy="1320800"/>
          </a:xfrm>
        </p:spPr>
        <p:txBody>
          <a:bodyPr/>
          <a:lstStyle/>
          <a:p>
            <a:r>
              <a:rPr lang="en-US" dirty="0"/>
              <a:t>Introduction</a:t>
            </a:r>
          </a:p>
        </p:txBody>
      </p:sp>
      <p:sp>
        <p:nvSpPr>
          <p:cNvPr id="3" name="Content Placeholder 2"/>
          <p:cNvSpPr>
            <a:spLocks noGrp="1"/>
          </p:cNvSpPr>
          <p:nvPr>
            <p:ph idx="1"/>
          </p:nvPr>
        </p:nvSpPr>
        <p:spPr>
          <a:xfrm>
            <a:off x="677334" y="2206961"/>
            <a:ext cx="8596668" cy="3880773"/>
          </a:xfrm>
        </p:spPr>
        <p:txBody>
          <a:bodyPr/>
          <a:lstStyle/>
          <a:p>
            <a:endParaRPr lang="en-US" dirty="0"/>
          </a:p>
        </p:txBody>
      </p:sp>
      <p:pic>
        <p:nvPicPr>
          <p:cNvPr id="4" name="Picture 3"/>
          <p:cNvPicPr>
            <a:picLocks noChangeAspect="1"/>
          </p:cNvPicPr>
          <p:nvPr/>
        </p:nvPicPr>
        <p:blipFill rotWithShape="1">
          <a:blip r:embed="rId2"/>
          <a:srcRect t="59751" b="16927"/>
          <a:stretch/>
        </p:blipFill>
        <p:spPr>
          <a:xfrm>
            <a:off x="2531047" y="4369722"/>
            <a:ext cx="5125856" cy="1278612"/>
          </a:xfrm>
          <a:prstGeom prst="rect">
            <a:avLst/>
          </a:prstGeom>
        </p:spPr>
      </p:pic>
      <p:sp>
        <p:nvSpPr>
          <p:cNvPr id="17" name="TextBox 16"/>
          <p:cNvSpPr txBox="1"/>
          <p:nvPr/>
        </p:nvSpPr>
        <p:spPr>
          <a:xfrm>
            <a:off x="962495" y="627778"/>
            <a:ext cx="8026342" cy="3930307"/>
          </a:xfrm>
          <a:prstGeom prst="rect">
            <a:avLst/>
          </a:prstGeom>
          <a:noFill/>
        </p:spPr>
        <p:txBody>
          <a:bodyPr wrap="square" rtlCol="0">
            <a:spAutoFit/>
          </a:bodyPr>
          <a:lstStyle/>
          <a:p>
            <a:pPr marL="457200" indent="-457200" defTabSz="914465">
              <a:spcBef>
                <a:spcPct val="20000"/>
              </a:spcBef>
              <a:spcAft>
                <a:spcPts val="600"/>
              </a:spcAft>
              <a:buClr>
                <a:srgbClr val="357E8D"/>
              </a:buClr>
              <a:buSzPct val="110000"/>
              <a:buFont typeface="Arial" panose="020B0604020202020204" pitchFamily="34" charset="0"/>
              <a:buChar char="•"/>
            </a:pPr>
            <a:endParaRPr lang="en-US" sz="1600" dirty="0">
              <a:solidFill>
                <a:prstClr val="black"/>
              </a:solidFill>
              <a:cs typeface="Arial" pitchFamily="34" charset="0"/>
            </a:endParaRPr>
          </a:p>
          <a:p>
            <a:pPr marL="285750" indent="-285750" defTabSz="914465">
              <a:spcBef>
                <a:spcPct val="20000"/>
              </a:spcBef>
              <a:spcAft>
                <a:spcPts val="600"/>
              </a:spcAft>
              <a:buClr>
                <a:srgbClr val="357E8D"/>
              </a:buClr>
              <a:buSzPct val="110000"/>
              <a:buFont typeface="Arial" panose="020B0604020202020204" pitchFamily="34" charset="0"/>
              <a:buChar char="•"/>
            </a:pPr>
            <a:r>
              <a:rPr lang="en-US" sz="1600" dirty="0">
                <a:solidFill>
                  <a:prstClr val="black"/>
                </a:solidFill>
                <a:cs typeface="Arial" pitchFamily="34" charset="0"/>
              </a:rPr>
              <a:t>Blood draws are an invasive procedure required for blood culture testing</a:t>
            </a:r>
          </a:p>
          <a:p>
            <a:pPr marL="285750" indent="-285750" defTabSz="914465">
              <a:spcBef>
                <a:spcPct val="20000"/>
              </a:spcBef>
              <a:spcAft>
                <a:spcPts val="600"/>
              </a:spcAft>
              <a:buClr>
                <a:srgbClr val="357E8D"/>
              </a:buClr>
              <a:buSzPct val="110000"/>
              <a:buFont typeface="Arial" panose="020B0604020202020204" pitchFamily="34" charset="0"/>
              <a:buChar char="•"/>
            </a:pPr>
            <a:r>
              <a:rPr lang="en-US" sz="1600" dirty="0">
                <a:solidFill>
                  <a:prstClr val="black"/>
                </a:solidFill>
                <a:cs typeface="Arial" pitchFamily="34" charset="0"/>
              </a:rPr>
              <a:t>If poorly executed, contamination of blood samples can lead to false positive blood culture results and downstream effects on quality of care:</a:t>
            </a:r>
          </a:p>
          <a:p>
            <a:pPr marL="1828800" lvl="1" indent="-457200" defTabSz="914465">
              <a:spcBef>
                <a:spcPct val="20000"/>
              </a:spcBef>
              <a:spcAft>
                <a:spcPts val="600"/>
              </a:spcAft>
              <a:buClr>
                <a:srgbClr val="357E8D"/>
              </a:buClr>
              <a:buSzPct val="110000"/>
              <a:buFont typeface="Arial" panose="020B0604020202020204" pitchFamily="34" charset="0"/>
              <a:buChar char="•"/>
            </a:pPr>
            <a:r>
              <a:rPr lang="en-US" sz="1600" dirty="0">
                <a:solidFill>
                  <a:prstClr val="black"/>
                </a:solidFill>
                <a:cs typeface="Arial" pitchFamily="34" charset="0"/>
              </a:rPr>
              <a:t>↑ patient length of stay</a:t>
            </a:r>
          </a:p>
          <a:p>
            <a:pPr marL="1828800" lvl="1" indent="-457200" defTabSz="914465">
              <a:spcBef>
                <a:spcPct val="20000"/>
              </a:spcBef>
              <a:spcAft>
                <a:spcPts val="600"/>
              </a:spcAft>
              <a:buClr>
                <a:srgbClr val="357E8D"/>
              </a:buClr>
              <a:buSzPct val="110000"/>
              <a:buFont typeface="Arial" panose="020B0604020202020204" pitchFamily="34" charset="0"/>
              <a:buChar char="•"/>
            </a:pPr>
            <a:r>
              <a:rPr lang="en-US" sz="1600" dirty="0">
                <a:solidFill>
                  <a:prstClr val="black"/>
                </a:solidFill>
                <a:cs typeface="Arial" pitchFamily="34" charset="0"/>
              </a:rPr>
              <a:t>↑ system costs for repeat cultures</a:t>
            </a:r>
          </a:p>
          <a:p>
            <a:pPr marL="1828800" lvl="1" indent="-457200" defTabSz="914465">
              <a:spcBef>
                <a:spcPct val="20000"/>
              </a:spcBef>
              <a:spcAft>
                <a:spcPts val="600"/>
              </a:spcAft>
              <a:buClr>
                <a:srgbClr val="357E8D"/>
              </a:buClr>
              <a:buSzPct val="110000"/>
              <a:buFont typeface="Arial" panose="020B0604020202020204" pitchFamily="34" charset="0"/>
              <a:buChar char="•"/>
            </a:pPr>
            <a:r>
              <a:rPr lang="en-US" sz="1600" dirty="0">
                <a:solidFill>
                  <a:prstClr val="black"/>
                </a:solidFill>
                <a:cs typeface="Arial" pitchFamily="34" charset="0"/>
              </a:rPr>
              <a:t>↑  Unnecessary antimicrobial therapy</a:t>
            </a:r>
          </a:p>
          <a:p>
            <a:pPr marL="1828800" lvl="1" indent="-457200" defTabSz="914465">
              <a:spcBef>
                <a:spcPct val="20000"/>
              </a:spcBef>
              <a:spcAft>
                <a:spcPts val="600"/>
              </a:spcAft>
              <a:buClr>
                <a:srgbClr val="357E8D"/>
              </a:buClr>
              <a:buSzPct val="110000"/>
              <a:buFont typeface="Arial" panose="020B0604020202020204" pitchFamily="34" charset="0"/>
              <a:buChar char="•"/>
            </a:pPr>
            <a:r>
              <a:rPr lang="en-US" sz="1600" dirty="0">
                <a:solidFill>
                  <a:prstClr val="black"/>
                </a:solidFill>
                <a:cs typeface="Arial" pitchFamily="34" charset="0"/>
              </a:rPr>
              <a:t>↓ Patient satisfaction due to excess testing, higher costs</a:t>
            </a:r>
          </a:p>
          <a:p>
            <a:pPr defTabSz="914465">
              <a:spcBef>
                <a:spcPct val="20000"/>
              </a:spcBef>
              <a:spcAft>
                <a:spcPts val="600"/>
              </a:spcAft>
              <a:buClr>
                <a:srgbClr val="357E8D"/>
              </a:buClr>
              <a:buSzPct val="110000"/>
            </a:pPr>
            <a:r>
              <a:rPr lang="en-US" sz="1600" dirty="0">
                <a:solidFill>
                  <a:prstClr val="black"/>
                </a:solidFill>
                <a:cs typeface="Arial" pitchFamily="34" charset="0"/>
              </a:rPr>
              <a:t>In 2017, Vidant Medical Center (VMC) Emergency Department (ED) blood draw contamination rates were at an average of 6.0%, consistently above the 2.5% hospital-wide accepted threshold. All other adult units remained consistently below 2.5% in 2017.</a:t>
            </a:r>
          </a:p>
        </p:txBody>
      </p:sp>
      <p:sp>
        <p:nvSpPr>
          <p:cNvPr id="5" name="Rectangle 4"/>
          <p:cNvSpPr/>
          <p:nvPr/>
        </p:nvSpPr>
        <p:spPr>
          <a:xfrm>
            <a:off x="1927337" y="5727460"/>
            <a:ext cx="6333277" cy="837308"/>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a:t>Reduce the monthly rate of ED blood draw contamination by an absolute 1.5% (25% drop) below the ED monthly mean of 6.0% from October 2017 to August 2019.</a:t>
            </a:r>
          </a:p>
        </p:txBody>
      </p:sp>
      <p:sp>
        <p:nvSpPr>
          <p:cNvPr id="8" name="TextBox 7"/>
          <p:cNvSpPr txBox="1"/>
          <p:nvPr/>
        </p:nvSpPr>
        <p:spPr>
          <a:xfrm>
            <a:off x="677332" y="6627168"/>
            <a:ext cx="6454415" cy="230832"/>
          </a:xfrm>
          <a:prstGeom prst="rect">
            <a:avLst/>
          </a:prstGeom>
          <a:noFill/>
        </p:spPr>
        <p:txBody>
          <a:bodyPr wrap="square" rtlCol="0">
            <a:spAutoFit/>
          </a:bodyPr>
          <a:lstStyle/>
          <a:p>
            <a:r>
              <a:rPr lang="en-US" sz="900" dirty="0"/>
              <a:t>There are no financial disclosures or conflicts of interest for the presented material</a:t>
            </a:r>
          </a:p>
        </p:txBody>
      </p:sp>
    </p:spTree>
    <p:extLst>
      <p:ext uri="{BB962C8B-B14F-4D97-AF65-F5344CB8AC3E}">
        <p14:creationId xmlns:p14="http://schemas.microsoft.com/office/powerpoint/2010/main" val="358590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6806" y="186089"/>
            <a:ext cx="8596668" cy="1320800"/>
          </a:xfrm>
        </p:spPr>
        <p:txBody>
          <a:bodyPr/>
          <a:lstStyle/>
          <a:p>
            <a:r>
              <a:rPr lang="en-US" dirty="0"/>
              <a:t>Methods</a:t>
            </a:r>
          </a:p>
        </p:txBody>
      </p:sp>
      <p:sp>
        <p:nvSpPr>
          <p:cNvPr id="3" name="Content Placeholder 2"/>
          <p:cNvSpPr>
            <a:spLocks noGrp="1"/>
          </p:cNvSpPr>
          <p:nvPr>
            <p:ph idx="1"/>
          </p:nvPr>
        </p:nvSpPr>
        <p:spPr/>
        <p:txBody>
          <a:bodyPr/>
          <a:lstStyle/>
          <a:p>
            <a:endParaRPr lang="en-US"/>
          </a:p>
        </p:txBody>
      </p:sp>
      <p:sp>
        <p:nvSpPr>
          <p:cNvPr id="5" name="Rectangle 4"/>
          <p:cNvSpPr/>
          <p:nvPr/>
        </p:nvSpPr>
        <p:spPr>
          <a:xfrm>
            <a:off x="9457266" y="275044"/>
            <a:ext cx="2463800" cy="6358466"/>
          </a:xfrm>
          <a:prstGeom prst="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solidFill>
                  <a:schemeClr val="accent2">
                    <a:lumMod val="75000"/>
                  </a:schemeClr>
                </a:solidFill>
              </a:rPr>
              <a:t>PDSA 1</a:t>
            </a:r>
            <a:r>
              <a:rPr lang="en-US" dirty="0">
                <a:solidFill>
                  <a:schemeClr val="accent2">
                    <a:lumMod val="75000"/>
                  </a:schemeClr>
                </a:solidFill>
              </a:rPr>
              <a:t>: </a:t>
            </a:r>
            <a:r>
              <a:rPr lang="en-US" sz="1600" dirty="0"/>
              <a:t>Mass Re-education—April 2017</a:t>
            </a:r>
            <a:endParaRPr lang="en-US" dirty="0"/>
          </a:p>
          <a:p>
            <a:endParaRPr lang="en-US" dirty="0"/>
          </a:p>
          <a:p>
            <a:r>
              <a:rPr lang="en-US" b="1" dirty="0">
                <a:solidFill>
                  <a:schemeClr val="accent1">
                    <a:lumMod val="75000"/>
                  </a:schemeClr>
                </a:solidFill>
              </a:rPr>
              <a:t>PDSA 2</a:t>
            </a:r>
            <a:r>
              <a:rPr lang="en-US" dirty="0"/>
              <a:t>: </a:t>
            </a:r>
            <a:r>
              <a:rPr lang="en-US" sz="1600" dirty="0"/>
              <a:t>Individual re-education sessions with checklist—October 2017</a:t>
            </a:r>
          </a:p>
          <a:p>
            <a:endParaRPr lang="en-US" dirty="0"/>
          </a:p>
          <a:p>
            <a:r>
              <a:rPr lang="en-US" b="1" dirty="0">
                <a:solidFill>
                  <a:schemeClr val="accent4"/>
                </a:solidFill>
              </a:rPr>
              <a:t>PDSA 3</a:t>
            </a:r>
            <a:r>
              <a:rPr lang="en-US" dirty="0"/>
              <a:t>: </a:t>
            </a:r>
            <a:r>
              <a:rPr lang="en-US" sz="1600" dirty="0"/>
              <a:t>Instructional Poster, Blood Draw Cart, Compliance Board, and Badge Cards—November 2017</a:t>
            </a:r>
          </a:p>
          <a:p>
            <a:endParaRPr lang="en-US" dirty="0"/>
          </a:p>
          <a:p>
            <a:r>
              <a:rPr lang="en-US" b="1" dirty="0">
                <a:solidFill>
                  <a:schemeClr val="accent6"/>
                </a:solidFill>
              </a:rPr>
              <a:t>PDSA 4</a:t>
            </a:r>
            <a:r>
              <a:rPr lang="en-US" dirty="0"/>
              <a:t>: </a:t>
            </a:r>
            <a:r>
              <a:rPr lang="en-US" sz="1600" dirty="0"/>
              <a:t>Increase data collection and distribution frequency to weekly and monthly—November 2017</a:t>
            </a:r>
            <a:endParaRPr lang="en-US" dirty="0"/>
          </a:p>
        </p:txBody>
      </p:sp>
      <p:pic>
        <p:nvPicPr>
          <p:cNvPr id="6" name="Picture 5"/>
          <p:cNvPicPr>
            <a:picLocks noChangeAspect="1"/>
          </p:cNvPicPr>
          <p:nvPr/>
        </p:nvPicPr>
        <p:blipFill>
          <a:blip r:embed="rId2"/>
          <a:stretch>
            <a:fillRect/>
          </a:stretch>
        </p:blipFill>
        <p:spPr>
          <a:xfrm>
            <a:off x="677334" y="405309"/>
            <a:ext cx="8596668" cy="6355795"/>
          </a:xfrm>
          <a:prstGeom prst="rect">
            <a:avLst/>
          </a:prstGeom>
        </p:spPr>
      </p:pic>
    </p:spTree>
    <p:extLst>
      <p:ext uri="{BB962C8B-B14F-4D97-AF65-F5344CB8AC3E}">
        <p14:creationId xmlns:p14="http://schemas.microsoft.com/office/powerpoint/2010/main" val="374235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49887" y="178205"/>
            <a:ext cx="2203351" cy="1320800"/>
          </a:xfrm>
        </p:spPr>
        <p:txBody>
          <a:bodyPr/>
          <a:lstStyle/>
          <a:p>
            <a:r>
              <a:rPr lang="en-US" dirty="0"/>
              <a:t>Results</a:t>
            </a:r>
          </a:p>
        </p:txBody>
      </p:sp>
      <p:pic>
        <p:nvPicPr>
          <p:cNvPr id="5" name="Content Placeholder 4"/>
          <p:cNvPicPr>
            <a:picLocks noGrp="1" noChangeAspect="1"/>
          </p:cNvPicPr>
          <p:nvPr>
            <p:ph sz="half" idx="1"/>
          </p:nvPr>
        </p:nvPicPr>
        <p:blipFill rotWithShape="1">
          <a:blip r:embed="rId2"/>
          <a:srcRect t="50924" b="9352"/>
          <a:stretch/>
        </p:blipFill>
        <p:spPr>
          <a:xfrm>
            <a:off x="157243" y="3505654"/>
            <a:ext cx="6792644" cy="2664424"/>
          </a:xfrm>
          <a:prstGeom prst="rect">
            <a:avLst/>
          </a:prstGeom>
        </p:spPr>
      </p:pic>
      <p:sp>
        <p:nvSpPr>
          <p:cNvPr id="4" name="Content Placeholder 3"/>
          <p:cNvSpPr>
            <a:spLocks noGrp="1"/>
          </p:cNvSpPr>
          <p:nvPr>
            <p:ph sz="half" idx="2"/>
          </p:nvPr>
        </p:nvSpPr>
        <p:spPr>
          <a:xfrm>
            <a:off x="6666614" y="178205"/>
            <a:ext cx="5124893" cy="6461274"/>
          </a:xfrm>
        </p:spPr>
        <p:txBody>
          <a:bodyPr>
            <a:normAutofit fontScale="92500" lnSpcReduction="20000"/>
          </a:bodyPr>
          <a:lstStyle/>
          <a:p>
            <a:endParaRPr lang="en-US" dirty="0"/>
          </a:p>
          <a:p>
            <a:endParaRPr lang="en-US" dirty="0"/>
          </a:p>
          <a:p>
            <a:endParaRPr lang="en-US" dirty="0"/>
          </a:p>
          <a:p>
            <a:r>
              <a:rPr lang="en-US" dirty="0"/>
              <a:t>Mean post-intervention ED blood draw contamination rate April 2017 to July 2018= 5.5% (0.5% lower than baseline; 12% relative reduction)</a:t>
            </a:r>
          </a:p>
          <a:p>
            <a:r>
              <a:rPr lang="en-US" dirty="0"/>
              <a:t>No special cause variation from baseline mean</a:t>
            </a:r>
          </a:p>
          <a:p>
            <a:r>
              <a:rPr lang="en-US" dirty="0"/>
              <a:t>Max upward trend= 4 pts from May 2017 to August 2017</a:t>
            </a:r>
          </a:p>
          <a:p>
            <a:r>
              <a:rPr lang="en-US" dirty="0"/>
              <a:t>Max downward trend= 5 points from August 2017 to November 2017</a:t>
            </a:r>
          </a:p>
          <a:p>
            <a:r>
              <a:rPr lang="en-US" dirty="0"/>
              <a:t>Lowest rate of change from January 2018 to April 2018; mean rate of 4.0% = a 2.0% decrease (25% relative reduction) from baseline</a:t>
            </a:r>
          </a:p>
          <a:p>
            <a:r>
              <a:rPr lang="en-US" dirty="0"/>
              <a:t>Single data point (December 2017) separates longest downward shift and the stretch with lowest rate of change—6 points would otherwise have been a significant, prolonged reduction</a:t>
            </a:r>
          </a:p>
          <a:p>
            <a:r>
              <a:rPr lang="en-US" dirty="0"/>
              <a:t>Weekly rate fell below 2.5% for first time (2.3% in November Week 1, 2017), but monthly rate for November 2017 was 4.3%</a:t>
            </a:r>
            <a:endParaRPr lang="en-US" dirty="0"/>
          </a:p>
        </p:txBody>
      </p:sp>
      <p:grpSp>
        <p:nvGrpSpPr>
          <p:cNvPr id="7" name="Group 6"/>
          <p:cNvGrpSpPr>
            <a:grpSpLocks noChangeAspect="1"/>
          </p:cNvGrpSpPr>
          <p:nvPr/>
        </p:nvGrpSpPr>
        <p:grpSpPr>
          <a:xfrm>
            <a:off x="15087716" y="20409387"/>
            <a:ext cx="6269712" cy="5555814"/>
            <a:chOff x="15925802" y="22444206"/>
            <a:chExt cx="5780292" cy="5143021"/>
          </a:xfrm>
        </p:grpSpPr>
        <p:pic>
          <p:nvPicPr>
            <p:cNvPr id="8" name="Picture 7"/>
            <p:cNvPicPr>
              <a:picLocks noChangeAspect="1"/>
            </p:cNvPicPr>
            <p:nvPr/>
          </p:nvPicPr>
          <p:blipFill rotWithShape="1">
            <a:blip r:embed="rId3"/>
            <a:srcRect l="28636" t="25900" r="27181" b="45027"/>
            <a:stretch/>
          </p:blipFill>
          <p:spPr>
            <a:xfrm>
              <a:off x="15925802" y="22444206"/>
              <a:ext cx="5780291" cy="2139377"/>
            </a:xfrm>
            <a:prstGeom prst="rect">
              <a:avLst/>
            </a:prstGeom>
          </p:spPr>
        </p:pic>
        <p:pic>
          <p:nvPicPr>
            <p:cNvPr id="9" name="Picture 8"/>
            <p:cNvPicPr>
              <a:picLocks noChangeAspect="1"/>
            </p:cNvPicPr>
            <p:nvPr/>
          </p:nvPicPr>
          <p:blipFill rotWithShape="1">
            <a:blip r:embed="rId4"/>
            <a:srcRect l="28585" t="82840" r="27086" b="9021"/>
            <a:stretch/>
          </p:blipFill>
          <p:spPr>
            <a:xfrm>
              <a:off x="16024186" y="26989887"/>
              <a:ext cx="5567992" cy="597340"/>
            </a:xfrm>
            <a:prstGeom prst="rect">
              <a:avLst/>
            </a:prstGeom>
          </p:spPr>
        </p:pic>
        <p:pic>
          <p:nvPicPr>
            <p:cNvPr id="10" name="Picture 9"/>
            <p:cNvPicPr>
              <a:picLocks noChangeAspect="1"/>
            </p:cNvPicPr>
            <p:nvPr/>
          </p:nvPicPr>
          <p:blipFill rotWithShape="1">
            <a:blip r:embed="rId4"/>
            <a:srcRect l="28585" t="17325" r="27086" b="47453"/>
            <a:stretch/>
          </p:blipFill>
          <p:spPr>
            <a:xfrm>
              <a:off x="15925803" y="24560038"/>
              <a:ext cx="5780291" cy="2583445"/>
            </a:xfrm>
            <a:prstGeom prst="rect">
              <a:avLst/>
            </a:prstGeom>
          </p:spPr>
        </p:pic>
      </p:grpSp>
      <p:grpSp>
        <p:nvGrpSpPr>
          <p:cNvPr id="11" name="Group 10"/>
          <p:cNvGrpSpPr/>
          <p:nvPr/>
        </p:nvGrpSpPr>
        <p:grpSpPr>
          <a:xfrm>
            <a:off x="21351745" y="20409387"/>
            <a:ext cx="7293393" cy="5669280"/>
            <a:chOff x="20956097" y="19135791"/>
            <a:chExt cx="7739023" cy="5448791"/>
          </a:xfrm>
        </p:grpSpPr>
        <p:pic>
          <p:nvPicPr>
            <p:cNvPr id="12" name="Picture 11"/>
            <p:cNvPicPr>
              <a:picLocks noChangeAspect="1"/>
            </p:cNvPicPr>
            <p:nvPr/>
          </p:nvPicPr>
          <p:blipFill rotWithShape="1">
            <a:blip r:embed="rId5"/>
            <a:srcRect l="27204" t="20064" r="26324" b="17977"/>
            <a:stretch/>
          </p:blipFill>
          <p:spPr>
            <a:xfrm>
              <a:off x="21429603" y="19135791"/>
              <a:ext cx="7265517" cy="5448791"/>
            </a:xfrm>
            <a:prstGeom prst="rect">
              <a:avLst/>
            </a:prstGeom>
          </p:spPr>
        </p:pic>
        <p:sp>
          <p:nvSpPr>
            <p:cNvPr id="13" name="TextBox 12"/>
            <p:cNvSpPr txBox="1"/>
            <p:nvPr/>
          </p:nvSpPr>
          <p:spPr>
            <a:xfrm flipH="1">
              <a:off x="20956097" y="23873048"/>
              <a:ext cx="1335866" cy="584775"/>
            </a:xfrm>
            <a:prstGeom prst="rect">
              <a:avLst/>
            </a:prstGeom>
            <a:noFill/>
          </p:spPr>
          <p:txBody>
            <a:bodyPr wrap="square" rtlCol="0">
              <a:spAutoFit/>
            </a:bodyPr>
            <a:lstStyle/>
            <a:p>
              <a:pPr marL="0" marR="0" lvl="0" indent="0" defTabSz="438912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B.</a:t>
              </a:r>
            </a:p>
          </p:txBody>
        </p:sp>
      </p:grpSp>
      <p:grpSp>
        <p:nvGrpSpPr>
          <p:cNvPr id="14" name="Group 13"/>
          <p:cNvGrpSpPr/>
          <p:nvPr/>
        </p:nvGrpSpPr>
        <p:grpSpPr>
          <a:xfrm>
            <a:off x="14626022" y="26281237"/>
            <a:ext cx="6626158" cy="4572000"/>
            <a:chOff x="13931268" y="24203488"/>
            <a:chExt cx="6626158" cy="4572000"/>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98210" y="24203488"/>
              <a:ext cx="6059216" cy="4572000"/>
            </a:xfrm>
            <a:prstGeom prst="rect">
              <a:avLst/>
            </a:prstGeom>
          </p:spPr>
        </p:pic>
        <p:sp>
          <p:nvSpPr>
            <p:cNvPr id="16" name="TextBox 15"/>
            <p:cNvSpPr txBox="1"/>
            <p:nvPr/>
          </p:nvSpPr>
          <p:spPr>
            <a:xfrm flipH="1">
              <a:off x="13931268" y="28075832"/>
              <a:ext cx="1335866" cy="584775"/>
            </a:xfrm>
            <a:prstGeom prst="rect">
              <a:avLst/>
            </a:prstGeom>
            <a:noFill/>
          </p:spPr>
          <p:txBody>
            <a:bodyPr wrap="square" rtlCol="0">
              <a:spAutoFit/>
            </a:bodyPr>
            <a:lstStyle/>
            <a:p>
              <a:pPr marL="0" marR="0" lvl="0" indent="0" defTabSz="438912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C.</a:t>
              </a:r>
            </a:p>
          </p:txBody>
        </p:sp>
      </p:grpSp>
      <p:grpSp>
        <p:nvGrpSpPr>
          <p:cNvPr id="17" name="Group 16"/>
          <p:cNvGrpSpPr>
            <a:grpSpLocks noChangeAspect="1"/>
          </p:cNvGrpSpPr>
          <p:nvPr/>
        </p:nvGrpSpPr>
        <p:grpSpPr>
          <a:xfrm>
            <a:off x="21253912" y="26298669"/>
            <a:ext cx="6536977" cy="4554570"/>
            <a:chOff x="21270320" y="24685749"/>
            <a:chExt cx="6003346" cy="4179739"/>
          </a:xfrm>
        </p:grpSpPr>
        <p:pic>
          <p:nvPicPr>
            <p:cNvPr id="18" name="Picture 17"/>
            <p:cNvPicPr>
              <a:picLocks noChangeAspect="1"/>
            </p:cNvPicPr>
            <p:nvPr/>
          </p:nvPicPr>
          <p:blipFill rotWithShape="1">
            <a:blip r:embed="rId7"/>
            <a:srcRect l="14779" t="31681" r="47454" b="18158"/>
            <a:stretch/>
          </p:blipFill>
          <p:spPr>
            <a:xfrm>
              <a:off x="21769977" y="24685749"/>
              <a:ext cx="5503689" cy="4111820"/>
            </a:xfrm>
            <a:prstGeom prst="rect">
              <a:avLst/>
            </a:prstGeom>
          </p:spPr>
        </p:pic>
        <p:sp>
          <p:nvSpPr>
            <p:cNvPr id="19" name="TextBox 18"/>
            <p:cNvSpPr txBox="1"/>
            <p:nvPr/>
          </p:nvSpPr>
          <p:spPr>
            <a:xfrm flipH="1">
              <a:off x="21270320" y="28280713"/>
              <a:ext cx="1335866" cy="584775"/>
            </a:xfrm>
            <a:prstGeom prst="rect">
              <a:avLst/>
            </a:prstGeom>
            <a:noFill/>
          </p:spPr>
          <p:txBody>
            <a:bodyPr wrap="square" rtlCol="0">
              <a:spAutoFit/>
            </a:bodyPr>
            <a:lstStyle/>
            <a:p>
              <a:pPr marL="0" marR="0" lvl="0" indent="0" defTabSz="438912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D.</a:t>
              </a:r>
            </a:p>
          </p:txBody>
        </p:sp>
      </p:grpSp>
      <p:sp>
        <p:nvSpPr>
          <p:cNvPr id="20" name="TextBox 19"/>
          <p:cNvSpPr txBox="1"/>
          <p:nvPr/>
        </p:nvSpPr>
        <p:spPr>
          <a:xfrm>
            <a:off x="15087717" y="30814578"/>
            <a:ext cx="13557422" cy="1815882"/>
          </a:xfrm>
          <a:prstGeom prst="rect">
            <a:avLst/>
          </a:prstGeom>
          <a:noFill/>
        </p:spPr>
        <p:txBody>
          <a:bodyPr wrap="square" rtlCol="0">
            <a:spAutoFit/>
          </a:bodyPr>
          <a:lstStyle/>
          <a:p>
            <a:pPr defTabSz="914465">
              <a:buClr>
                <a:srgbClr val="357E8D"/>
              </a:buClr>
              <a:buSzPct val="110000"/>
            </a:pPr>
            <a:r>
              <a:rPr lang="en-US" sz="2800" dirty="0">
                <a:solidFill>
                  <a:prstClr val="black"/>
                </a:solidFill>
                <a:cs typeface="Arial" pitchFamily="34" charset="0"/>
              </a:rPr>
              <a:t>Figure 3. A) Blood culture acquisition competency checklist for one-on-one re-education; B) Instructional poster at redesigned blood draw cart and tube locations; C) Compliance board with contamination rates and deidentified list of ED nurses with contaminated draws; D) Distributed badge cards instructing order of draw.</a:t>
            </a:r>
          </a:p>
        </p:txBody>
      </p:sp>
      <p:sp>
        <p:nvSpPr>
          <p:cNvPr id="22" name="TextBox 21"/>
          <p:cNvSpPr txBox="1"/>
          <p:nvPr/>
        </p:nvSpPr>
        <p:spPr>
          <a:xfrm flipH="1">
            <a:off x="14525031" y="25299303"/>
            <a:ext cx="1335866" cy="584775"/>
          </a:xfrm>
          <a:prstGeom prst="rect">
            <a:avLst/>
          </a:prstGeom>
          <a:noFill/>
        </p:spPr>
        <p:txBody>
          <a:bodyPr wrap="square" rtlCol="0">
            <a:spAutoFit/>
          </a:bodyPr>
          <a:lstStyle/>
          <a:p>
            <a:pPr marL="0" marR="0" lvl="0" indent="0" defTabSz="4389120" eaLnBrk="1" fontAlgn="auto" latinLnBrk="0" hangingPunct="1">
              <a:lnSpc>
                <a:spcPct val="100000"/>
              </a:lnSpc>
              <a:spcBef>
                <a:spcPts val="0"/>
              </a:spcBef>
              <a:spcAft>
                <a:spcPts val="0"/>
              </a:spcAft>
              <a:buClrTx/>
              <a:buSzTx/>
              <a:buFontTx/>
              <a:buNone/>
              <a:tabLst/>
              <a:defRPr/>
            </a:pPr>
            <a:r>
              <a:rPr lang="en-US" sz="3200" kern="0" dirty="0">
                <a:solidFill>
                  <a:prstClr val="black"/>
                </a:solidFill>
              </a:rPr>
              <a:t>A</a:t>
            </a:r>
            <a:r>
              <a:rPr kumimoji="0" lang="en-US" sz="3200" b="0" i="0" u="none" strike="noStrike" kern="0" cap="none" spc="0" normalizeH="0" baseline="0" noProof="0" dirty="0">
                <a:ln>
                  <a:noFill/>
                </a:ln>
                <a:solidFill>
                  <a:prstClr val="black"/>
                </a:solidFill>
                <a:effectLst/>
                <a:uLnTx/>
                <a:uFillTx/>
              </a:rPr>
              <a:t>.</a:t>
            </a:r>
          </a:p>
        </p:txBody>
      </p:sp>
      <p:grpSp>
        <p:nvGrpSpPr>
          <p:cNvPr id="6" name="Group 5"/>
          <p:cNvGrpSpPr/>
          <p:nvPr/>
        </p:nvGrpSpPr>
        <p:grpSpPr>
          <a:xfrm>
            <a:off x="157243" y="389373"/>
            <a:ext cx="5943600" cy="3116281"/>
            <a:chOff x="157243" y="389373"/>
            <a:chExt cx="5943600" cy="3116281"/>
          </a:xfrm>
        </p:grpSpPr>
        <p:pic>
          <p:nvPicPr>
            <p:cNvPr id="21" name="Picture 2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243" y="389373"/>
              <a:ext cx="5943600" cy="2655570"/>
            </a:xfrm>
            <a:prstGeom prst="rect">
              <a:avLst/>
            </a:prstGeom>
            <a:noFill/>
          </p:spPr>
        </p:pic>
        <p:sp>
          <p:nvSpPr>
            <p:cNvPr id="3" name="TextBox 2"/>
            <p:cNvSpPr txBox="1"/>
            <p:nvPr/>
          </p:nvSpPr>
          <p:spPr>
            <a:xfrm>
              <a:off x="157243" y="3043989"/>
              <a:ext cx="5943600"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Figure 1. Monthly Blood Draw Contamination Rates from Emergency Department and Adult (excluding Emergency Department) Units (Jan-July 2018)</a:t>
              </a:r>
            </a:p>
          </p:txBody>
        </p:sp>
      </p:grpSp>
      <p:sp>
        <p:nvSpPr>
          <p:cNvPr id="24" name="TextBox 23"/>
          <p:cNvSpPr txBox="1"/>
          <p:nvPr/>
        </p:nvSpPr>
        <p:spPr>
          <a:xfrm>
            <a:off x="157243" y="6177814"/>
            <a:ext cx="5943600"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Figure 2. Weekly Blood Draw Contamination Rates from Emergency Department and Adult (excluding Emergency Department) Units (Oct-Dec 2018)</a:t>
            </a:r>
          </a:p>
        </p:txBody>
      </p:sp>
    </p:spTree>
    <p:extLst>
      <p:ext uri="{BB962C8B-B14F-4D97-AF65-F5344CB8AC3E}">
        <p14:creationId xmlns:p14="http://schemas.microsoft.com/office/powerpoint/2010/main" val="254021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5684"/>
            <a:ext cx="8596668" cy="1320800"/>
          </a:xfrm>
        </p:spPr>
        <p:txBody>
          <a:bodyPr/>
          <a:lstStyle/>
          <a:p>
            <a:r>
              <a:rPr lang="en-US" dirty="0"/>
              <a:t>Conclusions</a:t>
            </a:r>
          </a:p>
        </p:txBody>
      </p:sp>
      <p:sp>
        <p:nvSpPr>
          <p:cNvPr id="3" name="Content Placeholder 2"/>
          <p:cNvSpPr>
            <a:spLocks noGrp="1"/>
          </p:cNvSpPr>
          <p:nvPr>
            <p:ph idx="1"/>
          </p:nvPr>
        </p:nvSpPr>
        <p:spPr>
          <a:xfrm>
            <a:off x="677334" y="1127053"/>
            <a:ext cx="8596668" cy="5252482"/>
          </a:xfrm>
        </p:spPr>
        <p:txBody>
          <a:bodyPr>
            <a:normAutofit fontScale="92500" lnSpcReduction="20000"/>
          </a:bodyPr>
          <a:lstStyle/>
          <a:p>
            <a:pPr>
              <a:lnSpc>
                <a:spcPct val="120000"/>
              </a:lnSpc>
              <a:spcAft>
                <a:spcPts val="600"/>
              </a:spcAft>
            </a:pPr>
            <a:r>
              <a:rPr lang="en-US" dirty="0"/>
              <a:t>The specific aim of this quality improvement initiative was not met.</a:t>
            </a:r>
          </a:p>
          <a:p>
            <a:pPr>
              <a:lnSpc>
                <a:spcPct val="120000"/>
              </a:lnSpc>
              <a:spcAft>
                <a:spcPts val="600"/>
              </a:spcAft>
            </a:pPr>
            <a:r>
              <a:rPr lang="en-US" dirty="0"/>
              <a:t>There was a difference in pre- and post-intervention ED blood draw contamination rates, but it did not meet the goal rate of 4.5%. Several declines immediately following intervention implementation did not last or were disrupted.</a:t>
            </a:r>
          </a:p>
          <a:p>
            <a:pPr>
              <a:lnSpc>
                <a:spcPct val="120000"/>
              </a:lnSpc>
              <a:spcAft>
                <a:spcPts val="600"/>
              </a:spcAft>
            </a:pPr>
            <a:r>
              <a:rPr lang="en-US" dirty="0"/>
              <a:t>Several limiting factors may contribute to this outcome:</a:t>
            </a:r>
          </a:p>
          <a:p>
            <a:pPr lvl="1">
              <a:lnSpc>
                <a:spcPct val="120000"/>
              </a:lnSpc>
              <a:spcAft>
                <a:spcPts val="600"/>
              </a:spcAft>
            </a:pPr>
            <a:r>
              <a:rPr lang="en-US" dirty="0"/>
              <a:t>Nursing staff turnover rate is high in the ED, and often requires floater nurses from other units—may inhibit sustainability of education initiatives</a:t>
            </a:r>
          </a:p>
          <a:p>
            <a:pPr lvl="1">
              <a:lnSpc>
                <a:spcPct val="120000"/>
              </a:lnSpc>
              <a:spcAft>
                <a:spcPts val="600"/>
              </a:spcAft>
            </a:pPr>
            <a:r>
              <a:rPr lang="en-US" dirty="0"/>
              <a:t>Fast-paced environment and complicated workflows in ED may prevent greater consideration given to blood draw practices</a:t>
            </a:r>
          </a:p>
          <a:p>
            <a:pPr>
              <a:lnSpc>
                <a:spcPct val="120000"/>
              </a:lnSpc>
              <a:spcAft>
                <a:spcPts val="600"/>
              </a:spcAft>
            </a:pPr>
            <a:r>
              <a:rPr lang="en-US" b="1" u="sng" dirty="0"/>
              <a:t>The outcomes of this study remain insightful</a:t>
            </a:r>
            <a:r>
              <a:rPr lang="en-US" b="1" dirty="0"/>
              <a:t> </a:t>
            </a:r>
          </a:p>
          <a:p>
            <a:pPr lvl="1">
              <a:lnSpc>
                <a:spcPct val="120000"/>
              </a:lnSpc>
              <a:spcAft>
                <a:spcPts val="600"/>
              </a:spcAft>
            </a:pPr>
            <a:r>
              <a:rPr lang="en-US" dirty="0"/>
              <a:t>Knowing how various change initiatives from different perspectives fit in the ED setting</a:t>
            </a:r>
          </a:p>
          <a:p>
            <a:pPr lvl="1">
              <a:lnSpc>
                <a:spcPct val="120000"/>
              </a:lnSpc>
              <a:spcAft>
                <a:spcPts val="600"/>
              </a:spcAft>
            </a:pPr>
            <a:r>
              <a:rPr lang="en-US" dirty="0"/>
              <a:t>Identifying the kinds of barriers to change that exist in the ED setting. </a:t>
            </a:r>
          </a:p>
          <a:p>
            <a:pPr>
              <a:lnSpc>
                <a:spcPct val="120000"/>
              </a:lnSpc>
              <a:spcAft>
                <a:spcPts val="600"/>
              </a:spcAft>
            </a:pPr>
            <a:r>
              <a:rPr lang="en-US" dirty="0"/>
              <a:t>These findings can be applied to better tailor interventions to key drivers in future improvement projects targeting ED blood draw contamination.</a:t>
            </a:r>
          </a:p>
        </p:txBody>
      </p:sp>
    </p:spTree>
    <p:extLst>
      <p:ext uri="{BB962C8B-B14F-4D97-AF65-F5344CB8AC3E}">
        <p14:creationId xmlns:p14="http://schemas.microsoft.com/office/powerpoint/2010/main" val="4120901650"/>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12511</TotalTime>
  <Words>669</Words>
  <Application>Microsoft Office PowerPoint</Application>
  <PresentationFormat>Widescreen</PresentationFormat>
  <Paragraphs>53</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 3</vt:lpstr>
      <vt:lpstr>Facet</vt:lpstr>
      <vt:lpstr>Leaders in Innovative Care (LINC) Mentored Longitudinal Quality Improvement Project:  Implementing Education, Instruction, and Data Collection Improvements to Reduce Blood Culture Contamination Rates in the Emergency Department i Meera Patel1,  Triona Henderson, MD, MPH2, Jeremy Yates, MT (ASCP)2, Stephen Smith, MSN RN3.  1. ECU Brody School of Medicine, Greenville, NC. 2. Department of Pathology, Vidant Medical Center, Greenville, NC. 3. Education Nurse Specialist, Emergency Department, Vidant Medical Center, Greenville, NC</vt:lpstr>
      <vt:lpstr>Introduction</vt:lpstr>
      <vt:lpstr>Methods</vt:lpstr>
      <vt:lpstr>Results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P</dc:creator>
  <cp:lastModifiedBy>Patel, Meera Mihir</cp:lastModifiedBy>
  <cp:revision>43</cp:revision>
  <dcterms:created xsi:type="dcterms:W3CDTF">2018-04-11T15:01:09Z</dcterms:created>
  <dcterms:modified xsi:type="dcterms:W3CDTF">2021-04-12T23:18:59Z</dcterms:modified>
</cp:coreProperties>
</file>