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8" r:id="rId3"/>
    <p:sldId id="279" r:id="rId4"/>
    <p:sldId id="259" r:id="rId5"/>
    <p:sldId id="260"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0988"/>
  </p:normalViewPr>
  <p:slideViewPr>
    <p:cSldViewPr snapToGrid="0">
      <p:cViewPr>
        <p:scale>
          <a:sx n="87" d="100"/>
          <a:sy n="87" d="100"/>
        </p:scale>
        <p:origin x="15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mn-cs"/>
              </a:rPr>
              <a:t>My project focused on hepatitis B vaccination rates in the NICU for very low birth weight infants which is defined by &lt;1500 grams. Current recommendations by the American Academy of Pediatrics states that infants &gt;2000 grams should receive the vaccine within 24 hours while infants &lt;2000 g should get the vaccine at 1 month or hospital discharge. This is due to the increased immunologic response found by deferring the vaccine to 1 month. Extensive studies have found that the vaccine in this patient population is effective and safe with minimal major side effects. Despite this, VLBW infants continue to have reduced immunization rates resulting in discharge without vaccination and delay in vaccination series.</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2</a:t>
            </a:fld>
            <a:endParaRPr lang="en-US"/>
          </a:p>
        </p:txBody>
      </p:sp>
    </p:spTree>
    <p:extLst>
      <p:ext uri="{BB962C8B-B14F-4D97-AF65-F5344CB8AC3E}">
        <p14:creationId xmlns:p14="http://schemas.microsoft.com/office/powerpoint/2010/main" val="125855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to vaccinate infants, side effects, reasons to defer administration, and </a:t>
            </a:r>
            <a:r>
              <a:rPr lang="en-US" sz="1200" dirty="0" err="1"/>
              <a:t>likert</a:t>
            </a:r>
            <a:r>
              <a:rPr lang="en-US" sz="1200" dirty="0"/>
              <a:t> scale data on NICU performance, safety, and resulting clinical setbacks.</a:t>
            </a: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With limitations to in-person meetings, we distributed a flier via email (which was the preferred means of communication based on our survey). This flier consisted of information regarding timeline for vaccination, why we delay vaccination, lack of contraindications, and common non-emergent side effects of the vaccine. In addition, we provided details regarding the survey such as how well staff thought we vaccinated and the actual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In the past, consent was obtained from parents in person around the one month mark near the time the vaccine was to be delivered; however, there were a number of issues with this. One was that the providers would remember the vaccine too late. This would result in parents not coming into the hospital in time to give consent. Secondly, at around the 1 month period, parents are coming into the hospital less frequently, resulting in less opportunities to get consent. Lastly, we are unable to obtain consent via telephone due to not providing the vaccine information materials which is legally required. To change this process, we have been trying to obtain consent on admission of the mother to L &amp; D in a process similar to other newborns with the consent form following the infant.</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3</a:t>
            </a:fld>
            <a:endParaRPr lang="en-US"/>
          </a:p>
        </p:txBody>
      </p:sp>
    </p:spTree>
    <p:extLst>
      <p:ext uri="{BB962C8B-B14F-4D97-AF65-F5344CB8AC3E}">
        <p14:creationId xmlns:p14="http://schemas.microsoft.com/office/powerpoint/2010/main" val="231700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defRPr/>
            </a:pPr>
            <a:r>
              <a:rPr lang="en-US" altLang="en-US" sz="1800" dirty="0">
                <a:latin typeface="Times New Roman" panose="02020603050405020304" pitchFamily="18" charset="0"/>
              </a:rPr>
              <a:t>Our baseline data found that our percentage of VLBW infants vaccinated was 63.08% (82 infants/130 infants). </a:t>
            </a:r>
          </a:p>
          <a:p>
            <a:pPr>
              <a:buFont typeface="Wingdings" pitchFamily="2" charset="2"/>
              <a:buNone/>
              <a:defRPr/>
            </a:pPr>
            <a:endParaRPr lang="en-US" sz="1800" dirty="0"/>
          </a:p>
          <a:p>
            <a:pPr>
              <a:buFont typeface="Wingdings" pitchFamily="2" charset="2"/>
              <a:buNone/>
              <a:defRPr/>
            </a:pPr>
            <a:r>
              <a:rPr lang="en-US" sz="1800" dirty="0"/>
              <a:t>We had a total of 55 respondents (39 nurses, 2 resident/fellows, 5 APP, 9 attendings) and the majority of respondents did understand when the vaccine should be given at a rate of 81.8%.</a:t>
            </a:r>
          </a:p>
          <a:p>
            <a:pPr>
              <a:buFont typeface="Wingdings" pitchFamily="2" charset="2"/>
              <a:buNone/>
              <a:defRPr/>
            </a:pPr>
            <a:r>
              <a:rPr lang="en-US" sz="1800" dirty="0"/>
              <a:t>A knowledge gap did exist of contraindications to immunizations, primarily amongst nursing with</a:t>
            </a:r>
          </a:p>
          <a:p>
            <a:pPr lvl="1">
              <a:buFont typeface="Wingdings" pitchFamily="2" charset="2"/>
              <a:buNone/>
              <a:defRPr/>
            </a:pPr>
            <a:r>
              <a:rPr lang="en-US" sz="1800" dirty="0"/>
              <a:t>Only 58.2% correctly identified no reason to defer (18 nurses, 1 R/F, 4 APP, 9 attendings) while 34.6% (17 nurses, 1 R/F, 1 APP) incorrectly identified both apnea/bradycardia and antibiotics (answer d) as contraindications.</a:t>
            </a:r>
          </a:p>
          <a:p>
            <a:pPr>
              <a:buFont typeface="Wingdings" pitchFamily="2" charset="2"/>
              <a:buNone/>
              <a:defRPr/>
            </a:pPr>
            <a:r>
              <a:rPr lang="en-US" sz="1800" dirty="0"/>
              <a:t>In addition, the majority of staff incorrectly believe our NICU administered vaccines to &gt;90% of infants (56.1%) with attendings being more likely to have this perception.</a:t>
            </a:r>
          </a:p>
          <a:p>
            <a:endParaRPr lang="en-US" altLang="en-US" dirty="0">
              <a:latin typeface="Times New Roman" panose="02020603050405020304" pitchFamily="18" charset="0"/>
            </a:endParaRPr>
          </a:p>
          <a:p>
            <a:r>
              <a:rPr lang="en-US" altLang="en-US" dirty="0">
                <a:latin typeface="Times New Roman" panose="02020603050405020304" pitchFamily="18" charset="0"/>
              </a:rPr>
              <a:t>Following our survey in 10/2019, we noticed a gradual improvement in vaccination rates to an average of (72.85%). </a:t>
            </a:r>
          </a:p>
          <a:p>
            <a:endParaRPr lang="en-US" altLang="en-US" dirty="0">
              <a:latin typeface="Times New Roman" panose="02020603050405020304" pitchFamily="18" charset="0"/>
            </a:endParaRPr>
          </a:p>
          <a:p>
            <a:r>
              <a:rPr lang="en-US" altLang="en-US" dirty="0">
                <a:latin typeface="Times New Roman" panose="02020603050405020304" pitchFamily="18" charset="0"/>
              </a:rPr>
              <a:t>Following PDSA 2 and 3, we saw an improvement in vaccination rates above aim to 80.95%; however, this data is only through November 2020 with need to continue monitoring to understand sustainability</a:t>
            </a:r>
          </a:p>
          <a:p>
            <a:endParaRPr lang="en-US" altLang="en-US" dirty="0">
              <a:latin typeface="Times New Roman" panose="02020603050405020304" pitchFamily="18" charset="0"/>
            </a:endParaRPr>
          </a:p>
          <a:p>
            <a:r>
              <a:rPr lang="en-US" altLang="en-US" dirty="0">
                <a:latin typeface="Times New Roman" panose="02020603050405020304" pitchFamily="18" charset="0"/>
              </a:rPr>
              <a:t>In 8/2020, impacting vaccinations of babies born in 07/2020, </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EDA09-CDD6-4BD5-AFBA-2BDD4B4F54D7}" type="slidenum">
              <a:rPr lang="en-US" smtClean="0"/>
              <a:t>4</a:t>
            </a:fld>
            <a:endParaRPr lang="en-US"/>
          </a:p>
        </p:txBody>
      </p:sp>
    </p:spTree>
    <p:extLst>
      <p:ext uri="{BB962C8B-B14F-4D97-AF65-F5344CB8AC3E}">
        <p14:creationId xmlns:p14="http://schemas.microsoft.com/office/powerpoint/2010/main" val="400794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In conclusion, our initial data found our vaccination rates fell below 80%. Our survey found that while the majority of respondents recognize the correct vaccination delivery timeline and understand that the vaccine is safe to deliver, we found a deficiency in understanding of NICU performance primarily in the attending subgroup and the contraindications to vaccine delivery primarily within the nursing subgroup. </a:t>
            </a:r>
          </a:p>
          <a:p>
            <a:endParaRPr lang="en-US" altLang="en-US" dirty="0">
              <a:latin typeface="Times New Roman" panose="02020603050405020304" pitchFamily="18" charset="0"/>
            </a:endParaRPr>
          </a:p>
          <a:p>
            <a:r>
              <a:rPr lang="en-US" altLang="en-US" dirty="0">
                <a:latin typeface="Times New Roman" panose="02020603050405020304" pitchFamily="18" charset="0"/>
              </a:rPr>
              <a:t>Rates after PDSA 1 improved to 72.85% and our rates after PDSA 2 and 3 improved to 81.40%.</a:t>
            </a:r>
          </a:p>
          <a:p>
            <a:endParaRPr lang="en-US" dirty="0"/>
          </a:p>
        </p:txBody>
      </p:sp>
      <p:sp>
        <p:nvSpPr>
          <p:cNvPr id="4" name="Slide Number Placeholder 3"/>
          <p:cNvSpPr>
            <a:spLocks noGrp="1"/>
          </p:cNvSpPr>
          <p:nvPr>
            <p:ph type="sldNum" sz="quarter" idx="5"/>
          </p:nvPr>
        </p:nvSpPr>
        <p:spPr/>
        <p:txBody>
          <a:bodyPr/>
          <a:lstStyle/>
          <a:p>
            <a:fld id="{24EEDA09-CDD6-4BD5-AFBA-2BDD4B4F54D7}" type="slidenum">
              <a:rPr lang="en-US" smtClean="0"/>
              <a:t>5</a:t>
            </a:fld>
            <a:endParaRPr lang="en-US"/>
          </a:p>
        </p:txBody>
      </p:sp>
    </p:spTree>
    <p:extLst>
      <p:ext uri="{BB962C8B-B14F-4D97-AF65-F5344CB8AC3E}">
        <p14:creationId xmlns:p14="http://schemas.microsoft.com/office/powerpoint/2010/main" val="132862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4/7/21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4/7/21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rotWithShape="1">
          <a:blip r:embed="rId2"/>
          <a:srcRect b="4362"/>
          <a:stretch/>
        </p:blipFill>
        <p:spPr>
          <a:xfrm>
            <a:off x="1265556" y="514236"/>
            <a:ext cx="4428204" cy="2364508"/>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1265556" y="2878744"/>
            <a:ext cx="9144000" cy="3572856"/>
          </a:xfrm>
        </p:spPr>
        <p:txBody>
          <a:bodyPr>
            <a:normAutofit/>
          </a:bodyPr>
          <a:lstStyle/>
          <a:p>
            <a:r>
              <a:rPr lang="en-US" sz="4800">
                <a:solidFill>
                  <a:srgbClr val="4F2583"/>
                </a:solidFill>
              </a:rPr>
              <a:t>Improving Hepatitis B Vaccination Timeliness for Very Low Birth Weight Infants in the NICU</a:t>
            </a:r>
            <a:br>
              <a:rPr lang="en-US" sz="6600"/>
            </a:br>
            <a:br>
              <a:rPr lang="en-US" sz="3200"/>
            </a:br>
            <a:r>
              <a:rPr lang="en-US" sz="3200"/>
              <a:t>Arjun Patel, LINC Scholar</a:t>
            </a:r>
            <a:br>
              <a:rPr lang="en-US"/>
            </a:br>
            <a:r>
              <a:rPr lang="en-US" sz="3200"/>
              <a:t>Mentor: Ryan Moore, MD</a:t>
            </a:r>
            <a:endParaRPr lang="en-US" dirty="0"/>
          </a:p>
        </p:txBody>
      </p:sp>
      <p:pic>
        <p:nvPicPr>
          <p:cNvPr id="3076" name="Picture 4" descr="Paige Driver, Ismail Kassim, Elizabeth Ferruzzi, Taj Nasser, Zachary  Williams">
            <a:extLst>
              <a:ext uri="{FF2B5EF4-FFF2-40B4-BE49-F238E27FC236}">
                <a16:creationId xmlns:a16="http://schemas.microsoft.com/office/drawing/2014/main" id="{A186EE36-CA47-594C-8CE3-FE32A84F5C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242" y="808893"/>
            <a:ext cx="4425696" cy="206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3392727" y="275275"/>
            <a:ext cx="5417672" cy="707886"/>
          </a:xfrm>
          <a:prstGeom prst="rect">
            <a:avLst/>
          </a:prstGeom>
        </p:spPr>
        <p:txBody>
          <a:bodyPr wrap="square">
            <a:spAutoFit/>
          </a:bodyPr>
          <a:lstStyle/>
          <a:p>
            <a:r>
              <a:rPr lang="en-US" sz="4000" dirty="0"/>
              <a:t>Background/Introduction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199" y="1149791"/>
            <a:ext cx="10677525" cy="5078991"/>
          </a:xfrm>
        </p:spPr>
        <p:txBody>
          <a:bodyPr>
            <a:normAutofit/>
          </a:bodyPr>
          <a:lstStyle/>
          <a:p>
            <a:pPr>
              <a:buClr>
                <a:srgbClr val="7030A0"/>
              </a:buClr>
              <a:defRPr/>
            </a:pPr>
            <a:r>
              <a:rPr lang="en-US" sz="2400" dirty="0"/>
              <a:t>Hepatitis B vaccination recommendations for infants born to HBsAg (-) women (American Academy of Pediatrics):</a:t>
            </a:r>
          </a:p>
          <a:p>
            <a:pPr lvl="1">
              <a:buClr>
                <a:srgbClr val="7030A0"/>
              </a:buClr>
              <a:defRPr/>
            </a:pPr>
            <a:r>
              <a:rPr lang="en-US" sz="2000" dirty="0"/>
              <a:t>Infants &gt; 2000 g: Initial dose at birth (&lt;24 hours)</a:t>
            </a:r>
          </a:p>
          <a:p>
            <a:pPr lvl="1">
              <a:buClr>
                <a:srgbClr val="7030A0"/>
              </a:buClr>
              <a:defRPr/>
            </a:pPr>
            <a:r>
              <a:rPr lang="en-US" sz="2000" dirty="0"/>
              <a:t>Infants &lt; 2000 g: Initial dose at 1 month of age or hospital discharge</a:t>
            </a:r>
          </a:p>
          <a:p>
            <a:pPr lvl="2">
              <a:buClr>
                <a:srgbClr val="7030A0"/>
              </a:buClr>
              <a:defRPr/>
            </a:pPr>
            <a:r>
              <a:rPr lang="en-US" sz="1800" dirty="0"/>
              <a:t>Increased immunological response with deferral of Hepatitis B vaccination until 1 month.</a:t>
            </a:r>
          </a:p>
          <a:p>
            <a:pPr>
              <a:buClr>
                <a:srgbClr val="7030A0"/>
              </a:buClr>
              <a:defRPr/>
            </a:pPr>
            <a:r>
              <a:rPr lang="en-US" sz="2400" dirty="0"/>
              <a:t>Effectiveness and relative safety of Hepatitis B vaccination demonstrated in very low birth weight (VLBW) infants (&lt;1500 g)</a:t>
            </a:r>
          </a:p>
          <a:p>
            <a:pPr>
              <a:buClr>
                <a:srgbClr val="7030A0"/>
              </a:buClr>
              <a:defRPr/>
            </a:pPr>
            <a:r>
              <a:rPr lang="en-US" sz="2400" dirty="0"/>
              <a:t>VLBW infants (&lt;1500 g) continue to have a delayed immunization or complete lack of initial Hepatitis B immunization</a:t>
            </a:r>
          </a:p>
          <a:p>
            <a:pPr>
              <a:buClr>
                <a:srgbClr val="7030A0"/>
              </a:buClr>
              <a:defRPr/>
            </a:pPr>
            <a:endParaRPr lang="en-US" sz="2400" dirty="0"/>
          </a:p>
          <a:p>
            <a:pPr>
              <a:buClr>
                <a:srgbClr val="7030A0"/>
              </a:buClr>
              <a:defRPr/>
            </a:pPr>
            <a:r>
              <a:rPr lang="en-US" sz="2400" dirty="0">
                <a:solidFill>
                  <a:srgbClr val="7030A0"/>
                </a:solidFill>
              </a:rPr>
              <a:t>Specific Aim</a:t>
            </a:r>
            <a:r>
              <a:rPr lang="en-US" sz="2400" dirty="0"/>
              <a:t>: Improve timeliness (delivery by &lt;33 days) of 1-month Hepatitis B vaccinations to VLBW (&lt;1500 g) infants in the NICU from 63.1% to 80% by 12/2020</a:t>
            </a:r>
            <a:r>
              <a:rPr lang="en-US" sz="2000" dirty="0"/>
              <a:t> </a:t>
            </a:r>
            <a:endParaRPr lang="en-US" sz="2400" dirty="0"/>
          </a:p>
        </p:txBody>
      </p:sp>
    </p:spTree>
    <p:extLst>
      <p:ext uri="{BB962C8B-B14F-4D97-AF65-F5344CB8AC3E}">
        <p14:creationId xmlns:p14="http://schemas.microsoft.com/office/powerpoint/2010/main" val="307172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977865" y="234371"/>
            <a:ext cx="2236269"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187433"/>
            <a:ext cx="5257800" cy="5259001"/>
          </a:xfrm>
        </p:spPr>
        <p:txBody>
          <a:bodyPr>
            <a:normAutofit/>
          </a:bodyPr>
          <a:lstStyle/>
          <a:p>
            <a:pPr>
              <a:spcBef>
                <a:spcPct val="50000"/>
              </a:spcBef>
              <a:buClr>
                <a:srgbClr val="7030A0"/>
              </a:buClr>
              <a:buSzPct val="100000"/>
              <a:buFont typeface="Wingdings" pitchFamily="2" charset="2"/>
              <a:buChar char="§"/>
            </a:pPr>
            <a:r>
              <a:rPr lang="en-US" altLang="en-US" sz="2400" dirty="0"/>
              <a:t>Population: Very Low Birth Weight Infants (VLBW, &lt; 1500 g)</a:t>
            </a:r>
          </a:p>
          <a:p>
            <a:pPr>
              <a:spcBef>
                <a:spcPct val="50000"/>
              </a:spcBef>
              <a:buClr>
                <a:srgbClr val="7030A0"/>
              </a:buClr>
              <a:buSzPct val="100000"/>
              <a:buFont typeface="Wingdings" pitchFamily="2" charset="2"/>
              <a:buChar char="§"/>
            </a:pPr>
            <a:r>
              <a:rPr lang="en-US" altLang="en-US" sz="2400" dirty="0"/>
              <a:t>Measures: </a:t>
            </a:r>
          </a:p>
          <a:p>
            <a:pPr lvl="1">
              <a:spcBef>
                <a:spcPct val="50000"/>
              </a:spcBef>
              <a:buClr>
                <a:srgbClr val="7030A0"/>
              </a:buClr>
              <a:buSzPct val="100000"/>
              <a:buFont typeface="Wingdings" pitchFamily="2" charset="2"/>
              <a:buChar char="§"/>
            </a:pPr>
            <a:r>
              <a:rPr lang="en-US" altLang="en-US" sz="2000" dirty="0"/>
              <a:t>Outcome: Monthly percent of VLBW infants admitted to the NICU that received Hepatitis B vaccination on time</a:t>
            </a:r>
          </a:p>
          <a:p>
            <a:pPr lvl="1">
              <a:spcBef>
                <a:spcPct val="50000"/>
              </a:spcBef>
              <a:buClr>
                <a:srgbClr val="7030A0"/>
              </a:buClr>
              <a:buSzPct val="100000"/>
              <a:buFont typeface="Wingdings" pitchFamily="2" charset="2"/>
              <a:buChar char="§"/>
            </a:pPr>
            <a:r>
              <a:rPr lang="en-US" altLang="en-US" sz="2000" dirty="0"/>
              <a:t>Process Measures: Number of staff receiving survey and education, Number of consent forms filled out in L&amp;D/at admission and transferred with VLBW infant to NICU</a:t>
            </a:r>
          </a:p>
          <a:p>
            <a:pPr>
              <a:spcBef>
                <a:spcPct val="50000"/>
              </a:spcBef>
              <a:buClr>
                <a:srgbClr val="7030A0"/>
              </a:buClr>
              <a:buSzPct val="100000"/>
              <a:buFont typeface="Wingdings" pitchFamily="2" charset="2"/>
              <a:buChar char="§"/>
            </a:pPr>
            <a:r>
              <a:rPr lang="en-US" altLang="en-US" sz="2400" dirty="0"/>
              <a:t>Baseline vaccination data:</a:t>
            </a:r>
          </a:p>
          <a:p>
            <a:pPr lvl="1">
              <a:spcBef>
                <a:spcPct val="50000"/>
              </a:spcBef>
              <a:buClr>
                <a:srgbClr val="7030A0"/>
              </a:buClr>
              <a:buSzPct val="100000"/>
              <a:buFont typeface="Wingdings" pitchFamily="2" charset="2"/>
              <a:buChar char="§"/>
            </a:pPr>
            <a:r>
              <a:rPr lang="en-US" altLang="en-US" sz="2000" dirty="0"/>
              <a:t>Cross-referenced NICU admission data with Hepatitis B vaccination records         (8 months: 01/2019-08/2019)</a:t>
            </a:r>
          </a:p>
        </p:txBody>
      </p:sp>
      <p:sp>
        <p:nvSpPr>
          <p:cNvPr id="2" name="Rectangle 1">
            <a:extLst>
              <a:ext uri="{FF2B5EF4-FFF2-40B4-BE49-F238E27FC236}">
                <a16:creationId xmlns:a16="http://schemas.microsoft.com/office/drawing/2014/main" id="{C3280938-D63D-3149-B34A-80E80A243F85}"/>
              </a:ext>
            </a:extLst>
          </p:cNvPr>
          <p:cNvSpPr/>
          <p:nvPr/>
        </p:nvSpPr>
        <p:spPr>
          <a:xfrm>
            <a:off x="6106886" y="1187433"/>
            <a:ext cx="5533571" cy="4001095"/>
          </a:xfrm>
          <a:prstGeom prst="rect">
            <a:avLst/>
          </a:prstGeom>
        </p:spPr>
        <p:txBody>
          <a:bodyPr wrap="square">
            <a:spAutoFit/>
          </a:bodyPr>
          <a:lstStyle/>
          <a:p>
            <a:pPr>
              <a:spcBef>
                <a:spcPct val="50000"/>
              </a:spcBef>
              <a:buClr>
                <a:srgbClr val="7030A0"/>
              </a:buClr>
              <a:buSzPct val="100000"/>
              <a:buFont typeface="Wingdings" pitchFamily="2" charset="2"/>
              <a:buChar char="§"/>
            </a:pPr>
            <a:r>
              <a:rPr lang="en-US" altLang="en-US" sz="2400" dirty="0"/>
              <a:t> PDSA Cycles:</a:t>
            </a:r>
          </a:p>
          <a:p>
            <a:pPr lvl="1">
              <a:spcBef>
                <a:spcPct val="50000"/>
              </a:spcBef>
              <a:buClr>
                <a:srgbClr val="7030A0"/>
              </a:buClr>
              <a:buSzPct val="100000"/>
              <a:buFont typeface="Wingdings" pitchFamily="2" charset="2"/>
              <a:buChar char="§"/>
            </a:pPr>
            <a:r>
              <a:rPr lang="en-US" sz="2000" dirty="0"/>
              <a:t> PDSA 1: Survey to staff to identify knowledge limits and perceptions regarding VLBW vaccination and to guide future education (10/2019)</a:t>
            </a:r>
          </a:p>
          <a:p>
            <a:pPr lvl="1">
              <a:spcBef>
                <a:spcPct val="50000"/>
              </a:spcBef>
              <a:buClr>
                <a:srgbClr val="7030A0"/>
              </a:buClr>
              <a:buSzPct val="100000"/>
              <a:buFont typeface="Wingdings" pitchFamily="2" charset="2"/>
              <a:buChar char="§"/>
            </a:pPr>
            <a:r>
              <a:rPr lang="en-US" sz="2000" dirty="0"/>
              <a:t> PDSA 2: Education distributed to provide information related to vaccine administration, survey results, and changes to workflow (08/2020)</a:t>
            </a:r>
          </a:p>
          <a:p>
            <a:pPr lvl="1">
              <a:spcBef>
                <a:spcPct val="50000"/>
              </a:spcBef>
              <a:buClr>
                <a:srgbClr val="7030A0"/>
              </a:buClr>
              <a:buSzPct val="100000"/>
              <a:buFont typeface="Wingdings" pitchFamily="2" charset="2"/>
              <a:buChar char="§"/>
            </a:pPr>
            <a:r>
              <a:rPr lang="en-US" sz="2000" dirty="0"/>
              <a:t> PDSA 3: Hepatitis B consent process altered (08/2020)</a:t>
            </a:r>
          </a:p>
        </p:txBody>
      </p:sp>
    </p:spTree>
    <p:extLst>
      <p:ext uri="{BB962C8B-B14F-4D97-AF65-F5344CB8AC3E}">
        <p14:creationId xmlns:p14="http://schemas.microsoft.com/office/powerpoint/2010/main" val="338290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10F378-DBCC-4C0F-8078-B9243DD5196D}"/>
              </a:ext>
            </a:extLst>
          </p:cNvPr>
          <p:cNvSpPr/>
          <p:nvPr/>
        </p:nvSpPr>
        <p:spPr>
          <a:xfrm>
            <a:off x="5145901" y="219371"/>
            <a:ext cx="1900197" cy="769441"/>
          </a:xfrm>
          <a:prstGeom prst="rect">
            <a:avLst/>
          </a:prstGeom>
        </p:spPr>
        <p:txBody>
          <a:bodyPr wrap="square">
            <a:spAutoFit/>
          </a:bodyPr>
          <a:lstStyle/>
          <a:p>
            <a:r>
              <a:rPr lang="en-US" sz="4400" dirty="0"/>
              <a:t>Results</a:t>
            </a:r>
            <a:endParaRPr lang="en-US" sz="2000" dirty="0"/>
          </a:p>
        </p:txBody>
      </p:sp>
      <p:graphicFrame>
        <p:nvGraphicFramePr>
          <p:cNvPr id="14" name="Table 7">
            <a:extLst>
              <a:ext uri="{FF2B5EF4-FFF2-40B4-BE49-F238E27FC236}">
                <a16:creationId xmlns:a16="http://schemas.microsoft.com/office/drawing/2014/main" id="{143D3BC6-892B-0D44-83A7-3B49DC3654E7}"/>
              </a:ext>
            </a:extLst>
          </p:cNvPr>
          <p:cNvGraphicFramePr>
            <a:graphicFrameLocks noGrp="1"/>
          </p:cNvGraphicFramePr>
          <p:nvPr>
            <p:extLst>
              <p:ext uri="{D42A27DB-BD31-4B8C-83A1-F6EECF244321}">
                <p14:modId xmlns:p14="http://schemas.microsoft.com/office/powerpoint/2010/main" val="211492732"/>
              </p:ext>
            </p:extLst>
          </p:nvPr>
        </p:nvGraphicFramePr>
        <p:xfrm>
          <a:off x="8956927" y="2742283"/>
          <a:ext cx="3080858" cy="2073201"/>
        </p:xfrm>
        <a:graphic>
          <a:graphicData uri="http://schemas.openxmlformats.org/drawingml/2006/table">
            <a:tbl>
              <a:tblPr firstRow="1" bandRow="1">
                <a:tableStyleId>{0505E3EF-67EA-436B-97B2-0124C06EBD24}</a:tableStyleId>
              </a:tblPr>
              <a:tblGrid>
                <a:gridCol w="2021315">
                  <a:extLst>
                    <a:ext uri="{9D8B030D-6E8A-4147-A177-3AD203B41FA5}">
                      <a16:colId xmlns:a16="http://schemas.microsoft.com/office/drawing/2014/main" val="20000"/>
                    </a:ext>
                  </a:extLst>
                </a:gridCol>
                <a:gridCol w="1059543">
                  <a:extLst>
                    <a:ext uri="{9D8B030D-6E8A-4147-A177-3AD203B41FA5}">
                      <a16:colId xmlns:a16="http://schemas.microsoft.com/office/drawing/2014/main" val="20001"/>
                    </a:ext>
                  </a:extLst>
                </a:gridCol>
              </a:tblGrid>
              <a:tr h="335643">
                <a:tc gridSpan="2">
                  <a:txBody>
                    <a:bodyPr/>
                    <a:lstStyle/>
                    <a:p>
                      <a:pPr algn="ctr"/>
                      <a:r>
                        <a:rPr lang="en-US" sz="1600" b="0" dirty="0"/>
                        <a:t>VLBW Infants Vaccinated:</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643">
                <a:tc>
                  <a:txBody>
                    <a:bodyPr/>
                    <a:lstStyle/>
                    <a:p>
                      <a:r>
                        <a:rPr lang="en-US" sz="1600" b="0" dirty="0"/>
                        <a:t>Baseline Data (01/2019-08/2019)</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t>82/130 (63.1%)</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643">
                <a:tc>
                  <a:txBody>
                    <a:bodyPr/>
                    <a:lstStyle/>
                    <a:p>
                      <a:r>
                        <a:rPr lang="en-US" sz="1600" b="0" dirty="0"/>
                        <a:t>Post-PDSA 1 (09/2019-06/2020)</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t>110/151 (72.9%)</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38871"/>
                  </a:ext>
                </a:extLst>
              </a:tr>
              <a:tr h="335643">
                <a:tc>
                  <a:txBody>
                    <a:bodyPr/>
                    <a:lstStyle/>
                    <a:p>
                      <a:r>
                        <a:rPr lang="en-US" sz="1600" b="0" dirty="0"/>
                        <a:t>Post-PDSA 2 &amp; 3 ((07/2020-1/2021)</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t>70/86 (81.4%)</a:t>
                      </a:r>
                    </a:p>
                  </a:txBody>
                  <a:tcPr marT="45753" marB="45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034521"/>
                  </a:ext>
                </a:extLst>
              </a:tr>
            </a:tbl>
          </a:graphicData>
        </a:graphic>
      </p:graphicFrame>
      <p:pic>
        <p:nvPicPr>
          <p:cNvPr id="20" name="Picture 19" descr="Chart, line chart&#10;&#10;Description automatically generated">
            <a:extLst>
              <a:ext uri="{FF2B5EF4-FFF2-40B4-BE49-F238E27FC236}">
                <a16:creationId xmlns:a16="http://schemas.microsoft.com/office/drawing/2014/main" id="{521AC0BF-401D-7F49-95EE-6F054E8FA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87" y="1185997"/>
            <a:ext cx="8461002" cy="5185775"/>
          </a:xfrm>
          <a:prstGeom prst="rect">
            <a:avLst/>
          </a:prstGeom>
          <a:ln>
            <a:solidFill>
              <a:schemeClr val="tx1"/>
            </a:solidFill>
          </a:ln>
        </p:spPr>
      </p:pic>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63127" y="223710"/>
            <a:ext cx="2665745" cy="769441"/>
          </a:xfrm>
          <a:prstGeom prst="rect">
            <a:avLst/>
          </a:prstGeom>
        </p:spPr>
        <p:txBody>
          <a:bodyPr wrap="square">
            <a:spAutoFit/>
          </a:bodyPr>
          <a:lstStyle/>
          <a:p>
            <a:r>
              <a:rPr lang="en-US" sz="44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993151"/>
            <a:ext cx="10515600" cy="4351338"/>
          </a:xfrm>
        </p:spPr>
        <p:txBody>
          <a:bodyPr>
            <a:normAutofit/>
          </a:bodyPr>
          <a:lstStyle/>
          <a:p>
            <a:pPr marL="342900" lvl="0" indent="-342900" eaLnBrk="0" fontAlgn="base" hangingPunct="0">
              <a:lnSpc>
                <a:spcPct val="100000"/>
              </a:lnSpc>
              <a:spcBef>
                <a:spcPct val="20000"/>
              </a:spcBef>
              <a:spcAft>
                <a:spcPct val="0"/>
              </a:spcAft>
              <a:buClr>
                <a:srgbClr val="7030A0"/>
              </a:buClr>
              <a:buSzPct val="60000"/>
              <a:buFont typeface="Wingdings" charset="0"/>
              <a:buChar char="n"/>
              <a:defRPr/>
            </a:pPr>
            <a:r>
              <a:rPr lang="en-US" sz="2400" kern="0" dirty="0">
                <a:solidFill>
                  <a:srgbClr val="000000"/>
                </a:solidFill>
                <a:latin typeface="Tahoma"/>
                <a:ea typeface="ＭＳ Ｐゴシック"/>
              </a:rPr>
              <a:t>Original Hepatitis B vaccination delivery to VLBW infants in the NICU fell below specific aim of 80% (61.08%)</a:t>
            </a:r>
          </a:p>
          <a:p>
            <a:pPr marL="342900" lvl="0" indent="-342900" eaLnBrk="0" fontAlgn="base" hangingPunct="0">
              <a:lnSpc>
                <a:spcPct val="100000"/>
              </a:lnSpc>
              <a:spcBef>
                <a:spcPct val="20000"/>
              </a:spcBef>
              <a:spcAft>
                <a:spcPct val="0"/>
              </a:spcAft>
              <a:buClr>
                <a:srgbClr val="7030A0"/>
              </a:buClr>
              <a:buSzPct val="60000"/>
              <a:buFont typeface="Wingdings" charset="0"/>
              <a:buChar char="n"/>
              <a:defRPr/>
            </a:pPr>
            <a:r>
              <a:rPr lang="en-US" sz="2400" kern="0" dirty="0">
                <a:solidFill>
                  <a:srgbClr val="000000"/>
                </a:solidFill>
                <a:latin typeface="Tahoma"/>
                <a:ea typeface="ＭＳ Ｐゴシック"/>
              </a:rPr>
              <a:t>Survey: </a:t>
            </a:r>
          </a:p>
          <a:p>
            <a:pPr marL="742950" lvl="1" indent="-285750" eaLnBrk="0" fontAlgn="base" hangingPunct="0">
              <a:lnSpc>
                <a:spcPct val="100000"/>
              </a:lnSpc>
              <a:spcBef>
                <a:spcPct val="20000"/>
              </a:spcBef>
              <a:spcAft>
                <a:spcPct val="0"/>
              </a:spcAft>
              <a:buClr>
                <a:srgbClr val="7030A0"/>
              </a:buClr>
              <a:buSzPct val="55000"/>
              <a:buFont typeface="Wingdings" charset="0"/>
              <a:buChar char="n"/>
              <a:defRPr/>
            </a:pPr>
            <a:r>
              <a:rPr lang="en-US" sz="2000" kern="0" dirty="0">
                <a:solidFill>
                  <a:srgbClr val="000000"/>
                </a:solidFill>
                <a:latin typeface="Tahoma"/>
                <a:ea typeface="ＭＳ Ｐゴシック"/>
              </a:rPr>
              <a:t>Deficiency in knowledge of actual NICU performance and contraindications to vaccine delivery was identified</a:t>
            </a:r>
          </a:p>
          <a:p>
            <a:pPr marL="742950" lvl="1" indent="-285750" eaLnBrk="0" fontAlgn="base" hangingPunct="0">
              <a:lnSpc>
                <a:spcPct val="100000"/>
              </a:lnSpc>
              <a:spcBef>
                <a:spcPct val="20000"/>
              </a:spcBef>
              <a:spcAft>
                <a:spcPct val="0"/>
              </a:spcAft>
              <a:buClr>
                <a:srgbClr val="7030A0"/>
              </a:buClr>
              <a:buSzPct val="55000"/>
              <a:buFont typeface="Wingdings" charset="0"/>
              <a:buChar char="n"/>
              <a:defRPr/>
            </a:pPr>
            <a:r>
              <a:rPr lang="en-US" sz="2000" kern="0" dirty="0">
                <a:solidFill>
                  <a:srgbClr val="000000"/>
                </a:solidFill>
                <a:latin typeface="Tahoma"/>
                <a:ea typeface="ＭＳ Ｐゴシック"/>
              </a:rPr>
              <a:t>Staff possessed an adequate understanding of vaccine delivery time and a general belief that the vaccine is safe to deliver with limited clinical setbacks</a:t>
            </a:r>
          </a:p>
          <a:p>
            <a:pPr marL="342900" lvl="0" indent="-342900" eaLnBrk="0" fontAlgn="base" hangingPunct="0">
              <a:lnSpc>
                <a:spcPct val="100000"/>
              </a:lnSpc>
              <a:spcBef>
                <a:spcPct val="20000"/>
              </a:spcBef>
              <a:spcAft>
                <a:spcPct val="0"/>
              </a:spcAft>
              <a:buClr>
                <a:srgbClr val="7030A0"/>
              </a:buClr>
              <a:buSzPct val="60000"/>
              <a:buFont typeface="Wingdings" charset="0"/>
              <a:buChar char="n"/>
              <a:defRPr/>
            </a:pPr>
            <a:r>
              <a:rPr lang="en-US" sz="2400" kern="0" dirty="0">
                <a:solidFill>
                  <a:srgbClr val="000000"/>
                </a:solidFill>
                <a:latin typeface="Tahoma"/>
                <a:ea typeface="ＭＳ Ｐゴシック"/>
              </a:rPr>
              <a:t>Survey (PDSA 1) helped improved vaccination rates to &gt;72.85% (&lt;80% goal)</a:t>
            </a:r>
          </a:p>
          <a:p>
            <a:pPr marL="342900" lvl="0" indent="-342900" eaLnBrk="0" fontAlgn="base" hangingPunct="0">
              <a:lnSpc>
                <a:spcPct val="100000"/>
              </a:lnSpc>
              <a:spcBef>
                <a:spcPct val="20000"/>
              </a:spcBef>
              <a:spcAft>
                <a:spcPct val="0"/>
              </a:spcAft>
              <a:buClr>
                <a:srgbClr val="7030A0"/>
              </a:buClr>
              <a:buSzPct val="60000"/>
              <a:buFont typeface="Wingdings" charset="0"/>
              <a:buChar char="n"/>
              <a:defRPr/>
            </a:pPr>
            <a:r>
              <a:rPr lang="en-US" sz="2400" kern="0" dirty="0">
                <a:solidFill>
                  <a:srgbClr val="000000"/>
                </a:solidFill>
                <a:latin typeface="Tahoma"/>
                <a:ea typeface="ＭＳ Ｐゴシック"/>
              </a:rPr>
              <a:t>Education and consent process changes (PDSA 2 &amp; 3) improved vaccination rates to 81.40% (&gt;80% goal)</a:t>
            </a:r>
          </a:p>
          <a:p>
            <a:pPr marL="0" indent="0">
              <a:buNone/>
            </a:pPr>
            <a:endParaRPr lang="en-US" dirty="0">
              <a:solidFill>
                <a:srgbClr val="FF0000"/>
              </a:solidFill>
            </a:endParaRPr>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6808</TotalTime>
  <Words>1144</Words>
  <Application>Microsoft Macintosh PowerPoint</Application>
  <PresentationFormat>Widescreen</PresentationFormat>
  <Paragraphs>62</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Tahoma</vt:lpstr>
      <vt:lpstr>Times New Roman</vt:lpstr>
      <vt:lpstr>Wingdings</vt:lpstr>
      <vt:lpstr>Office Theme</vt:lpstr>
      <vt:lpstr>Improving Hepatitis B Vaccination Timeliness for Very Low Birth Weight Infants in the NICU  Arjun Patel, LINC Scholar Mentor: Ryan Moore, MD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Patel, Arjun Nicholas</cp:lastModifiedBy>
  <cp:revision>28</cp:revision>
  <dcterms:created xsi:type="dcterms:W3CDTF">2018-02-07T18:32:32Z</dcterms:created>
  <dcterms:modified xsi:type="dcterms:W3CDTF">2021-04-12T17:26:07Z</dcterms:modified>
</cp:coreProperties>
</file>