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79" r:id="rId4"/>
    <p:sldId id="280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 Comfort with Material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 at all comfortable</c:v>
                </c:pt>
                <c:pt idx="1">
                  <c:v>Minimally comfortable</c:v>
                </c:pt>
                <c:pt idx="2">
                  <c:v>Somewhat comfortable</c:v>
                </c:pt>
                <c:pt idx="3">
                  <c:v>Moderately comfortable</c:v>
                </c:pt>
                <c:pt idx="4">
                  <c:v>Very comfortable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39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B-4D5E-B338-B591FB9EEA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 at all comfortable</c:v>
                </c:pt>
                <c:pt idx="1">
                  <c:v>Minimally comfortable</c:v>
                </c:pt>
                <c:pt idx="2">
                  <c:v>Somewhat comfortable</c:v>
                </c:pt>
                <c:pt idx="3">
                  <c:v>Moderately comfortable</c:v>
                </c:pt>
                <c:pt idx="4">
                  <c:v>Very comfortable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54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B-4D5E-B338-B591FB9EE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815600"/>
        <c:axId val="1708809776"/>
      </c:barChart>
      <c:catAx>
        <c:axId val="170881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Comfort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809776"/>
        <c:crosses val="autoZero"/>
        <c:auto val="1"/>
        <c:lblAlgn val="ctr"/>
        <c:lblOffset val="100"/>
        <c:noMultiLvlLbl val="0"/>
      </c:catAx>
      <c:valAx>
        <c:axId val="170880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81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“What Did</a:t>
            </a:r>
            <a:r>
              <a:rPr lang="en-US" baseline="0" dirty="0"/>
              <a:t> You Like?” Responses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Questions by 
Narrator</c:v>
                </c:pt>
                <c:pt idx="1">
                  <c:v>Course Pack 
References</c:v>
                </c:pt>
                <c:pt idx="2">
                  <c:v>Visual Representations 
(Illustrations)</c:v>
                </c:pt>
                <c:pt idx="3">
                  <c:v>Embryology Connections</c:v>
                </c:pt>
                <c:pt idx="4">
                  <c:v>Visual Representations 
(Cadaver-based)</c:v>
                </c:pt>
                <c:pt idx="5">
                  <c:v>Visual Representations 
(General)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13</c:v>
                </c:pt>
                <c:pt idx="3">
                  <c:v>17</c:v>
                </c:pt>
                <c:pt idx="4">
                  <c:v>23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6-4012-A195-66E152BA0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3863248"/>
        <c:axId val="1683838704"/>
      </c:barChart>
      <c:catAx>
        <c:axId val="1683863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838704"/>
        <c:crosses val="autoZero"/>
        <c:auto val="1"/>
        <c:lblAlgn val="ctr"/>
        <c:lblOffset val="100"/>
        <c:noMultiLvlLbl val="0"/>
      </c:catAx>
      <c:valAx>
        <c:axId val="168383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students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86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56" y="2878744"/>
            <a:ext cx="9144000" cy="3084878"/>
          </a:xfrm>
        </p:spPr>
        <p:txBody>
          <a:bodyPr>
            <a:normAutofit/>
          </a:bodyPr>
          <a:lstStyle/>
          <a:p>
            <a:r>
              <a:rPr lang="en-US" sz="4800" dirty="0"/>
              <a:t>Scott McLaughlin</a:t>
            </a:r>
            <a:br>
              <a:rPr lang="en-US" dirty="0"/>
            </a:br>
            <a:r>
              <a:rPr lang="en-US" sz="2700" dirty="0"/>
              <a:t>Medical Education and Teaching Distinction Track Scholar</a:t>
            </a:r>
            <a:br>
              <a:rPr lang="en-US" sz="2700" dirty="0"/>
            </a:br>
            <a:br>
              <a:rPr lang="en-US" sz="2700" dirty="0"/>
            </a:br>
            <a:r>
              <a:rPr lang="en-US" sz="2700" b="1" dirty="0"/>
              <a:t>Supplementing Gross Anatomy Pelvis and Perineum Content with Video Modules: Effects on Student Learning</a:t>
            </a:r>
            <a:br>
              <a:rPr lang="en-US" sz="2700" dirty="0"/>
            </a:br>
            <a:r>
              <a:rPr lang="en-US" sz="2700" dirty="0"/>
              <a:t>Mentors: Emily Askew, PhD and Kelly Harrell, PhD, MPT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/>
              <a:t>Medical education is moving toward a condensed curriculum model, taking time from the preclinical coursework and distributing it toward the clinical years</a:t>
            </a:r>
          </a:p>
          <a:p>
            <a:r>
              <a:rPr lang="en-US" dirty="0"/>
              <a:t>Gross Anatomy and Embryology is a critical foundational course taken at the beginning of medical school</a:t>
            </a:r>
          </a:p>
          <a:p>
            <a:r>
              <a:rPr lang="en-US" dirty="0"/>
              <a:t>A large portion of students’ time is spent in the cadaver laboratory during this course</a:t>
            </a:r>
          </a:p>
          <a:p>
            <a:r>
              <a:rPr lang="en-US" dirty="0"/>
              <a:t>To reduce course contact hours, will removing a dissection and supplementing the course with video modules, a </a:t>
            </a:r>
            <a:r>
              <a:rPr lang="en-US" dirty="0" err="1"/>
              <a:t>prosection</a:t>
            </a:r>
            <a:r>
              <a:rPr lang="en-US" dirty="0"/>
              <a:t> presentation, and a previously established flipped classroom improve student self-perception?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3338C-AC97-41D2-904C-D9A2DB56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88" y="3273201"/>
            <a:ext cx="4120408" cy="2287592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43807A4-E224-427A-8501-D579020C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33645"/>
            <a:ext cx="4692630" cy="32848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3C1B0A-DD3F-440A-955D-253CB93BB968}"/>
              </a:ext>
            </a:extLst>
          </p:cNvPr>
          <p:cNvSpPr/>
          <p:nvPr/>
        </p:nvSpPr>
        <p:spPr>
          <a:xfrm>
            <a:off x="2591630" y="6317143"/>
            <a:ext cx="6194910" cy="1633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/>
              <a:t>Educational study with IRB approval</a:t>
            </a:r>
          </a:p>
          <a:p>
            <a:r>
              <a:rPr lang="en-US" dirty="0"/>
              <a:t>86 first-year medical students enrolled in Gross Anatomy and Embryology at the Brody School of Medicine in 2019</a:t>
            </a:r>
          </a:p>
          <a:p>
            <a:r>
              <a:rPr lang="en-US" dirty="0"/>
              <a:t>Intervention: removal of pelvis and perineum dissection, implementation of video modules and </a:t>
            </a:r>
            <a:r>
              <a:rPr lang="en-US" dirty="0" err="1"/>
              <a:t>prosection</a:t>
            </a:r>
            <a:r>
              <a:rPr lang="en-US" dirty="0"/>
              <a:t> presentation, continuation of flipped classroom session</a:t>
            </a:r>
          </a:p>
          <a:p>
            <a:r>
              <a:rPr lang="en-US" dirty="0"/>
              <a:t>Main outcome measure: student self-perception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5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079932" y="332968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114E8D-5BB7-4748-80AD-D6C037AAB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40171"/>
              </p:ext>
            </p:extLst>
          </p:nvPr>
        </p:nvGraphicFramePr>
        <p:xfrm>
          <a:off x="2502001" y="1193262"/>
          <a:ext cx="6707211" cy="447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27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466728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C8696-7191-4AA1-B3BF-9A8B5183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6" y="1174614"/>
            <a:ext cx="6382327" cy="426859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2807AE1-5502-467E-87B5-2A4444F8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141887"/>
              </p:ext>
            </p:extLst>
          </p:nvPr>
        </p:nvGraphicFramePr>
        <p:xfrm>
          <a:off x="5976688" y="1664925"/>
          <a:ext cx="5667422" cy="377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7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Overall, the results suggest video modules, when used to supplement learning strategies such as </a:t>
            </a:r>
            <a:r>
              <a:rPr lang="en-US" dirty="0" err="1"/>
              <a:t>prosection</a:t>
            </a:r>
            <a:r>
              <a:rPr lang="en-US" dirty="0"/>
              <a:t> presentations and flipped classrooms, may be advantageous in reducing course contact hours</a:t>
            </a:r>
          </a:p>
          <a:p>
            <a:r>
              <a:rPr lang="en-US" dirty="0"/>
              <a:t>Further studies would be beneficial to explore the effects of this change on student examination performance, subsequent board scores, long-term knowledge recall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Recall bias</a:t>
            </a:r>
          </a:p>
          <a:p>
            <a:pPr lvl="1"/>
            <a:r>
              <a:rPr lang="en-US" dirty="0"/>
              <a:t>Caution in generalizing results to other units</a:t>
            </a:r>
          </a:p>
          <a:p>
            <a:pPr lvl="1"/>
            <a:r>
              <a:rPr lang="en-US" dirty="0"/>
              <a:t>Examination scores</a:t>
            </a:r>
          </a:p>
          <a:p>
            <a:pPr lvl="1"/>
            <a:r>
              <a:rPr lang="en-US" dirty="0"/>
              <a:t>Does not completely replace the benefits of dissection and examining in 3D space</a:t>
            </a: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283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Scott McLaughlin Medical Education and Teaching Distinction Track Scholar  Supplementing Gross Anatomy Pelvis and Perineum Content with Video Modules: Effects on Student Learning Mentors: Emily Askew, PhD and Kelly Harrell, PhD, MPT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McLaughlin, Scott C</cp:lastModifiedBy>
  <cp:revision>24</cp:revision>
  <dcterms:created xsi:type="dcterms:W3CDTF">2018-02-07T18:32:32Z</dcterms:created>
  <dcterms:modified xsi:type="dcterms:W3CDTF">2021-04-12T17:54:07Z</dcterms:modified>
</cp:coreProperties>
</file>