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43" y="206439"/>
            <a:ext cx="4428205" cy="251437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itle 1"/>
          <p:cNvSpPr txBox="1">
            <a:spLocks noGrp="1"/>
          </p:cNvSpPr>
          <p:nvPr>
            <p:ph type="ctrTitle"/>
          </p:nvPr>
        </p:nvSpPr>
        <p:spPr>
          <a:xfrm>
            <a:off x="1265555" y="2878744"/>
            <a:ext cx="9144001" cy="3084879"/>
          </a:xfrm>
          <a:prstGeom prst="rect">
            <a:avLst/>
          </a:prstGeom>
        </p:spPr>
        <p:txBody>
          <a:bodyPr/>
          <a:lstStyle/>
          <a:p>
            <a: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Kyle Luke</a:t>
            </a:r>
          </a:p>
          <a:p>
            <a:pPr>
              <a:defRPr sz="54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LINC Distinction Track Scholar</a:t>
            </a:r>
            <a:br>
              <a:rPr sz="3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Improving Monthly Completion Rates for Patients Requiring Diabetic Foot Exams</a:t>
            </a:r>
            <a:br>
              <a:rPr sz="3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Mentor: Shiv Patil MD, MPH, BC-ADM 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traight Connector 8"/>
          <p:cNvSpPr/>
          <p:nvPr/>
        </p:nvSpPr>
        <p:spPr>
          <a:xfrm>
            <a:off x="1523999" y="6498485"/>
            <a:ext cx="7351488" cy="1"/>
          </a:xfrm>
          <a:prstGeom prst="line">
            <a:avLst/>
          </a:prstGeom>
          <a:ln w="6350">
            <a:solidFill>
              <a:srgbClr val="592A8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" name="Straight Connector 9"/>
          <p:cNvSpPr/>
          <p:nvPr/>
        </p:nvSpPr>
        <p:spPr>
          <a:xfrm>
            <a:off x="9154886" y="6498485"/>
            <a:ext cx="1513115" cy="1"/>
          </a:xfrm>
          <a:prstGeom prst="line">
            <a:avLst/>
          </a:prstGeom>
          <a:ln w="6350">
            <a:solidFill>
              <a:srgbClr val="592A8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7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8" y="5976065"/>
            <a:ext cx="1483013" cy="542934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Rectangle 2"/>
          <p:cNvSpPr txBox="1"/>
          <p:nvPr/>
        </p:nvSpPr>
        <p:spPr>
          <a:xfrm>
            <a:off x="4211252" y="362696"/>
            <a:ext cx="3236905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/>
            </a:lvl1pPr>
          </a:lstStyle>
          <a:p>
            <a:r>
              <a:t>Introduction</a:t>
            </a:r>
          </a:p>
        </p:txBody>
      </p:sp>
      <p:sp>
        <p:nvSpPr>
          <p:cNvPr id="109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571904" y="1014324"/>
            <a:ext cx="10515601" cy="507899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1900" b="1" u="sng"/>
            </a:pPr>
            <a:endParaRPr/>
          </a:p>
          <a:p>
            <a:pPr marL="342900" indent="-342900" defTabSz="457200">
              <a:lnSpc>
                <a:spcPct val="107916"/>
              </a:lnSpc>
              <a:spcBef>
                <a:spcPts val="800"/>
              </a:spcBef>
              <a:buSzPct val="135000"/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Foot ulcers and amputations are common consequences of diabetic neuropathy and peripheral arterial disease (PAD) and represent major causes of morbidity and mortality in people with diabetes. </a:t>
            </a:r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 defTabSz="457200">
              <a:lnSpc>
                <a:spcPct val="107916"/>
              </a:lnSpc>
              <a:spcBef>
                <a:spcPts val="800"/>
              </a:spcBef>
              <a:buSzPct val="135000"/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Early recognition and treatment of patients with diabetes at risk for these conditions can delay or prevent adverse outcomes. </a:t>
            </a:r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 defTabSz="457200">
              <a:lnSpc>
                <a:spcPct val="107916"/>
              </a:lnSpc>
              <a:spcBef>
                <a:spcPts val="0"/>
              </a:spcBef>
              <a:buSzPct val="135000"/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The American Diabetes Association recommends a comprehensive foot evaluation annually to identify risk factors </a:t>
            </a:r>
          </a:p>
          <a:p>
            <a:pPr marL="342900" indent="-342900" defTabSz="457200">
              <a:lnSpc>
                <a:spcPct val="107916"/>
              </a:lnSpc>
              <a:spcBef>
                <a:spcPts val="0"/>
              </a:spcBef>
              <a:buSzPct val="135000"/>
              <a:defRPr sz="1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72000"/>
              </a:lnSpc>
              <a:defRPr sz="2900" b="1" u="sng"/>
            </a:pPr>
            <a:r>
              <a:t>Specific Aim</a:t>
            </a:r>
            <a:endParaRPr sz="1900"/>
          </a:p>
          <a:p>
            <a:pPr marL="685800" lvl="1" indent="-228600">
              <a:lnSpc>
                <a:spcPct val="72000"/>
              </a:lnSpc>
              <a:defRPr sz="1900"/>
            </a:pPr>
            <a:r>
              <a:t>To improve the monthly percentage of completed diabetic foot exams (DFEs) for ECU Family Medicine Center’s Pirate Module patients with diabetes to ≥ 70.00% by December 2020.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Methods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Methods:</a:t>
            </a:r>
          </a:p>
        </p:txBody>
      </p:sp>
      <p:sp>
        <p:nvSpPr>
          <p:cNvPr id="112" name="Setting: ECU Family Medicine Center Pirate Module…"/>
          <p:cNvSpPr txBox="1">
            <a:spLocks noGrp="1"/>
          </p:cNvSpPr>
          <p:nvPr>
            <p:ph type="body" sz="half" idx="1"/>
          </p:nvPr>
        </p:nvSpPr>
        <p:spPr>
          <a:xfrm>
            <a:off x="838200" y="1717211"/>
            <a:ext cx="5181600" cy="4973904"/>
          </a:xfrm>
          <a:prstGeom prst="rect">
            <a:avLst/>
          </a:prstGeom>
        </p:spPr>
        <p:txBody>
          <a:bodyPr/>
          <a:lstStyle/>
          <a:p>
            <a:pPr marL="411479" indent="-411479" defTabSz="411479">
              <a:lnSpc>
                <a:spcPct val="100000"/>
              </a:lnSpc>
              <a:spcBef>
                <a:spcPts val="700"/>
              </a:spcBef>
              <a:defRPr sz="2340" u="sng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Setting</a:t>
            </a:r>
            <a:r>
              <a:rPr b="1" u="none"/>
              <a:t>: </a:t>
            </a:r>
            <a:r>
              <a:rPr u="none">
                <a:solidFill>
                  <a:srgbClr val="000000"/>
                </a:solidFill>
              </a:rPr>
              <a:t>ECU Family Medicine Center Pirate Module</a:t>
            </a:r>
          </a:p>
          <a:p>
            <a:pPr marL="411479" indent="-411479" defTabSz="411479">
              <a:lnSpc>
                <a:spcPct val="100000"/>
              </a:lnSpc>
              <a:spcBef>
                <a:spcPts val="700"/>
              </a:spcBef>
              <a:defRPr sz="2340" u="sng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Population</a:t>
            </a:r>
            <a:r>
              <a:rPr b="1" u="none">
                <a:solidFill>
                  <a:srgbClr val="000000"/>
                </a:solidFill>
              </a:rPr>
              <a:t>:</a:t>
            </a:r>
            <a:r>
              <a:rPr u="none">
                <a:solidFill>
                  <a:srgbClr val="000000"/>
                </a:solidFill>
              </a:rPr>
              <a:t> Patients with Diabetes </a:t>
            </a:r>
          </a:p>
          <a:p>
            <a:pPr marL="411479" indent="-411479" defTabSz="411479">
              <a:lnSpc>
                <a:spcPct val="100000"/>
              </a:lnSpc>
              <a:spcBef>
                <a:spcPts val="700"/>
              </a:spcBef>
              <a:defRPr sz="2340" u="sng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Timeline</a:t>
            </a:r>
            <a:r>
              <a:rPr b="1" u="none"/>
              <a:t>:</a:t>
            </a:r>
            <a:r>
              <a:rPr u="none"/>
              <a:t> </a:t>
            </a:r>
            <a:r>
              <a:rPr u="none">
                <a:solidFill>
                  <a:srgbClr val="000000"/>
                </a:solidFill>
              </a:rPr>
              <a:t>December 2019 to December 2020</a:t>
            </a:r>
          </a:p>
          <a:p>
            <a:pPr marL="411479" indent="-411479" defTabSz="411479">
              <a:lnSpc>
                <a:spcPct val="100000"/>
              </a:lnSpc>
              <a:spcBef>
                <a:spcPts val="700"/>
              </a:spcBef>
              <a:defRPr sz="2340" b="1" u="sng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Methods:</a:t>
            </a:r>
          </a:p>
          <a:p>
            <a:pPr marL="411479" indent="-411479" defTabSz="411479">
              <a:lnSpc>
                <a:spcPct val="100000"/>
              </a:lnSpc>
              <a:spcBef>
                <a:spcPts val="700"/>
              </a:spcBef>
              <a:buChar char="➢"/>
              <a:defRPr sz="234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Literature review of prior initiatives </a:t>
            </a:r>
          </a:p>
          <a:p>
            <a:pPr marL="411479" indent="-411479" defTabSz="411479">
              <a:lnSpc>
                <a:spcPct val="100000"/>
              </a:lnSpc>
              <a:spcBef>
                <a:spcPts val="700"/>
              </a:spcBef>
              <a:buChar char="➢"/>
              <a:defRPr sz="234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Data source: Electronic Health Record (Epic) dashboard</a:t>
            </a:r>
          </a:p>
          <a:p>
            <a:pPr marL="411479" indent="-411479" defTabSz="411479">
              <a:lnSpc>
                <a:spcPct val="100000"/>
              </a:lnSpc>
              <a:spcBef>
                <a:spcPts val="700"/>
              </a:spcBef>
              <a:buChar char="➢"/>
              <a:defRPr sz="234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Monthly project meetings</a:t>
            </a:r>
          </a:p>
          <a:p>
            <a:pPr marL="411479" indent="-411479" defTabSz="411479">
              <a:lnSpc>
                <a:spcPct val="100000"/>
              </a:lnSpc>
              <a:spcBef>
                <a:spcPts val="700"/>
              </a:spcBef>
              <a:buChar char="➢"/>
              <a:defRPr sz="234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Established baseline completion rate of 65%</a:t>
            </a:r>
          </a:p>
        </p:txBody>
      </p:sp>
      <p:sp>
        <p:nvSpPr>
          <p:cNvPr id="113" name="PDSA cycles:…"/>
          <p:cNvSpPr txBox="1"/>
          <p:nvPr/>
        </p:nvSpPr>
        <p:spPr>
          <a:xfrm>
            <a:off x="6400800" y="1825625"/>
            <a:ext cx="5181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53465" indent="-253465" defTabSz="361188">
              <a:spcBef>
                <a:spcPts val="600"/>
              </a:spcBef>
              <a:buSzPct val="100000"/>
              <a:buChar char="•"/>
              <a:defRPr sz="2528" b="1" u="sng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PDSA cycles:</a:t>
            </a:r>
            <a:r>
              <a:rPr>
                <a:solidFill>
                  <a:srgbClr val="000000"/>
                </a:solidFill>
              </a:rPr>
              <a:t> </a:t>
            </a:r>
          </a:p>
          <a:p>
            <a:pPr marL="316831" indent="-316831" defTabSz="361188">
              <a:spcBef>
                <a:spcPts val="600"/>
              </a:spcBef>
              <a:buSzPct val="100000"/>
              <a:buAutoNum type="arabicPeriod"/>
              <a:defRPr sz="237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(Dec 2019 – Feb 2020),  An exam room visual cue consisting of “red feet”</a:t>
            </a:r>
          </a:p>
          <a:p>
            <a:pPr marL="316831" indent="-316831" defTabSz="361188">
              <a:spcBef>
                <a:spcPts val="600"/>
              </a:spcBef>
              <a:buSzPct val="100000"/>
              <a:buAutoNum type="arabicPeriod"/>
              <a:defRPr sz="237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(Mar 2020), A weekly list of patients with diabetes due for a foot exam was given to the Medical Assistants</a:t>
            </a:r>
            <a:endParaRPr sz="2528"/>
          </a:p>
          <a:p>
            <a:pPr marL="316831" indent="-316831" defTabSz="361188">
              <a:spcBef>
                <a:spcPts val="600"/>
              </a:spcBef>
              <a:buSzPct val="100000"/>
              <a:buAutoNum type="arabicPeriod"/>
              <a:defRPr sz="237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(Nov 2020), Educated providers on how to document exam in Epic. Implementation of a paper template of the DFE </a:t>
            </a:r>
          </a:p>
        </p:txBody>
      </p:sp>
      <p:pic>
        <p:nvPicPr>
          <p:cNvPr id="1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410" y="258233"/>
            <a:ext cx="1555980" cy="1144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Off val="2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5.png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30" y="2678"/>
            <a:ext cx="9136857" cy="6852644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Oval"/>
          <p:cNvSpPr/>
          <p:nvPr/>
        </p:nvSpPr>
        <p:spPr>
          <a:xfrm>
            <a:off x="1100931" y="2381051"/>
            <a:ext cx="2482917" cy="65028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8" name="Oval"/>
          <p:cNvSpPr/>
          <p:nvPr/>
        </p:nvSpPr>
        <p:spPr>
          <a:xfrm>
            <a:off x="4136429" y="4990306"/>
            <a:ext cx="2953545" cy="853084"/>
          </a:xfrm>
          <a:prstGeom prst="ellips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9" name="Oval"/>
          <p:cNvSpPr/>
          <p:nvPr/>
        </p:nvSpPr>
        <p:spPr>
          <a:xfrm>
            <a:off x="1477763" y="3716072"/>
            <a:ext cx="3512610" cy="853084"/>
          </a:xfrm>
          <a:prstGeom prst="ellips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traight Connector 8"/>
          <p:cNvSpPr/>
          <p:nvPr/>
        </p:nvSpPr>
        <p:spPr>
          <a:xfrm>
            <a:off x="1523999" y="6498485"/>
            <a:ext cx="7351488" cy="1"/>
          </a:xfrm>
          <a:prstGeom prst="line">
            <a:avLst/>
          </a:prstGeom>
          <a:ln w="6350">
            <a:solidFill>
              <a:srgbClr val="592A8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" name="Straight Connector 9"/>
          <p:cNvSpPr/>
          <p:nvPr/>
        </p:nvSpPr>
        <p:spPr>
          <a:xfrm>
            <a:off x="9154886" y="6498485"/>
            <a:ext cx="1513115" cy="1"/>
          </a:xfrm>
          <a:prstGeom prst="line">
            <a:avLst/>
          </a:prstGeom>
          <a:ln w="6350">
            <a:solidFill>
              <a:srgbClr val="592A8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8" y="5976065"/>
            <a:ext cx="1483013" cy="542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31" y="75322"/>
            <a:ext cx="10070938" cy="5759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traight Connector 8"/>
          <p:cNvSpPr/>
          <p:nvPr/>
        </p:nvSpPr>
        <p:spPr>
          <a:xfrm>
            <a:off x="1523999" y="6498485"/>
            <a:ext cx="7351488" cy="1"/>
          </a:xfrm>
          <a:prstGeom prst="line">
            <a:avLst/>
          </a:prstGeom>
          <a:ln w="6350">
            <a:solidFill>
              <a:srgbClr val="592A8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" name="Straight Connector 9"/>
          <p:cNvSpPr/>
          <p:nvPr/>
        </p:nvSpPr>
        <p:spPr>
          <a:xfrm>
            <a:off x="9154886" y="6498485"/>
            <a:ext cx="1513115" cy="1"/>
          </a:xfrm>
          <a:prstGeom prst="line">
            <a:avLst/>
          </a:prstGeom>
          <a:ln w="6350">
            <a:solidFill>
              <a:srgbClr val="592A8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8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8" y="5976065"/>
            <a:ext cx="1483013" cy="54293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Rectangle 4"/>
          <p:cNvSpPr txBox="1"/>
          <p:nvPr/>
        </p:nvSpPr>
        <p:spPr>
          <a:xfrm>
            <a:off x="5305602" y="466728"/>
            <a:ext cx="1580796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/>
            </a:lvl1pPr>
          </a:lstStyle>
          <a:p>
            <a:r>
              <a:t>Results</a:t>
            </a:r>
          </a:p>
        </p:txBody>
      </p:sp>
      <p:pic>
        <p:nvPicPr>
          <p:cNvPr id="130" name="unknown.png" descr="unknow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259" y="6731000"/>
            <a:ext cx="17257895" cy="10179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unknown.png" descr="unknow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259" y="6731000"/>
            <a:ext cx="17257895" cy="10179768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13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746" y="0"/>
            <a:ext cx="1208442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traight Connector 8"/>
          <p:cNvSpPr/>
          <p:nvPr/>
        </p:nvSpPr>
        <p:spPr>
          <a:xfrm>
            <a:off x="1523999" y="6498485"/>
            <a:ext cx="7351488" cy="1"/>
          </a:xfrm>
          <a:prstGeom prst="line">
            <a:avLst/>
          </a:prstGeom>
          <a:ln w="6350">
            <a:solidFill>
              <a:srgbClr val="592A8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" name="Straight Connector 9"/>
          <p:cNvSpPr/>
          <p:nvPr/>
        </p:nvSpPr>
        <p:spPr>
          <a:xfrm>
            <a:off x="9154886" y="6498485"/>
            <a:ext cx="1513115" cy="1"/>
          </a:xfrm>
          <a:prstGeom prst="line">
            <a:avLst/>
          </a:prstGeom>
          <a:ln w="6350">
            <a:solidFill>
              <a:srgbClr val="592A8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8" y="5976065"/>
            <a:ext cx="1483013" cy="54293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ectangle 4"/>
          <p:cNvSpPr txBox="1"/>
          <p:nvPr/>
        </p:nvSpPr>
        <p:spPr>
          <a:xfrm>
            <a:off x="4772631" y="176106"/>
            <a:ext cx="3488887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/>
            </a:lvl1pPr>
          </a:lstStyle>
          <a:p>
            <a:r>
              <a:t>Conclusion</a:t>
            </a:r>
          </a:p>
        </p:txBody>
      </p:sp>
      <p:sp>
        <p:nvSpPr>
          <p:cNvPr id="13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841296"/>
            <a:ext cx="10515600" cy="5312702"/>
          </a:xfrm>
          <a:prstGeom prst="rect">
            <a:avLst/>
          </a:prstGeom>
        </p:spPr>
        <p:txBody>
          <a:bodyPr/>
          <a:lstStyle/>
          <a:p>
            <a:pPr marL="192023" indent="-192023" defTabSz="768095">
              <a:lnSpc>
                <a:spcPct val="81000"/>
              </a:lnSpc>
              <a:spcBef>
                <a:spcPts val="800"/>
              </a:spcBef>
              <a:defRPr sz="2351"/>
            </a:pPr>
            <a:endParaRPr b="1"/>
          </a:p>
          <a:p>
            <a:pPr marL="192023" indent="-192023" defTabSz="768095">
              <a:lnSpc>
                <a:spcPct val="81000"/>
              </a:lnSpc>
              <a:spcBef>
                <a:spcPts val="800"/>
              </a:spcBef>
              <a:defRPr sz="3191" b="1"/>
            </a:pPr>
            <a:r>
              <a:t>Lessons learned and limitations:</a:t>
            </a:r>
          </a:p>
          <a:p>
            <a:pPr marL="384047" lvl="3" indent="-384047" defTabSz="384047">
              <a:lnSpc>
                <a:spcPct val="100000"/>
              </a:lnSpc>
              <a:spcBef>
                <a:spcPts val="600"/>
              </a:spcBef>
              <a:defRPr sz="2688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Exam room visual cues are easy to implement and cost effective. </a:t>
            </a:r>
          </a:p>
          <a:p>
            <a:pPr marL="384047" indent="-384047" defTabSz="384047">
              <a:lnSpc>
                <a:spcPct val="100000"/>
              </a:lnSpc>
              <a:spcBef>
                <a:spcPts val="600"/>
              </a:spcBef>
              <a:defRPr sz="2688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COVID-19 </a:t>
            </a:r>
          </a:p>
          <a:p>
            <a:pPr marL="384047" indent="-384047" defTabSz="384047">
              <a:lnSpc>
                <a:spcPct val="100000"/>
              </a:lnSpc>
              <a:spcBef>
                <a:spcPts val="600"/>
              </a:spcBef>
              <a:defRPr sz="2688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Problem of Improper Documentation </a:t>
            </a:r>
            <a:endParaRPr sz="2351"/>
          </a:p>
          <a:p>
            <a:pPr marL="0" indent="0" defTabSz="384047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88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351"/>
          </a:p>
          <a:p>
            <a:pPr marL="269507" indent="-269507" defTabSz="384047">
              <a:lnSpc>
                <a:spcPct val="100000"/>
              </a:lnSpc>
              <a:spcBef>
                <a:spcPts val="600"/>
              </a:spcBef>
              <a:buFontTx/>
              <a:defRPr sz="2688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Future Steps:</a:t>
            </a:r>
          </a:p>
          <a:p>
            <a:pPr marL="589547" lvl="1" indent="-269507" defTabSz="768095">
              <a:lnSpc>
                <a:spcPct val="100000"/>
              </a:lnSpc>
              <a:spcBef>
                <a:spcPts val="0"/>
              </a:spcBef>
              <a:buFontTx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Education on proper documentation </a:t>
            </a:r>
          </a:p>
          <a:p>
            <a:pPr marL="0" lvl="1" indent="192023" defTabSz="76809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88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89547" lvl="1" indent="-269507" defTabSz="768095">
              <a:lnSpc>
                <a:spcPct val="100000"/>
              </a:lnSpc>
              <a:spcBef>
                <a:spcPts val="0"/>
              </a:spcBef>
              <a:buFontTx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Are paper templates needed </a:t>
            </a:r>
          </a:p>
          <a:p>
            <a:pPr marL="0" lvl="1" indent="192023" defTabSz="76809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88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89547" lvl="1" indent="-269507" defTabSz="768095">
              <a:lnSpc>
                <a:spcPct val="100000"/>
              </a:lnSpc>
              <a:spcBef>
                <a:spcPts val="0"/>
              </a:spcBef>
              <a:buFontTx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Intervention to promote time management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Kyle Luke LINC Distinction Track Scholar Improving Monthly Completion Rates for Patients Requiring Diabetic Foot Exams Mentor: Shiv Patil MD, MPH, BC-ADM  </vt:lpstr>
      <vt:lpstr>PowerPoint Presentation</vt:lpstr>
      <vt:lpstr>Methods: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Kyle Luke LINC Distinction Track Scholar Improving Monthly Completion Rates for Patients Requiring Diabetic Foot Exams Mentor: Shiv Patil MD, MPH, BC-ADM  </dc:title>
  <cp:revision>1</cp:revision>
  <dcterms:modified xsi:type="dcterms:W3CDTF">2021-04-11T22:37:23Z</dcterms:modified>
</cp:coreProperties>
</file>