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1" r:id="rId6"/>
    <p:sldId id="260" r:id="rId7"/>
  </p:sldIdLst>
  <p:sldSz cx="12192000" cy="6858000"/>
  <p:notesSz cx="6858000" cy="9144000"/>
  <p:custDataLst>
    <p:tags r:id="rId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2A89"/>
    <a:srgbClr val="FFFFFF"/>
    <a:srgbClr val="D29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3" autoAdjust="0"/>
    <p:restoredTop sz="95107" autoAdjust="0"/>
  </p:normalViewPr>
  <p:slideViewPr>
    <p:cSldViewPr snapToGrid="0">
      <p:cViewPr varScale="1">
        <p:scale>
          <a:sx n="97" d="100"/>
          <a:sy n="97" d="100"/>
        </p:scale>
        <p:origin x="68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5C3-4E20-931D-0268D707510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5C3-4E20-931D-0268D707510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5C3-4E20-931D-0268D70751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84356968"/>
        <c:axId val="384357296"/>
        <c:axId val="383550584"/>
      </c:bar3DChart>
      <c:catAx>
        <c:axId val="3843569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84357296"/>
        <c:crosses val="autoZero"/>
        <c:auto val="1"/>
        <c:lblAlgn val="ctr"/>
        <c:lblOffset val="100"/>
        <c:noMultiLvlLbl val="0"/>
      </c:catAx>
      <c:valAx>
        <c:axId val="3843572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84356968"/>
        <c:crosses val="autoZero"/>
        <c:crossBetween val="between"/>
      </c:valAx>
      <c:serAx>
        <c:axId val="383550584"/>
        <c:scaling>
          <c:orientation val="minMax"/>
        </c:scaling>
        <c:delete val="0"/>
        <c:axPos val="b"/>
        <c:majorTickMark val="out"/>
        <c:minorTickMark val="none"/>
        <c:tickLblPos val="nextTo"/>
        <c:crossAx val="384357296"/>
        <c:crosses val="autoZero"/>
      </c:ser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016382712664792"/>
          <c:y val="1.9901027645191315E-2"/>
          <c:w val="0.6385446371317014"/>
          <c:h val="0.8540591306019303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dPt>
            <c:idx val="0"/>
            <c:bubble3D val="0"/>
            <c:spPr>
              <a:solidFill>
                <a:srgbClr val="F2AF3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82D-486D-A31A-8CD1962487C0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82D-486D-A31A-8CD1962487C0}"/>
              </c:ext>
            </c:extLst>
          </c:dPt>
          <c:dPt>
            <c:idx val="2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82D-486D-A31A-8CD1962487C0}"/>
              </c:ext>
            </c:extLst>
          </c:dPt>
          <c:dPt>
            <c:idx val="3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82D-486D-A31A-8CD1962487C0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82D-486D-A31A-8CD1962487C0}"/>
                </c:ext>
              </c:extLst>
            </c:dLbl>
            <c:dLbl>
              <c:idx val="1"/>
              <c:layout>
                <c:manualLayout>
                  <c:x val="6.6942206622829722E-2"/>
                  <c:y val="-0.15227442004105593"/>
                </c:manualLayout>
              </c:layout>
              <c:tx>
                <c:rich>
                  <a:bodyPr/>
                  <a:lstStyle/>
                  <a:p>
                    <a:r>
                      <a:rPr lang="en-US" sz="1300" baseline="0" dirty="0">
                        <a:solidFill>
                          <a:schemeClr val="bg1"/>
                        </a:solidFill>
                        <a:latin typeface="News Gothic MT" panose="020B0504020203020204" pitchFamily="34" charset="0"/>
                      </a:rPr>
                      <a:t>N = 52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0700224624564357"/>
                      <c:h val="0.1388485975071497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3-382D-486D-A31A-8CD1962487C0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z="800" baseline="0" dirty="0">
                        <a:latin typeface="Lato Black" panose="020B0604020202020204"/>
                      </a:rPr>
                      <a:t>N = 51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382D-486D-A31A-8CD1962487C0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sz="800" baseline="0" dirty="0">
                        <a:latin typeface="Lato Black" panose="020B0604020202020204"/>
                      </a:rPr>
                      <a:t>N = 51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382D-486D-A31A-8CD1962487C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4</c:v>
                </c:pt>
                <c:pt idx="1">
                  <c:v>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82D-486D-A31A-8CD1962487C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9706610487675182"/>
          <c:y val="1.1884566741264639E-2"/>
          <c:w val="0.53051225519192091"/>
          <c:h val="0.5476818797931474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dPt>
            <c:idx val="0"/>
            <c:bubble3D val="0"/>
            <c:spPr>
              <a:solidFill>
                <a:srgbClr val="F2AF33"/>
              </a:solidFill>
              <a:ln w="127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64B-4119-A815-361BA821AC25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64B-4119-A815-361BA821AC25}"/>
              </c:ext>
            </c:extLst>
          </c:dPt>
          <c:dPt>
            <c:idx val="2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64B-4119-A815-361BA821AC25}"/>
              </c:ext>
            </c:extLst>
          </c:dPt>
          <c:dPt>
            <c:idx val="3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64B-4119-A815-361BA821AC25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64B-4119-A815-361BA821AC25}"/>
                </c:ext>
              </c:extLst>
            </c:dLbl>
            <c:dLbl>
              <c:idx val="1"/>
              <c:layout>
                <c:manualLayout>
                  <c:x val="3.7629683593555972E-2"/>
                  <c:y val="-8.297267401368348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8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Lato Black" panose="020B0604020202020204"/>
                        <a:ea typeface="+mn-ea"/>
                        <a:cs typeface="+mn-cs"/>
                      </a:defRPr>
                    </a:pPr>
                    <a:r>
                      <a:rPr lang="en-US" sz="1300" baseline="0" dirty="0">
                        <a:solidFill>
                          <a:schemeClr val="bg1"/>
                        </a:solidFill>
                        <a:latin typeface="News Gothic MT" panose="020B0504020203020204" pitchFamily="34" charset="0"/>
                      </a:rPr>
                      <a:t>N = 107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Lato Black" panose="020B0604020202020204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992567605137804"/>
                      <c:h val="9.9325739501486016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3-764B-4119-A815-361BA821AC2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Lato Black" panose="020B0604020202020204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1"/>
                <c:pt idx="0">
                  <c:v>   &gt; 10% of survival time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14</c:v>
                </c:pt>
                <c:pt idx="1">
                  <c:v>106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64B-4119-A815-361BA821AC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0.52867</cdr:x>
      <cdr:y>0</cdr:y>
    </cdr:from>
    <cdr:to>
      <cdr:x>0.7943</cdr:x>
      <cdr:y>0.10561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AD9E425E-AE64-4F69-9831-78460C39C5BE}"/>
            </a:ext>
          </a:extLst>
        </cdr:cNvPr>
        <cdr:cNvSpPr txBox="1"/>
      </cdr:nvSpPr>
      <cdr:spPr>
        <a:xfrm xmlns:a="http://schemas.openxmlformats.org/drawingml/2006/main">
          <a:off x="2623921" y="-82404"/>
          <a:ext cx="1318367" cy="2571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0.56464</cdr:x>
      <cdr:y>0</cdr:y>
    </cdr:from>
    <cdr:to>
      <cdr:x>0.78322</cdr:x>
      <cdr:y>0.07177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A2185C43-3AF5-4813-ACD6-783118848CEB}"/>
            </a:ext>
          </a:extLst>
        </cdr:cNvPr>
        <cdr:cNvSpPr txBox="1"/>
      </cdr:nvSpPr>
      <cdr:spPr>
        <a:xfrm xmlns:a="http://schemas.openxmlformats.org/drawingml/2006/main">
          <a:off x="2802426" y="0"/>
          <a:ext cx="1084882" cy="1747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35EB2E-89D7-43D9-AB88-AA8FDABDBC1B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EEDA09-CDD6-4BD5-AFBA-2BDD4B4F5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010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EEDA09-CDD6-4BD5-AFBA-2BDD4B4F54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7586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EEDA09-CDD6-4BD5-AFBA-2BDD4B4F54D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9814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EEDA09-CDD6-4BD5-AFBA-2BDD4B4F54D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9508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EEDA09-CDD6-4BD5-AFBA-2BDD4B4F54D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2484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EEDA09-CDD6-4BD5-AFBA-2BDD4B4F54D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5296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EEDA09-CDD6-4BD5-AFBA-2BDD4B4F54D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739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C8F93-171C-4DA8-866B-8EDA0C5667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15AE7B-BF3E-4E00-AB57-02CA5EE28D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740D2A-1707-481D-83DC-06339ABFE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9AE52-D571-4735-B0F8-99A452B002E1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66E9CC-9EC8-482C-988C-7554E0EAA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F404F9-3356-4D38-BA66-B116B1CA3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BBD73-7710-4A22-B143-E0F63D070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680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68277-C57E-4A7D-ACFA-33F0CEDC2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DD361E-5EED-46DB-9FB3-421DBB3ED7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E6C072-CFE7-4BD0-9E5C-1A96CB701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9AE52-D571-4735-B0F8-99A452B002E1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173FDC-B823-4622-8276-3F3489DF2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E12DC2-D2BC-4DE3-944E-815405168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BBD73-7710-4A22-B143-E0F63D070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59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BDE5ADC-79F6-49FB-8D8E-C9286B9C24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720A7F-018F-4D8C-8D0D-CA97E40C13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0241D0-4DE9-40AD-88CA-961861887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9AE52-D571-4735-B0F8-99A452B002E1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86D9DC-CD39-4E70-98F1-F3380216E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80C23C-C3DB-4E9E-B71D-855317359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BBD73-7710-4A22-B143-E0F63D070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7063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POnTheFly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CF2E7-39F1-447B-A2BE-7B4B3ED70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712A3D-FFAC-4176-B7B2-EE6A0FAB1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9AE52-D571-4735-B0F8-99A452B002E1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FF099A-5B94-4F00-86BC-DC7B0A60B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070ADD-89D1-42F6-9CED-B1A66CFD9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BBD73-7710-4A22-B143-E0F63D0707E3}" type="slidenum">
              <a:rPr lang="en-US" smtClean="0"/>
              <a:t>‹#›</a:t>
            </a:fld>
            <a:endParaRPr lang="en-US"/>
          </a:p>
        </p:txBody>
      </p:sp>
      <p:graphicFrame>
        <p:nvGraphicFramePr>
          <p:cNvPr id="6" name="TPChart" hidden="1">
            <a:extLst>
              <a:ext uri="{FF2B5EF4-FFF2-40B4-BE49-F238E27FC236}">
                <a16:creationId xmlns:a16="http://schemas.microsoft.com/office/drawing/2014/main" id="{8C57F188-FEEF-4D18-8E93-294B061057D4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834921098"/>
              </p:ext>
            </p:extLst>
          </p:nvPr>
        </p:nvGraphicFramePr>
        <p:xfrm>
          <a:off x="6350000" y="1600200"/>
          <a:ext cx="2540000" cy="25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76115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092CF1-286D-48B8-9E0B-FD077A43C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4A79EB-13E9-42AC-943E-BD725DCE10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3A3A01-A835-43FD-8A0B-508AF0C80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9AE52-D571-4735-B0F8-99A452B002E1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AFB315-C1BF-426A-AEF1-D4BDE4753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771326-C03E-48A3-AD54-BE2E22CF0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BBD73-7710-4A22-B143-E0F63D070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896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6BF975-7924-4C73-8CED-1B390ABF4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2022D0-C921-4D17-BF6D-52AE306473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4B14EC-BA92-4802-9434-61FF43A52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9AE52-D571-4735-B0F8-99A452B002E1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1120D0-2868-4090-AEC1-1CF7D0E0F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9AE1A1-B3D1-4B3B-802D-CEEAFCEEB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BBD73-7710-4A22-B143-E0F63D070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491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78B61-1CC1-4F45-8613-134D1D81F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7E49A1-BD4D-4192-A9A7-B4A831C02E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42BD30-EE6C-4439-A8D5-B1932F54FE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5490CE-9C02-4241-AB0F-1B7C8A3F9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9AE52-D571-4735-B0F8-99A452B002E1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04C2BC-6959-4A1A-B57A-32C1E076B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A69AF8-CCFB-47EA-B310-1D7C013BF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BBD73-7710-4A22-B143-E0F63D070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507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BCD0D-D7A9-421F-950C-D65CA19BF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8564BC-C85B-4F05-AE28-4AF606B4C5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47292E-EE6B-4EE4-9E4B-F41EBE0975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52CBE5-67BF-458D-9DE5-675C36F016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7113FE-8F6B-466E-8753-74E5D30C48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6BB6E6C-CA68-4E6C-9115-8E0E72DCE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9AE52-D571-4735-B0F8-99A452B002E1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EE0D75E-E190-406D-A512-AD8B3D896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87C774B-03BC-4F53-9FF2-59ACF1FB1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BBD73-7710-4A22-B143-E0F63D070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062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D5D4C-3D48-4A4C-BF92-1B26B10C8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02EC67-F13A-4768-AF22-0A9DBBD2B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9AE52-D571-4735-B0F8-99A452B002E1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7B378F-F047-4FC2-BD29-5C8A012BF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D5B187-00FB-4D6C-B449-3A408CBBF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BBD73-7710-4A22-B143-E0F63D070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134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F99A2E6-1AC5-47B9-9A73-1BB740E9C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9AE52-D571-4735-B0F8-99A452B002E1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7EB6FC-FB07-466E-9F90-201BC5310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63BED0-EB6C-439B-B1D4-8FE44E1AC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BBD73-7710-4A22-B143-E0F63D070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530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FA96B-8D25-40D5-B131-5056AAB43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48DC18-309E-4C22-8F63-490B9B36F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9C4797-EF7B-4AA6-84FA-747D25AF1B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A72AB8-6576-4DCC-8F5B-2A90D35DB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9AE52-D571-4735-B0F8-99A452B002E1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14397A-AEAE-42CC-A805-597DB039B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67B48D-EF0C-4E54-8149-10ACB2BE9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BBD73-7710-4A22-B143-E0F63D070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432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DF6E32-FE1D-4CA0-9444-76A93FF0A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186110-1AB8-4C82-8DA3-BD85B65EEE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E8D2CC-AEE2-44D5-A32F-E3450BAC4E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1AD743-46A7-4F1D-A97C-89CA6B084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9AE52-D571-4735-B0F8-99A452B002E1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D5DEA8-48B7-4ADD-9021-240FD0121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EDE1D9-9770-4FFF-A8BC-27732D3FE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BBD73-7710-4A22-B143-E0F63D070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629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AD45E8-773F-4932-B322-BA8A8D5A0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520434-23B4-4D44-9B12-801C262B7B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B17C54-4AF3-4ED6-9EAF-625F5AD840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29AE52-D571-4735-B0F8-99A452B002E1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DBA4CC-83DC-4296-9573-9ADED6773A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2D6A25-60C9-4BED-92D7-9014E21542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BBD73-7710-4A22-B143-E0F63D070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63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tiff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tiff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7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chart" Target="../charts/char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29E6E35-5D78-4415-BF54-45381F0B55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1066" y="207701"/>
            <a:ext cx="4428204" cy="25143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5D9D4DC-6A13-49C5-9A7E-083B497DE5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666" y="2878744"/>
            <a:ext cx="11703005" cy="2514370"/>
          </a:xfrm>
        </p:spPr>
        <p:txBody>
          <a:bodyPr>
            <a:normAutofit/>
          </a:bodyPr>
          <a:lstStyle/>
          <a:p>
            <a:r>
              <a:rPr lang="en-US" sz="4400" b="1" dirty="0"/>
              <a:t>Opportunity Costs of Undergoing Surgical Resection and Perioperative Chemotherapy for Locoregional Pancreatic Adenocarcinoma</a:t>
            </a:r>
            <a:br>
              <a:rPr lang="en-US" dirty="0"/>
            </a:br>
            <a:endParaRPr lang="en-US" sz="33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C23C15-99F9-4607-B4AA-2869960DBA84}"/>
              </a:ext>
            </a:extLst>
          </p:cNvPr>
          <p:cNvSpPr txBox="1"/>
          <p:nvPr/>
        </p:nvSpPr>
        <p:spPr>
          <a:xfrm>
            <a:off x="3563309" y="5260304"/>
            <a:ext cx="506538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latin typeface="+mj-lt"/>
              </a:rPr>
              <a:t>Szu-Aun Lim</a:t>
            </a:r>
            <a:br>
              <a:rPr lang="en-US" sz="2400" dirty="0">
                <a:latin typeface="+mj-lt"/>
              </a:rPr>
            </a:br>
            <a:r>
              <a:rPr lang="en-US" sz="2000" dirty="0">
                <a:latin typeface="+mj-lt"/>
              </a:rPr>
              <a:t>Research Distinction Track Scholar</a:t>
            </a:r>
          </a:p>
          <a:p>
            <a:pPr algn="ctr"/>
            <a:r>
              <a:rPr lang="en-US" sz="2000" dirty="0">
                <a:latin typeface="+mj-lt"/>
              </a:rPr>
              <a:t>Mentor: Rebecca Snyder, MD</a:t>
            </a:r>
          </a:p>
        </p:txBody>
      </p:sp>
    </p:spTree>
    <p:extLst>
      <p:ext uri="{BB962C8B-B14F-4D97-AF65-F5344CB8AC3E}">
        <p14:creationId xmlns:p14="http://schemas.microsoft.com/office/powerpoint/2010/main" val="10404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1524000" y="6498486"/>
            <a:ext cx="7351486" cy="0"/>
          </a:xfrm>
          <a:prstGeom prst="line">
            <a:avLst/>
          </a:prstGeom>
          <a:ln w="6350">
            <a:solidFill>
              <a:srgbClr val="592A8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9154886" y="6498486"/>
            <a:ext cx="1513114" cy="0"/>
          </a:xfrm>
          <a:prstGeom prst="line">
            <a:avLst/>
          </a:prstGeom>
          <a:ln w="6350">
            <a:solidFill>
              <a:srgbClr val="592A8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0399" y="5976066"/>
            <a:ext cx="1483012" cy="54293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ABBFDC1-EA11-4F39-A71D-4706E09468A6}"/>
              </a:ext>
            </a:extLst>
          </p:cNvPr>
          <p:cNvSpPr/>
          <p:nvPr/>
        </p:nvSpPr>
        <p:spPr>
          <a:xfrm>
            <a:off x="4431828" y="359513"/>
            <a:ext cx="33283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latin typeface="News Gothic MT" panose="020B0504020203020204" pitchFamily="34" charset="0"/>
              </a:rPr>
              <a:t>Introduction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577531-A347-4E27-88F3-BE0BC5613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0596"/>
            <a:ext cx="10515600" cy="5078991"/>
          </a:xfrm>
        </p:spPr>
        <p:txBody>
          <a:bodyPr>
            <a:normAutofit/>
          </a:bodyPr>
          <a:lstStyle/>
          <a:p>
            <a:r>
              <a:rPr lang="en-US" dirty="0">
                <a:latin typeface="News Gothic MT" panose="020B0504020203020204" pitchFamily="34" charset="0"/>
              </a:rPr>
              <a:t>Patients with pancreatic ductal adenocarcinoma (PDAC) spend a substantial amount of time receiving clinical care due to the intensity of multimodality treatment.</a:t>
            </a:r>
          </a:p>
          <a:p>
            <a:r>
              <a:rPr lang="en-US" dirty="0">
                <a:latin typeface="News Gothic MT" panose="020B0504020203020204" pitchFamily="34" charset="0"/>
              </a:rPr>
              <a:t>Despite recent advances in therapy, the prognosis for pancreatic cancer remains poor.</a:t>
            </a:r>
          </a:p>
          <a:p>
            <a:r>
              <a:rPr lang="en-US" dirty="0">
                <a:latin typeface="News Gothic MT" panose="020B0504020203020204" pitchFamily="34" charset="0"/>
              </a:rPr>
              <a:t>The time burden for receiving multidisciplinary care for resected PDAC has not been previously described. </a:t>
            </a:r>
          </a:p>
          <a:p>
            <a:r>
              <a:rPr lang="en-US" dirty="0">
                <a:latin typeface="News Gothic MT" panose="020B0504020203020204" pitchFamily="34" charset="0"/>
              </a:rPr>
              <a:t>The aim of this study was to estimate the total time patients spent receiving preoperative, surgical, radiation, and perioperative chemotherapy care. </a:t>
            </a:r>
          </a:p>
        </p:txBody>
      </p:sp>
    </p:spTree>
    <p:extLst>
      <p:ext uri="{BB962C8B-B14F-4D97-AF65-F5344CB8AC3E}">
        <p14:creationId xmlns:p14="http://schemas.microsoft.com/office/powerpoint/2010/main" val="1086921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0360DB24-E007-449B-B1FE-06DA15D8B0D3}"/>
              </a:ext>
            </a:extLst>
          </p:cNvPr>
          <p:cNvSpPr/>
          <p:nvPr/>
        </p:nvSpPr>
        <p:spPr>
          <a:xfrm>
            <a:off x="6376467" y="1032702"/>
            <a:ext cx="5109450" cy="482897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77BDDA"/>
              </a:highlight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524000" y="6594183"/>
            <a:ext cx="7351486" cy="0"/>
          </a:xfrm>
          <a:prstGeom prst="line">
            <a:avLst/>
          </a:prstGeom>
          <a:ln w="6350">
            <a:solidFill>
              <a:srgbClr val="592A8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9154886" y="6594183"/>
            <a:ext cx="1513114" cy="0"/>
          </a:xfrm>
          <a:prstGeom prst="line">
            <a:avLst/>
          </a:prstGeom>
          <a:ln w="6350">
            <a:solidFill>
              <a:srgbClr val="592A8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0399" y="6071763"/>
            <a:ext cx="1483012" cy="54293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7F714F8-198D-4C2B-AD4C-FADF88394457}"/>
              </a:ext>
            </a:extLst>
          </p:cNvPr>
          <p:cNvSpPr/>
          <p:nvPr/>
        </p:nvSpPr>
        <p:spPr>
          <a:xfrm>
            <a:off x="4701560" y="144377"/>
            <a:ext cx="365416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>
                <a:latin typeface="News Gothic MT" panose="020B0504020203020204" pitchFamily="34" charset="0"/>
              </a:rPr>
              <a:t>Methods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BBC03BF-C19A-4EDF-AC82-B10D92D8B6FE}"/>
              </a:ext>
            </a:extLst>
          </p:cNvPr>
          <p:cNvSpPr/>
          <p:nvPr/>
        </p:nvSpPr>
        <p:spPr>
          <a:xfrm>
            <a:off x="600829" y="1032702"/>
            <a:ext cx="5109450" cy="4828978"/>
          </a:xfrm>
          <a:prstGeom prst="rect">
            <a:avLst/>
          </a:prstGeom>
          <a:solidFill>
            <a:srgbClr val="FEC9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77BDDA"/>
              </a:highlight>
            </a:endParaRPr>
          </a:p>
        </p:txBody>
      </p:sp>
      <p:pic>
        <p:nvPicPr>
          <p:cNvPr id="17" name="Picture 16" descr="A picture containing shape&#10;&#10;Description automatically generated">
            <a:extLst>
              <a:ext uri="{FF2B5EF4-FFF2-40B4-BE49-F238E27FC236}">
                <a16:creationId xmlns:a16="http://schemas.microsoft.com/office/drawing/2014/main" id="{E6D9F2F3-F747-4D47-8F6A-F83F1FD956F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16" r="5265" b="26989"/>
          <a:stretch/>
        </p:blipFill>
        <p:spPr>
          <a:xfrm>
            <a:off x="861630" y="1382248"/>
            <a:ext cx="1346198" cy="840548"/>
          </a:xfrm>
          <a:prstGeom prst="rect">
            <a:avLst/>
          </a:prstGeom>
        </p:spPr>
      </p:pic>
      <p:pic>
        <p:nvPicPr>
          <p:cNvPr id="18" name="Picture 17" descr="A picture containing shape&#10;&#10;Description automatically generated">
            <a:extLst>
              <a:ext uri="{FF2B5EF4-FFF2-40B4-BE49-F238E27FC236}">
                <a16:creationId xmlns:a16="http://schemas.microsoft.com/office/drawing/2014/main" id="{E8BA6BA0-BDB6-4133-9719-160ED4D30FD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09" t="7115" r="14478" b="20802"/>
          <a:stretch/>
        </p:blipFill>
        <p:spPr>
          <a:xfrm>
            <a:off x="962132" y="2881664"/>
            <a:ext cx="1145194" cy="1174768"/>
          </a:xfrm>
          <a:prstGeom prst="rect">
            <a:avLst/>
          </a:prstGeom>
        </p:spPr>
      </p:pic>
      <p:pic>
        <p:nvPicPr>
          <p:cNvPr id="19" name="Picture 18" descr="A picture containing shape&#10;&#10;Description automatically generated">
            <a:extLst>
              <a:ext uri="{FF2B5EF4-FFF2-40B4-BE49-F238E27FC236}">
                <a16:creationId xmlns:a16="http://schemas.microsoft.com/office/drawing/2014/main" id="{14FD58B1-9B4C-4401-8FE5-C191EE4CDE1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1" t="7115" r="6184" b="21003"/>
          <a:stretch/>
        </p:blipFill>
        <p:spPr>
          <a:xfrm flipH="1">
            <a:off x="1013481" y="4728831"/>
            <a:ext cx="1042496" cy="83038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84101DA4-3DE2-4344-82FB-85444A600707}"/>
              </a:ext>
            </a:extLst>
          </p:cNvPr>
          <p:cNvSpPr txBox="1"/>
          <p:nvPr/>
        </p:nvSpPr>
        <p:spPr>
          <a:xfrm>
            <a:off x="2340971" y="1295004"/>
            <a:ext cx="31613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News Gothic MT" panose="020B0504020203020204" pitchFamily="34" charset="0"/>
              </a:rPr>
              <a:t>107 patients who underwent resection for pancreatic cancer at VMC from 2015-2019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0700C22-D408-4FF4-BDEB-FD214C4F2926}"/>
              </a:ext>
            </a:extLst>
          </p:cNvPr>
          <p:cNvSpPr txBox="1"/>
          <p:nvPr/>
        </p:nvSpPr>
        <p:spPr>
          <a:xfrm>
            <a:off x="2330465" y="2636236"/>
            <a:ext cx="30201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News Gothic MT" panose="020B0504020203020204" pitchFamily="34" charset="0"/>
              </a:rPr>
              <a:t>Exact times for clinician visits, laboratory, radiologic, and procedural studies, admissions, and treatment visits were abstracted from the EHR</a:t>
            </a:r>
            <a:endParaRPr lang="en-US" sz="1500" b="1" dirty="0">
              <a:latin typeface="News Gothic MT" panose="020B0504020203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C9D0A22-BD66-4207-9825-4FD123415728}"/>
              </a:ext>
            </a:extLst>
          </p:cNvPr>
          <p:cNvSpPr txBox="1"/>
          <p:nvPr/>
        </p:nvSpPr>
        <p:spPr>
          <a:xfrm>
            <a:off x="2340971" y="4605413"/>
            <a:ext cx="31012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News Gothic MT" panose="020B0504020203020204" pitchFamily="34" charset="0"/>
              </a:rPr>
              <a:t>Estimated travel time was calculated based on patient address and care facility location</a:t>
            </a:r>
            <a:endParaRPr lang="en-US" sz="1500" b="1" dirty="0">
              <a:latin typeface="News Gothic MT" panose="020B0504020203020204" pitchFamily="34" charset="0"/>
            </a:endParaRP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7E0707C8-29F2-41D3-B062-0D1B94BF568B}"/>
              </a:ext>
            </a:extLst>
          </p:cNvPr>
          <p:cNvGrpSpPr/>
          <p:nvPr/>
        </p:nvGrpSpPr>
        <p:grpSpPr>
          <a:xfrm>
            <a:off x="6738267" y="1412752"/>
            <a:ext cx="4502240" cy="4005564"/>
            <a:chOff x="6618847" y="1445954"/>
            <a:chExt cx="4502240" cy="4005564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1FEEFB01-A537-411E-B9A7-4632467B3DA6}"/>
                </a:ext>
              </a:extLst>
            </p:cNvPr>
            <p:cNvGrpSpPr/>
            <p:nvPr/>
          </p:nvGrpSpPr>
          <p:grpSpPr>
            <a:xfrm rot="5400000">
              <a:off x="6867185" y="1197616"/>
              <a:ext cx="4005564" cy="4502240"/>
              <a:chOff x="4299179" y="1490894"/>
              <a:chExt cx="3245860" cy="4502240"/>
            </a:xfrm>
          </p:grpSpPr>
          <p:pic>
            <p:nvPicPr>
              <p:cNvPr id="28" name="Picture 27" descr="A picture containing shape&#10;&#10;Description automatically generated">
                <a:extLst>
                  <a:ext uri="{FF2B5EF4-FFF2-40B4-BE49-F238E27FC236}">
                    <a16:creationId xmlns:a16="http://schemas.microsoft.com/office/drawing/2014/main" id="{BC4284DB-E7AE-4F52-8421-FB83E229D40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461" r="16482" b="14486"/>
              <a:stretch/>
            </p:blipFill>
            <p:spPr>
              <a:xfrm rot="16200000">
                <a:off x="6689880" y="5397998"/>
                <a:ext cx="621485" cy="568787"/>
              </a:xfrm>
              <a:prstGeom prst="rect">
                <a:avLst/>
              </a:prstGeom>
            </p:spPr>
          </p:pic>
          <p:pic>
            <p:nvPicPr>
              <p:cNvPr id="29" name="Picture 28" descr="A picture containing shape&#10;&#10;Description automatically generated">
                <a:extLst>
                  <a:ext uri="{FF2B5EF4-FFF2-40B4-BE49-F238E27FC236}">
                    <a16:creationId xmlns:a16="http://schemas.microsoft.com/office/drawing/2014/main" id="{0660786D-A83E-49BF-8470-3E2CDC132E7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830" r="9450" b="13719"/>
              <a:stretch/>
            </p:blipFill>
            <p:spPr>
              <a:xfrm rot="16200000">
                <a:off x="6626322" y="4243875"/>
                <a:ext cx="699835" cy="544866"/>
              </a:xfrm>
              <a:prstGeom prst="rect">
                <a:avLst/>
              </a:prstGeom>
            </p:spPr>
          </p:pic>
          <p:pic>
            <p:nvPicPr>
              <p:cNvPr id="30" name="Picture 29" descr="A picture containing shape&#10;&#10;Description automatically generated">
                <a:extLst>
                  <a:ext uri="{FF2B5EF4-FFF2-40B4-BE49-F238E27FC236}">
                    <a16:creationId xmlns:a16="http://schemas.microsoft.com/office/drawing/2014/main" id="{886CAE78-F375-4B9A-8BCB-E828E8CD6C8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62" t="-1830" r="5050" b="13510"/>
              <a:stretch/>
            </p:blipFill>
            <p:spPr>
              <a:xfrm rot="16200000">
                <a:off x="6595145" y="1599556"/>
                <a:ext cx="793680" cy="576356"/>
              </a:xfrm>
              <a:prstGeom prst="rect">
                <a:avLst/>
              </a:prstGeom>
            </p:spPr>
          </p:pic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1AC3253-BF9D-4A34-8E7B-A40905E42DB4}"/>
                  </a:ext>
                </a:extLst>
              </p:cNvPr>
              <p:cNvSpPr txBox="1"/>
              <p:nvPr/>
            </p:nvSpPr>
            <p:spPr>
              <a:xfrm>
                <a:off x="4299179" y="2140055"/>
                <a:ext cx="523220" cy="3265140"/>
              </a:xfrm>
              <a:prstGeom prst="rect">
                <a:avLst/>
              </a:prstGeom>
              <a:noFill/>
            </p:spPr>
            <p:txBody>
              <a:bodyPr vert="vert270" wrap="square" rtlCol="0">
                <a:spAutoFit/>
              </a:bodyPr>
              <a:lstStyle/>
              <a:p>
                <a:pPr algn="ctr"/>
                <a:r>
                  <a:rPr lang="en-US" sz="2200" b="1" dirty="0">
                    <a:solidFill>
                      <a:srgbClr val="592A8A"/>
                    </a:solidFill>
                    <a:latin typeface="News Gothic MT" panose="020B0504020203020204" pitchFamily="34" charset="0"/>
                  </a:rPr>
                  <a:t>Median Care Time</a:t>
                </a:r>
              </a:p>
            </p:txBody>
          </p:sp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90216989-8336-4B2C-B875-DED4134E68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</a:blip>
              <a:stretch>
                <a:fillRect/>
              </a:stretch>
            </p:blipFill>
            <p:spPr>
              <a:xfrm rot="5400000">
                <a:off x="6310043" y="2600468"/>
                <a:ext cx="1429080" cy="1040913"/>
              </a:xfrm>
              <a:prstGeom prst="rect">
                <a:avLst/>
              </a:prstGeom>
            </p:spPr>
          </p:pic>
          <p:cxnSp>
            <p:nvCxnSpPr>
              <p:cNvPr id="33" name="Connector: Elbow 32">
                <a:extLst>
                  <a:ext uri="{FF2B5EF4-FFF2-40B4-BE49-F238E27FC236}">
                    <a16:creationId xmlns:a16="http://schemas.microsoft.com/office/drawing/2014/main" id="{56936446-8D7D-4AEF-B66C-F0391719B1C2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4948755" y="2166746"/>
                <a:ext cx="1936580" cy="1380681"/>
              </a:xfrm>
              <a:prstGeom prst="bentConnector2">
                <a:avLst/>
              </a:prstGeom>
              <a:ln w="381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4" name="Connector: Elbow 33">
                <a:extLst>
                  <a:ext uri="{FF2B5EF4-FFF2-40B4-BE49-F238E27FC236}">
                    <a16:creationId xmlns:a16="http://schemas.microsoft.com/office/drawing/2014/main" id="{DC8939C0-ACE0-4234-998C-6C0CFEF415E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09156" y="3812918"/>
                <a:ext cx="1587420" cy="1922480"/>
              </a:xfrm>
              <a:prstGeom prst="bentConnector3">
                <a:avLst>
                  <a:gd name="adj1" fmla="val 13875"/>
                </a:avLst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5" name="Straight Arrow Connector 34">
                <a:extLst>
                  <a:ext uri="{FF2B5EF4-FFF2-40B4-BE49-F238E27FC236}">
                    <a16:creationId xmlns:a16="http://schemas.microsoft.com/office/drawing/2014/main" id="{9E2D2776-DD5D-40EE-9BFF-E322C35509A6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5920752" y="2480809"/>
                <a:ext cx="0" cy="1375108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5AEB785D-ED6D-4CCC-8B22-FBA19A11A4C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768789" y="3812217"/>
                <a:ext cx="464409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72600508-7AAA-4CDD-A9CF-9EB700FF8594}"/>
                </a:ext>
              </a:extLst>
            </p:cNvPr>
            <p:cNvCxnSpPr>
              <a:cxnSpLocks/>
            </p:cNvCxnSpPr>
            <p:nvPr/>
          </p:nvCxnSpPr>
          <p:spPr>
            <a:xfrm>
              <a:off x="8095673" y="2599480"/>
              <a:ext cx="0" cy="167721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7" name="TextBox 66">
            <a:extLst>
              <a:ext uri="{FF2B5EF4-FFF2-40B4-BE49-F238E27FC236}">
                <a16:creationId xmlns:a16="http://schemas.microsoft.com/office/drawing/2014/main" id="{CBA4749F-9B4E-477B-B8C0-4E1D7EE1FF3F}"/>
              </a:ext>
            </a:extLst>
          </p:cNvPr>
          <p:cNvSpPr txBox="1"/>
          <p:nvPr/>
        </p:nvSpPr>
        <p:spPr>
          <a:xfrm>
            <a:off x="6391122" y="5241346"/>
            <a:ext cx="20266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592A8A"/>
                </a:solidFill>
                <a:latin typeface="News Gothic MT" panose="020B0504020203020204" pitchFamily="34" charset="0"/>
              </a:rPr>
              <a:t>Preoperative</a:t>
            </a:r>
            <a:endParaRPr lang="en-US" sz="1400" b="1" dirty="0">
              <a:latin typeface="News Gothic MT" panose="020B0504020203020204" pitchFamily="34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742ADB7B-D0E1-4FD7-B179-063FFA5AA00B}"/>
              </a:ext>
            </a:extLst>
          </p:cNvPr>
          <p:cNvSpPr txBox="1"/>
          <p:nvPr/>
        </p:nvSpPr>
        <p:spPr>
          <a:xfrm>
            <a:off x="7862182" y="5247243"/>
            <a:ext cx="20266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592A8A"/>
                </a:solidFill>
                <a:latin typeface="News Gothic MT" panose="020B0504020203020204" pitchFamily="34" charset="0"/>
              </a:rPr>
              <a:t>Surgical</a:t>
            </a:r>
            <a:endParaRPr lang="en-US" sz="1400" b="1" dirty="0">
              <a:latin typeface="News Gothic MT" panose="020B0504020203020204" pitchFamily="34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8C062649-1EAA-41FD-AE11-CB5B0BDEC21B}"/>
              </a:ext>
            </a:extLst>
          </p:cNvPr>
          <p:cNvSpPr txBox="1"/>
          <p:nvPr/>
        </p:nvSpPr>
        <p:spPr>
          <a:xfrm>
            <a:off x="9085227" y="5251146"/>
            <a:ext cx="20266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592A8A"/>
                </a:solidFill>
                <a:latin typeface="News Gothic MT" panose="020B0504020203020204" pitchFamily="34" charset="0"/>
              </a:rPr>
              <a:t>Radiation</a:t>
            </a:r>
            <a:endParaRPr lang="en-US" sz="1400" b="1" dirty="0">
              <a:latin typeface="News Gothic MT" panose="020B0504020203020204" pitchFamily="34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8F0C913C-30ED-4D31-AA7D-BAC1F8B55D57}"/>
              </a:ext>
            </a:extLst>
          </p:cNvPr>
          <p:cNvSpPr txBox="1"/>
          <p:nvPr/>
        </p:nvSpPr>
        <p:spPr>
          <a:xfrm>
            <a:off x="10411671" y="5251146"/>
            <a:ext cx="20266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592A8A"/>
                </a:solidFill>
                <a:latin typeface="News Gothic MT" panose="020B0504020203020204" pitchFamily="34" charset="0"/>
              </a:rPr>
              <a:t>Systemic</a:t>
            </a:r>
            <a:endParaRPr lang="en-US" sz="1400" b="1" dirty="0">
              <a:latin typeface="News Gothic MT" panose="020B0504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09888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1524000" y="6632298"/>
            <a:ext cx="7351486" cy="0"/>
          </a:xfrm>
          <a:prstGeom prst="line">
            <a:avLst/>
          </a:prstGeom>
          <a:ln w="6350">
            <a:solidFill>
              <a:srgbClr val="592A8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9154886" y="6632298"/>
            <a:ext cx="1513114" cy="0"/>
          </a:xfrm>
          <a:prstGeom prst="line">
            <a:avLst/>
          </a:prstGeom>
          <a:ln w="6350">
            <a:solidFill>
              <a:srgbClr val="592A8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0399" y="6109878"/>
            <a:ext cx="1483012" cy="54293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010F378-DBCC-4C0F-8078-B9243DD5196D}"/>
              </a:ext>
            </a:extLst>
          </p:cNvPr>
          <p:cNvSpPr/>
          <p:nvPr/>
        </p:nvSpPr>
        <p:spPr>
          <a:xfrm>
            <a:off x="5250047" y="144635"/>
            <a:ext cx="251904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latin typeface="News Gothic MT" panose="020B0504020203020204" pitchFamily="34" charset="0"/>
              </a:rPr>
              <a:t>Results</a:t>
            </a:r>
            <a:endParaRPr lang="en-US" dirty="0">
              <a:latin typeface="News Gothic MT" panose="020B0504020203020204" pitchFamily="34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8A0FC08-9829-4C2A-812C-C4AB31C2D7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0500974"/>
              </p:ext>
            </p:extLst>
          </p:nvPr>
        </p:nvGraphicFramePr>
        <p:xfrm>
          <a:off x="484360" y="1129767"/>
          <a:ext cx="5547459" cy="1359219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527292">
                  <a:extLst>
                    <a:ext uri="{9D8B030D-6E8A-4147-A177-3AD203B41FA5}">
                      <a16:colId xmlns:a16="http://schemas.microsoft.com/office/drawing/2014/main" val="735947871"/>
                    </a:ext>
                  </a:extLst>
                </a:gridCol>
                <a:gridCol w="3020167">
                  <a:extLst>
                    <a:ext uri="{9D8B030D-6E8A-4147-A177-3AD203B41FA5}">
                      <a16:colId xmlns:a16="http://schemas.microsoft.com/office/drawing/2014/main" val="4246637899"/>
                    </a:ext>
                  </a:extLst>
                </a:gridCol>
              </a:tblGrid>
              <a:tr h="24202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  <a:latin typeface="News Gothic MT" panose="020B0504020203020204" pitchFamily="34" charset="0"/>
                        </a:rPr>
                        <a:t>Time</a:t>
                      </a:r>
                      <a:endParaRPr lang="en-US" sz="1500" b="1" dirty="0">
                        <a:effectLst/>
                        <a:latin typeface="News Gothic MT" panose="020B0504020203020204" pitchFamily="34" charset="0"/>
                        <a:ea typeface="Arial" panose="020B0604020202020204" pitchFamily="34" charset="0"/>
                      </a:endParaRPr>
                    </a:p>
                  </a:txBody>
                  <a:tcPr marL="62865" marR="62865" marT="62865" marB="62865">
                    <a:solidFill>
                      <a:srgbClr val="582A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  <a:latin typeface="News Gothic MT" panose="020B0504020203020204" pitchFamily="34" charset="0"/>
                        </a:rPr>
                        <a:t>Median [IQR]</a:t>
                      </a:r>
                      <a:endParaRPr lang="en-US" sz="1500" b="1" dirty="0">
                        <a:effectLst/>
                        <a:latin typeface="News Gothic MT" panose="020B0504020203020204" pitchFamily="34" charset="0"/>
                        <a:ea typeface="Arial" panose="020B0604020202020204" pitchFamily="34" charset="0"/>
                      </a:endParaRPr>
                    </a:p>
                  </a:txBody>
                  <a:tcPr marL="62865" marR="62865" marT="62865" marB="62865">
                    <a:solidFill>
                      <a:srgbClr val="582A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5815651"/>
                  </a:ext>
                </a:extLst>
              </a:tr>
              <a:tr h="24202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News Gothic MT" panose="020B0504020203020204" pitchFamily="34" charset="0"/>
                        </a:rPr>
                        <a:t>Overall Survival (months)</a:t>
                      </a:r>
                      <a:endParaRPr lang="en-US" sz="1500" dirty="0">
                        <a:effectLst/>
                        <a:latin typeface="News Gothic MT" panose="020B0504020203020204" pitchFamily="34" charset="0"/>
                        <a:ea typeface="Arial" panose="020B0604020202020204" pitchFamily="34" charset="0"/>
                      </a:endParaRPr>
                    </a:p>
                  </a:txBody>
                  <a:tcPr marL="62865" marR="62865" marT="62865" marB="6286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News Gothic MT" panose="020B0504020203020204" pitchFamily="34" charset="0"/>
                        </a:rPr>
                        <a:t>17.5 [9.3-24.4]</a:t>
                      </a:r>
                      <a:endParaRPr lang="en-US" sz="1500" dirty="0">
                        <a:effectLst/>
                        <a:latin typeface="News Gothic MT" panose="020B0504020203020204" pitchFamily="34" charset="0"/>
                        <a:ea typeface="Arial" panose="020B0604020202020204" pitchFamily="34" charset="0"/>
                      </a:endParaRPr>
                    </a:p>
                  </a:txBody>
                  <a:tcPr marL="62865" marR="62865" marT="62865" marB="62865" anchor="ctr"/>
                </a:tc>
                <a:extLst>
                  <a:ext uri="{0D108BD9-81ED-4DB2-BD59-A6C34878D82A}">
                    <a16:rowId xmlns:a16="http://schemas.microsoft.com/office/drawing/2014/main" val="872963896"/>
                  </a:ext>
                </a:extLst>
              </a:tr>
              <a:tr h="41613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News Gothic MT" panose="020B0504020203020204" pitchFamily="34" charset="0"/>
                        </a:rPr>
                        <a:t>Median Overall % Survival Time</a:t>
                      </a:r>
                      <a:endParaRPr lang="en-US" sz="1500" dirty="0">
                        <a:effectLst/>
                        <a:latin typeface="News Gothic MT" panose="020B0504020203020204" pitchFamily="34" charset="0"/>
                        <a:ea typeface="Arial" panose="020B0604020202020204" pitchFamily="34" charset="0"/>
                      </a:endParaRPr>
                    </a:p>
                  </a:txBody>
                  <a:tcPr marL="62865" marR="62865" marT="62865" marB="6286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News Gothic MT" panose="020B0504020203020204" pitchFamily="34" charset="0"/>
                        </a:rPr>
                        <a:t>5.0% [2.4%-10.1%]</a:t>
                      </a:r>
                      <a:endParaRPr lang="en-US" sz="1500" dirty="0">
                        <a:effectLst/>
                        <a:latin typeface="News Gothic MT" panose="020B0504020203020204" pitchFamily="34" charset="0"/>
                        <a:ea typeface="Arial" panose="020B0604020202020204" pitchFamily="34" charset="0"/>
                      </a:endParaRPr>
                    </a:p>
                  </a:txBody>
                  <a:tcPr marL="62865" marR="62865" marT="62865" marB="62865" anchor="ctr"/>
                </a:tc>
                <a:extLst>
                  <a:ext uri="{0D108BD9-81ED-4DB2-BD59-A6C34878D82A}">
                    <a16:rowId xmlns:a16="http://schemas.microsoft.com/office/drawing/2014/main" val="4135164508"/>
                  </a:ext>
                </a:extLst>
              </a:tr>
            </a:tbl>
          </a:graphicData>
        </a:graphic>
      </p:graphicFrame>
      <p:grpSp>
        <p:nvGrpSpPr>
          <p:cNvPr id="33" name="Group 32">
            <a:extLst>
              <a:ext uri="{FF2B5EF4-FFF2-40B4-BE49-F238E27FC236}">
                <a16:creationId xmlns:a16="http://schemas.microsoft.com/office/drawing/2014/main" id="{7E690C6E-36E5-4C48-9AC3-81CA1D46D87D}"/>
              </a:ext>
            </a:extLst>
          </p:cNvPr>
          <p:cNvGrpSpPr/>
          <p:nvPr/>
        </p:nvGrpSpPr>
        <p:grpSpPr>
          <a:xfrm>
            <a:off x="222745" y="2670516"/>
            <a:ext cx="11453356" cy="3646701"/>
            <a:chOff x="170707" y="2559006"/>
            <a:chExt cx="11453356" cy="3646701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97A5541-D2A1-4619-8A63-C2F027B25285}"/>
                </a:ext>
              </a:extLst>
            </p:cNvPr>
            <p:cNvSpPr/>
            <p:nvPr/>
          </p:nvSpPr>
          <p:spPr>
            <a:xfrm>
              <a:off x="444133" y="2559006"/>
              <a:ext cx="11179930" cy="33685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highlight>
                  <a:srgbClr val="77BDDA"/>
                </a:highlight>
              </a:endParaRPr>
            </a:p>
          </p:txBody>
        </p:sp>
        <p:pic>
          <p:nvPicPr>
            <p:cNvPr id="14" name="Picture 13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D892CAF4-231A-433B-8526-960E11A650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461" r="16482" b="14486"/>
            <a:stretch/>
          </p:blipFill>
          <p:spPr>
            <a:xfrm>
              <a:off x="856311" y="2872399"/>
              <a:ext cx="985646" cy="1113200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D94AB7A-2165-49EC-8D1F-C15B3BAECA96}"/>
                </a:ext>
              </a:extLst>
            </p:cNvPr>
            <p:cNvSpPr txBox="1"/>
            <p:nvPr/>
          </p:nvSpPr>
          <p:spPr>
            <a:xfrm>
              <a:off x="2246966" y="2963216"/>
              <a:ext cx="335375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592A8A"/>
                  </a:solidFill>
                  <a:latin typeface="News Gothic MT" panose="020B0504020203020204" pitchFamily="34" charset="0"/>
                </a:rPr>
                <a:t>5</a:t>
              </a:r>
              <a:r>
                <a:rPr lang="en-US" sz="1700" b="1" dirty="0">
                  <a:solidFill>
                    <a:srgbClr val="592A8A"/>
                  </a:solidFill>
                  <a:latin typeface="News Gothic MT" panose="020B0504020203020204" pitchFamily="34" charset="0"/>
                </a:rPr>
                <a:t> </a:t>
              </a:r>
              <a:r>
                <a:rPr lang="en-US" sz="1500" b="1" dirty="0">
                  <a:latin typeface="News Gothic MT" panose="020B0504020203020204" pitchFamily="34" charset="0"/>
                </a:rPr>
                <a:t>encounter dates [3-9]</a:t>
              </a:r>
            </a:p>
            <a:p>
              <a:r>
                <a:rPr lang="en-US" sz="2000" b="1" dirty="0">
                  <a:solidFill>
                    <a:srgbClr val="592A8A"/>
                  </a:solidFill>
                  <a:latin typeface="News Gothic MT" panose="020B0504020203020204" pitchFamily="34" charset="0"/>
                </a:rPr>
                <a:t>22.8</a:t>
              </a:r>
              <a:r>
                <a:rPr lang="en-US" sz="1300" b="1" dirty="0">
                  <a:latin typeface="News Gothic MT" panose="020B0504020203020204" pitchFamily="34" charset="0"/>
                </a:rPr>
                <a:t> </a:t>
              </a:r>
              <a:r>
                <a:rPr lang="en-US" sz="1500" b="1" dirty="0">
                  <a:latin typeface="News Gothic MT" panose="020B0504020203020204" pitchFamily="34" charset="0"/>
                </a:rPr>
                <a:t>hours [10.1-114.7]</a:t>
              </a:r>
            </a:p>
            <a:p>
              <a:r>
                <a:rPr lang="en-US" sz="2000" b="1" dirty="0">
                  <a:solidFill>
                    <a:srgbClr val="592A8A"/>
                  </a:solidFill>
                  <a:latin typeface="News Gothic MT" panose="020B0504020203020204" pitchFamily="34" charset="0"/>
                </a:rPr>
                <a:t>0.3% </a:t>
              </a:r>
              <a:r>
                <a:rPr lang="en-US" sz="1500" b="1" dirty="0">
                  <a:latin typeface="News Gothic MT" panose="020B0504020203020204" pitchFamily="34" charset="0"/>
                </a:rPr>
                <a:t>survival time [0.1%-0.9%]</a:t>
              </a:r>
            </a:p>
          </p:txBody>
        </p:sp>
        <p:pic>
          <p:nvPicPr>
            <p:cNvPr id="19" name="Picture 18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F6CA781B-2C83-45D0-B961-E54FE06337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30" r="9450" b="13719"/>
            <a:stretch/>
          </p:blipFill>
          <p:spPr>
            <a:xfrm>
              <a:off x="6582528" y="2869242"/>
              <a:ext cx="1055246" cy="1013868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75551B9-F39D-4A01-8FCB-ED4158DC18D1}"/>
                </a:ext>
              </a:extLst>
            </p:cNvPr>
            <p:cNvSpPr txBox="1"/>
            <p:nvPr/>
          </p:nvSpPr>
          <p:spPr>
            <a:xfrm>
              <a:off x="8066993" y="2922065"/>
              <a:ext cx="335375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592A8A"/>
                  </a:solidFill>
                  <a:latin typeface="News Gothic MT" panose="020B0504020203020204" pitchFamily="34" charset="0"/>
                </a:rPr>
                <a:t>14 </a:t>
              </a:r>
              <a:r>
                <a:rPr lang="en-US" sz="1500" b="1" dirty="0">
                  <a:latin typeface="News Gothic MT" panose="020B0504020203020204" pitchFamily="34" charset="0"/>
                </a:rPr>
                <a:t>encounter dates [11-24]</a:t>
              </a:r>
            </a:p>
            <a:p>
              <a:r>
                <a:rPr lang="en-US" sz="2000" b="1" dirty="0">
                  <a:solidFill>
                    <a:srgbClr val="592A8A"/>
                  </a:solidFill>
                  <a:latin typeface="News Gothic MT" panose="020B0504020203020204" pitchFamily="34" charset="0"/>
                </a:rPr>
                <a:t>223.3</a:t>
              </a:r>
              <a:r>
                <a:rPr lang="en-US" sz="1300" b="1" dirty="0">
                  <a:latin typeface="News Gothic MT" panose="020B0504020203020204" pitchFamily="34" charset="0"/>
                </a:rPr>
                <a:t> </a:t>
              </a:r>
              <a:r>
                <a:rPr lang="en-US" sz="1500" b="1" dirty="0">
                  <a:latin typeface="News Gothic MT" panose="020B0504020203020204" pitchFamily="34" charset="0"/>
                </a:rPr>
                <a:t>hours [164.8-391.4]</a:t>
              </a:r>
            </a:p>
            <a:p>
              <a:r>
                <a:rPr lang="en-US" sz="2000" b="1" dirty="0">
                  <a:solidFill>
                    <a:srgbClr val="592A8A"/>
                  </a:solidFill>
                  <a:latin typeface="News Gothic MT" panose="020B0504020203020204" pitchFamily="34" charset="0"/>
                </a:rPr>
                <a:t>2.1% </a:t>
              </a:r>
              <a:r>
                <a:rPr lang="en-US" sz="1500" b="1" dirty="0">
                  <a:latin typeface="News Gothic MT" panose="020B0504020203020204" pitchFamily="34" charset="0"/>
                </a:rPr>
                <a:t>survival time [1.2%-5.1%]</a:t>
              </a: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39FA0EE2-A718-48C6-8FDC-D86FBBB7A1E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 rot="10800000">
              <a:off x="170707" y="4087227"/>
              <a:ext cx="2356854" cy="2118480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F9C22E8-2E1A-47AC-A1FE-FFF0D2A25106}"/>
                </a:ext>
              </a:extLst>
            </p:cNvPr>
            <p:cNvSpPr txBox="1"/>
            <p:nvPr/>
          </p:nvSpPr>
          <p:spPr>
            <a:xfrm>
              <a:off x="2246967" y="4638139"/>
              <a:ext cx="335375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592A8A"/>
                  </a:solidFill>
                  <a:latin typeface="News Gothic MT" panose="020B0504020203020204" pitchFamily="34" charset="0"/>
                </a:rPr>
                <a:t>30</a:t>
              </a:r>
              <a:r>
                <a:rPr lang="en-US" sz="1700" b="1" dirty="0">
                  <a:solidFill>
                    <a:srgbClr val="592A8A"/>
                  </a:solidFill>
                  <a:latin typeface="News Gothic MT" panose="020B0504020203020204" pitchFamily="34" charset="0"/>
                </a:rPr>
                <a:t> </a:t>
              </a:r>
              <a:r>
                <a:rPr lang="en-US" sz="1500" b="1" dirty="0">
                  <a:latin typeface="News Gothic MT" panose="020B0504020203020204" pitchFamily="34" charset="0"/>
                </a:rPr>
                <a:t>encounter dates [30-30]</a:t>
              </a:r>
            </a:p>
            <a:p>
              <a:r>
                <a:rPr lang="en-US" sz="2000" b="1" dirty="0">
                  <a:solidFill>
                    <a:srgbClr val="592A8A"/>
                  </a:solidFill>
                  <a:latin typeface="News Gothic MT" panose="020B0504020203020204" pitchFamily="34" charset="0"/>
                </a:rPr>
                <a:t>102.4</a:t>
              </a:r>
              <a:r>
                <a:rPr lang="en-US" sz="1300" b="1" dirty="0">
                  <a:latin typeface="News Gothic MT" panose="020B0504020203020204" pitchFamily="34" charset="0"/>
                </a:rPr>
                <a:t> </a:t>
              </a:r>
              <a:r>
                <a:rPr lang="en-US" sz="1500" b="1" dirty="0">
                  <a:latin typeface="News Gothic MT" panose="020B0504020203020204" pitchFamily="34" charset="0"/>
                </a:rPr>
                <a:t>hours [60.5-156.9]</a:t>
              </a:r>
            </a:p>
            <a:p>
              <a:r>
                <a:rPr lang="en-US" sz="2000" b="1" dirty="0">
                  <a:solidFill>
                    <a:srgbClr val="592A8A"/>
                  </a:solidFill>
                  <a:latin typeface="News Gothic MT" panose="020B0504020203020204" pitchFamily="34" charset="0"/>
                </a:rPr>
                <a:t>0.6% </a:t>
              </a:r>
              <a:r>
                <a:rPr lang="en-US" sz="1500" b="1" dirty="0">
                  <a:latin typeface="News Gothic MT" panose="020B0504020203020204" pitchFamily="34" charset="0"/>
                </a:rPr>
                <a:t>survival time [0.2%-2.5%]</a:t>
              </a:r>
            </a:p>
          </p:txBody>
        </p:sp>
        <p:pic>
          <p:nvPicPr>
            <p:cNvPr id="23" name="Picture 2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41B94303-AFF6-4B8B-A1CD-31E43C4198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62" t="-1830" r="5050" b="13510"/>
            <a:stretch/>
          </p:blipFill>
          <p:spPr>
            <a:xfrm>
              <a:off x="6582528" y="4561023"/>
              <a:ext cx="1247008" cy="1117502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B5629CC-3E9C-4148-8D79-E0458046C8AF}"/>
                </a:ext>
              </a:extLst>
            </p:cNvPr>
            <p:cNvSpPr txBox="1"/>
            <p:nvPr/>
          </p:nvSpPr>
          <p:spPr>
            <a:xfrm>
              <a:off x="8066993" y="4625337"/>
              <a:ext cx="335375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592A8A"/>
                  </a:solidFill>
                  <a:latin typeface="News Gothic MT" panose="020B0504020203020204" pitchFamily="34" charset="0"/>
                </a:rPr>
                <a:t>53</a:t>
              </a:r>
              <a:r>
                <a:rPr lang="en-US" sz="1700" b="1" dirty="0">
                  <a:solidFill>
                    <a:srgbClr val="592A8A"/>
                  </a:solidFill>
                  <a:latin typeface="News Gothic MT" panose="020B0504020203020204" pitchFamily="34" charset="0"/>
                </a:rPr>
                <a:t> </a:t>
              </a:r>
              <a:r>
                <a:rPr lang="en-US" sz="1500" b="1" dirty="0">
                  <a:latin typeface="News Gothic MT" panose="020B0504020203020204" pitchFamily="34" charset="0"/>
                </a:rPr>
                <a:t>encounter dates [38-66]</a:t>
              </a:r>
            </a:p>
            <a:p>
              <a:r>
                <a:rPr lang="en-US" sz="2000" b="1" dirty="0">
                  <a:solidFill>
                    <a:srgbClr val="592A8A"/>
                  </a:solidFill>
                  <a:latin typeface="News Gothic MT" panose="020B0504020203020204" pitchFamily="34" charset="0"/>
                </a:rPr>
                <a:t>481.0</a:t>
              </a:r>
              <a:r>
                <a:rPr lang="en-US" sz="1300" b="1" dirty="0">
                  <a:latin typeface="News Gothic MT" panose="020B0504020203020204" pitchFamily="34" charset="0"/>
                </a:rPr>
                <a:t> </a:t>
              </a:r>
              <a:r>
                <a:rPr lang="en-US" sz="1500" b="1" dirty="0">
                  <a:latin typeface="News Gothic MT" panose="020B0504020203020204" pitchFamily="34" charset="0"/>
                </a:rPr>
                <a:t>hours [266.9-696.4]</a:t>
              </a:r>
            </a:p>
            <a:p>
              <a:r>
                <a:rPr lang="en-US" sz="2000" b="1" dirty="0">
                  <a:solidFill>
                    <a:srgbClr val="592A8A"/>
                  </a:solidFill>
                  <a:latin typeface="News Gothic MT" panose="020B0504020203020204" pitchFamily="34" charset="0"/>
                </a:rPr>
                <a:t>3.6% </a:t>
              </a:r>
              <a:r>
                <a:rPr lang="en-US" sz="1500" b="1" dirty="0">
                  <a:latin typeface="News Gothic MT" panose="020B0504020203020204" pitchFamily="34" charset="0"/>
                </a:rPr>
                <a:t>survival time [1.7%-6.0%]</a:t>
              </a:r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56D92D57-D51E-4E4C-B88C-56353E9E154A}"/>
                </a:ext>
              </a:extLst>
            </p:cNvPr>
            <p:cNvCxnSpPr>
              <a:cxnSpLocks/>
            </p:cNvCxnSpPr>
            <p:nvPr/>
          </p:nvCxnSpPr>
          <p:spPr>
            <a:xfrm>
              <a:off x="5979781" y="2922065"/>
              <a:ext cx="1" cy="2649511"/>
            </a:xfrm>
            <a:prstGeom prst="line">
              <a:avLst/>
            </a:prstGeom>
            <a:ln w="38100">
              <a:solidFill>
                <a:srgbClr val="582A8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3BF9382C-66A5-427D-BB47-2BD62AC1DEB7}"/>
                </a:ext>
              </a:extLst>
            </p:cNvPr>
            <p:cNvCxnSpPr>
              <a:cxnSpLocks/>
            </p:cNvCxnSpPr>
            <p:nvPr/>
          </p:nvCxnSpPr>
          <p:spPr>
            <a:xfrm>
              <a:off x="769675" y="4243264"/>
              <a:ext cx="10564938" cy="0"/>
            </a:xfrm>
            <a:prstGeom prst="line">
              <a:avLst/>
            </a:prstGeom>
            <a:ln w="38100">
              <a:solidFill>
                <a:srgbClr val="582A8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1" name="Picture 30" descr="A picture containing shape&#10;&#10;Description automatically generated">
            <a:extLst>
              <a:ext uri="{FF2B5EF4-FFF2-40B4-BE49-F238E27FC236}">
                <a16:creationId xmlns:a16="http://schemas.microsoft.com/office/drawing/2014/main" id="{47402A6D-1BAA-49BD-A220-207F15F466B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1" t="7115" r="6184" b="21003"/>
          <a:stretch/>
        </p:blipFill>
        <p:spPr>
          <a:xfrm flipH="1">
            <a:off x="6945331" y="1317207"/>
            <a:ext cx="1173700" cy="93489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96E9064B-F7A2-4DDC-8763-4B76756507A3}"/>
              </a:ext>
            </a:extLst>
          </p:cNvPr>
          <p:cNvSpPr txBox="1"/>
          <p:nvPr/>
        </p:nvSpPr>
        <p:spPr>
          <a:xfrm>
            <a:off x="8363818" y="1387993"/>
            <a:ext cx="4410367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latin typeface="News Gothic MT" panose="020B0504020203020204" pitchFamily="34" charset="0"/>
              </a:rPr>
              <a:t>Per-visit: </a:t>
            </a:r>
            <a:r>
              <a:rPr lang="en-US" sz="2000" b="1" dirty="0">
                <a:solidFill>
                  <a:srgbClr val="592A8A"/>
                </a:solidFill>
                <a:latin typeface="News Gothic MT" panose="020B0504020203020204" pitchFamily="34" charset="0"/>
              </a:rPr>
              <a:t>60</a:t>
            </a:r>
            <a:r>
              <a:rPr lang="en-US" sz="1700" b="1" dirty="0">
                <a:solidFill>
                  <a:srgbClr val="592A8A"/>
                </a:solidFill>
                <a:latin typeface="News Gothic MT" panose="020B0504020203020204" pitchFamily="34" charset="0"/>
              </a:rPr>
              <a:t> </a:t>
            </a:r>
            <a:r>
              <a:rPr lang="en-US" sz="1500" b="1" dirty="0">
                <a:latin typeface="News Gothic MT" panose="020B0504020203020204" pitchFamily="34" charset="0"/>
              </a:rPr>
              <a:t>minutes [32-120]</a:t>
            </a:r>
          </a:p>
          <a:p>
            <a:r>
              <a:rPr lang="en-US" sz="1500" b="1" dirty="0">
                <a:latin typeface="News Gothic MT" panose="020B0504020203020204" pitchFamily="34" charset="0"/>
              </a:rPr>
              <a:t>Cumulative: </a:t>
            </a:r>
            <a:r>
              <a:rPr lang="en-US" sz="2000" b="1" dirty="0">
                <a:solidFill>
                  <a:srgbClr val="582A89"/>
                </a:solidFill>
                <a:latin typeface="News Gothic MT" panose="020B0504020203020204" pitchFamily="34" charset="0"/>
              </a:rPr>
              <a:t>22</a:t>
            </a:r>
            <a:r>
              <a:rPr lang="en-US" sz="1500" b="1" dirty="0">
                <a:latin typeface="News Gothic MT" panose="020B0504020203020204" pitchFamily="34" charset="0"/>
              </a:rPr>
              <a:t> hours [12.0-51.5]</a:t>
            </a:r>
          </a:p>
          <a:p>
            <a:endParaRPr lang="en-US" sz="1500" b="1" dirty="0">
              <a:latin typeface="News Gothic MT" panose="020B0504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23878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1524000" y="6498486"/>
            <a:ext cx="7351486" cy="0"/>
          </a:xfrm>
          <a:prstGeom prst="line">
            <a:avLst/>
          </a:prstGeom>
          <a:ln w="6350">
            <a:solidFill>
              <a:srgbClr val="592A8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9154886" y="6498486"/>
            <a:ext cx="1513114" cy="0"/>
          </a:xfrm>
          <a:prstGeom prst="line">
            <a:avLst/>
          </a:prstGeom>
          <a:ln w="6350">
            <a:solidFill>
              <a:srgbClr val="592A8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0399" y="5976066"/>
            <a:ext cx="1483012" cy="54293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DF94346-016D-4622-A79B-AD59E3E5BCDA}"/>
              </a:ext>
            </a:extLst>
          </p:cNvPr>
          <p:cNvSpPr/>
          <p:nvPr/>
        </p:nvSpPr>
        <p:spPr>
          <a:xfrm>
            <a:off x="5259881" y="466728"/>
            <a:ext cx="208505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latin typeface="News Gothic MT" panose="020B0504020203020204" pitchFamily="34" charset="0"/>
              </a:rPr>
              <a:t>Results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4BEF47-61C0-44BF-8BC9-2297E73DEB80}"/>
              </a:ext>
            </a:extLst>
          </p:cNvPr>
          <p:cNvSpPr/>
          <p:nvPr/>
        </p:nvSpPr>
        <p:spPr>
          <a:xfrm>
            <a:off x="875081" y="1368325"/>
            <a:ext cx="10441838" cy="4346531"/>
          </a:xfrm>
          <a:prstGeom prst="rect">
            <a:avLst/>
          </a:prstGeom>
          <a:solidFill>
            <a:srgbClr val="592A8A"/>
          </a:solidFill>
          <a:ln>
            <a:solidFill>
              <a:srgbClr val="592A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77BDDA"/>
              </a:highlight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7F2C5BC-1D79-41B4-9A72-53F40EB9EA7B}"/>
              </a:ext>
            </a:extLst>
          </p:cNvPr>
          <p:cNvGrpSpPr/>
          <p:nvPr/>
        </p:nvGrpSpPr>
        <p:grpSpPr>
          <a:xfrm>
            <a:off x="-286668" y="2150181"/>
            <a:ext cx="9198287" cy="3585188"/>
            <a:chOff x="5001185" y="3133812"/>
            <a:chExt cx="7145853" cy="2742784"/>
          </a:xfrm>
        </p:grpSpPr>
        <p:pic>
          <p:nvPicPr>
            <p:cNvPr id="14" name="Picture 13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EF6995E6-8ED5-4DAD-AF61-449CA10933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30" r="9450" b="13719"/>
            <a:stretch/>
          </p:blipFill>
          <p:spPr>
            <a:xfrm>
              <a:off x="8782118" y="3577188"/>
              <a:ext cx="587009" cy="603022"/>
            </a:xfrm>
            <a:prstGeom prst="rect">
              <a:avLst/>
            </a:prstGeom>
          </p:spPr>
        </p:pic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6E1A85C4-4E3B-4FCC-8BD1-841CED37415B}"/>
                </a:ext>
              </a:extLst>
            </p:cNvPr>
            <p:cNvGrpSpPr/>
            <p:nvPr/>
          </p:nvGrpSpPr>
          <p:grpSpPr>
            <a:xfrm>
              <a:off x="9761385" y="3133812"/>
              <a:ext cx="2385653" cy="1871152"/>
              <a:chOff x="9497434" y="3105366"/>
              <a:chExt cx="2156450" cy="1759907"/>
            </a:xfrm>
          </p:grpSpPr>
          <p:graphicFrame>
            <p:nvGraphicFramePr>
              <p:cNvPr id="17" name="Chart 16">
                <a:extLst>
                  <a:ext uri="{FF2B5EF4-FFF2-40B4-BE49-F238E27FC236}">
                    <a16:creationId xmlns:a16="http://schemas.microsoft.com/office/drawing/2014/main" id="{EBC27248-1EEC-4AC4-9D07-EF5BCF1AC206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25372654"/>
                  </p:ext>
                </p:extLst>
              </p:nvPr>
            </p:nvGraphicFramePr>
            <p:xfrm>
              <a:off x="9497434" y="3105366"/>
              <a:ext cx="2156450" cy="1759907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5"/>
              </a:graphicData>
            </a:graphic>
          </p:graphicFrame>
          <p:pic>
            <p:nvPicPr>
              <p:cNvPr id="18" name="Picture 17" descr="A picture containing shape&#10;&#10;Description automatically generated">
                <a:extLst>
                  <a:ext uri="{FF2B5EF4-FFF2-40B4-BE49-F238E27FC236}">
                    <a16:creationId xmlns:a16="http://schemas.microsoft.com/office/drawing/2014/main" id="{07102389-8B28-4E90-9937-D95C10FFFE3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62" t="-1830" r="5050" b="13510"/>
              <a:stretch/>
            </p:blipFill>
            <p:spPr>
              <a:xfrm>
                <a:off x="10526439" y="3522382"/>
                <a:ext cx="507568" cy="590344"/>
              </a:xfrm>
              <a:prstGeom prst="rect">
                <a:avLst/>
              </a:prstGeom>
            </p:spPr>
          </p:pic>
        </p:grpSp>
        <p:graphicFrame>
          <p:nvGraphicFramePr>
            <p:cNvPr id="16" name="Chart 15">
              <a:extLst>
                <a:ext uri="{FF2B5EF4-FFF2-40B4-BE49-F238E27FC236}">
                  <a16:creationId xmlns:a16="http://schemas.microsoft.com/office/drawing/2014/main" id="{D9C21368-32EA-45E3-A8F6-185BF5FF2E77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273139328"/>
                </p:ext>
              </p:extLst>
            </p:nvPr>
          </p:nvGraphicFramePr>
          <p:xfrm>
            <a:off x="5001185" y="3147292"/>
            <a:ext cx="5512569" cy="272930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903AFE9-15DF-46BD-BFAF-A5DA0532EAB3}"/>
              </a:ext>
            </a:extLst>
          </p:cNvPr>
          <p:cNvGrpSpPr/>
          <p:nvPr/>
        </p:nvGrpSpPr>
        <p:grpSpPr>
          <a:xfrm>
            <a:off x="4442354" y="1606709"/>
            <a:ext cx="3703436" cy="338554"/>
            <a:chOff x="8293238" y="1286356"/>
            <a:chExt cx="3703436" cy="338554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107429B-FE18-4F71-B002-D21A4B5C4794}"/>
                </a:ext>
              </a:extLst>
            </p:cNvPr>
            <p:cNvSpPr/>
            <p:nvPr/>
          </p:nvSpPr>
          <p:spPr>
            <a:xfrm>
              <a:off x="8477954" y="1286356"/>
              <a:ext cx="351872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  <a:latin typeface="News Gothic MT" panose="020B0504020203020204" pitchFamily="34" charset="0"/>
                </a:rPr>
                <a:t>&gt; 10% of total survival time (TST)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45E20436-DFA5-4A89-9499-734BCE101B04}"/>
                </a:ext>
              </a:extLst>
            </p:cNvPr>
            <p:cNvSpPr/>
            <p:nvPr/>
          </p:nvSpPr>
          <p:spPr>
            <a:xfrm>
              <a:off x="8293238" y="1376478"/>
              <a:ext cx="147436" cy="134137"/>
            </a:xfrm>
            <a:prstGeom prst="rect">
              <a:avLst/>
            </a:prstGeom>
            <a:solidFill>
              <a:srgbClr val="CF8A00"/>
            </a:solidFill>
            <a:ln>
              <a:solidFill>
                <a:srgbClr val="CF8A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C9840539-9EB8-4CCF-B1E5-DE323F8411BD}"/>
              </a:ext>
            </a:extLst>
          </p:cNvPr>
          <p:cNvSpPr txBox="1"/>
          <p:nvPr/>
        </p:nvSpPr>
        <p:spPr>
          <a:xfrm>
            <a:off x="2608970" y="4349645"/>
            <a:ext cx="749115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>
                <a:solidFill>
                  <a:srgbClr val="FEC923"/>
                </a:solidFill>
                <a:latin typeface="News Gothic MT" panose="020B0504020203020204" pitchFamily="34" charset="0"/>
              </a:rPr>
              <a:t>13.0% </a:t>
            </a:r>
            <a:r>
              <a:rPr lang="en-US" b="1" dirty="0">
                <a:solidFill>
                  <a:schemeClr val="bg1"/>
                </a:solidFill>
                <a:latin typeface="News Gothic MT" panose="020B0504020203020204" pitchFamily="34" charset="0"/>
              </a:rPr>
              <a:t>(N=13) spent &gt;10% TST in surgical care</a:t>
            </a:r>
          </a:p>
          <a:p>
            <a:pPr algn="ctr"/>
            <a:endParaRPr lang="en-US" b="1" dirty="0">
              <a:solidFill>
                <a:srgbClr val="BECCD5"/>
              </a:solidFill>
              <a:latin typeface="News Gothic MT" panose="020B0504020203020204" pitchFamily="34" charset="0"/>
            </a:endParaRPr>
          </a:p>
          <a:p>
            <a:pPr algn="ctr"/>
            <a:r>
              <a:rPr lang="en-US" sz="2500" b="1" dirty="0">
                <a:solidFill>
                  <a:srgbClr val="FFC000"/>
                </a:solidFill>
                <a:latin typeface="News Gothic MT" panose="020B0504020203020204" pitchFamily="34" charset="0"/>
              </a:rPr>
              <a:t>7.7%</a:t>
            </a:r>
            <a:r>
              <a:rPr lang="en-US" sz="2500" b="1" dirty="0">
                <a:solidFill>
                  <a:srgbClr val="CF8A00"/>
                </a:solidFill>
                <a:latin typeface="News Gothic MT" panose="020B0504020203020204" pitchFamily="34" charset="0"/>
              </a:rPr>
              <a:t> </a:t>
            </a:r>
            <a:r>
              <a:rPr lang="en-US" b="1" dirty="0">
                <a:solidFill>
                  <a:schemeClr val="bg1"/>
                </a:solidFill>
                <a:latin typeface="News Gothic MT" panose="020B0504020203020204" pitchFamily="34" charset="0"/>
              </a:rPr>
              <a:t>(N=4) spent &gt;10% of TST receiving systemic therapy</a:t>
            </a:r>
          </a:p>
        </p:txBody>
      </p:sp>
    </p:spTree>
    <p:extLst>
      <p:ext uri="{BB962C8B-B14F-4D97-AF65-F5344CB8AC3E}">
        <p14:creationId xmlns:p14="http://schemas.microsoft.com/office/powerpoint/2010/main" val="15508173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1524000" y="6498486"/>
            <a:ext cx="7351486" cy="0"/>
          </a:xfrm>
          <a:prstGeom prst="line">
            <a:avLst/>
          </a:prstGeom>
          <a:ln w="6350">
            <a:solidFill>
              <a:srgbClr val="592A8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9154886" y="6498486"/>
            <a:ext cx="1513114" cy="0"/>
          </a:xfrm>
          <a:prstGeom prst="line">
            <a:avLst/>
          </a:prstGeom>
          <a:ln w="6350">
            <a:solidFill>
              <a:srgbClr val="592A8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0399" y="5976066"/>
            <a:ext cx="1483012" cy="54293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DF94346-016D-4622-A79B-AD59E3E5BCDA}"/>
              </a:ext>
            </a:extLst>
          </p:cNvPr>
          <p:cNvSpPr/>
          <p:nvPr/>
        </p:nvSpPr>
        <p:spPr>
          <a:xfrm>
            <a:off x="4759847" y="568587"/>
            <a:ext cx="35803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latin typeface="News Gothic MT" panose="020B0504020203020204" pitchFamily="34" charset="0"/>
              </a:rPr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020CBE-8389-4813-B86F-1023BFA739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02660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>
                <a:latin typeface="News Gothic MT" panose="020B0504020203020204" pitchFamily="34" charset="0"/>
              </a:rPr>
              <a:t>Time spent receiving multidisciplinary care does not represent a substantial time burden relative to total survival time for most patients with resected PDAC.</a:t>
            </a:r>
          </a:p>
          <a:p>
            <a:r>
              <a:rPr lang="en-US" dirty="0">
                <a:latin typeface="News Gothic MT" panose="020B0504020203020204" pitchFamily="34" charset="0"/>
              </a:rPr>
              <a:t>For some, however, it is considerable. </a:t>
            </a:r>
          </a:p>
          <a:p>
            <a:r>
              <a:rPr lang="en-US" dirty="0">
                <a:latin typeface="News Gothic MT" panose="020B0504020203020204" pitchFamily="34" charset="0"/>
              </a:rPr>
              <a:t>Further research to determine predictors of time burden is warranted to better inform patient and surgeon communication and decision-making.</a:t>
            </a:r>
          </a:p>
        </p:txBody>
      </p:sp>
    </p:spTree>
    <p:extLst>
      <p:ext uri="{BB962C8B-B14F-4D97-AF65-F5344CB8AC3E}">
        <p14:creationId xmlns:p14="http://schemas.microsoft.com/office/powerpoint/2010/main" val="72565290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PRESENTATIONGUID" val="03d67597-4b5e-4414-9fcf-b9896696d229"/>
  <p:tag name="TPVERSION" val="6"/>
  <p:tag name="TPFULLVERSION" val="7.5.8.4"/>
  <p:tag name="PPTVERSION" val="16"/>
  <p:tag name="TPOS" val="2"/>
  <p:tag name="TPLASTSAVEVERSION" val="6.2 PC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1291</TotalTime>
  <Words>400</Words>
  <Application>Microsoft Office PowerPoint</Application>
  <PresentationFormat>Widescreen</PresentationFormat>
  <Paragraphs>57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Lato Black</vt:lpstr>
      <vt:lpstr>News Gothic MT</vt:lpstr>
      <vt:lpstr>Office Theme</vt:lpstr>
      <vt:lpstr>Opportunity Costs of Undergoing Surgical Resection and Perioperative Chemotherapy for Locoregional Pancreatic Adenocarcinoma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XXX Distinction Track Scholar Project Title Mentor</dc:title>
  <dc:creator>Garris, Jenna</dc:creator>
  <cp:lastModifiedBy>Lim, Szu-Aun</cp:lastModifiedBy>
  <cp:revision>39</cp:revision>
  <dcterms:created xsi:type="dcterms:W3CDTF">2018-02-07T18:32:32Z</dcterms:created>
  <dcterms:modified xsi:type="dcterms:W3CDTF">2021-04-12T20:38:46Z</dcterms:modified>
</cp:coreProperties>
</file>