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78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0629"/>
            <a:ext cx="9144000" cy="3084878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Jacob Jackowski</a:t>
            </a:r>
            <a:br>
              <a:rPr lang="en-US" sz="3100" dirty="0"/>
            </a:br>
            <a:r>
              <a:rPr lang="en-US" sz="3100" dirty="0"/>
              <a:t>Medical Education Distinction Track Scholar</a:t>
            </a:r>
            <a:br>
              <a:rPr lang="en-US" sz="3100" dirty="0"/>
            </a:br>
            <a:br>
              <a:rPr lang="en-US" sz="3100" dirty="0"/>
            </a:br>
            <a:r>
              <a:rPr lang="en-US" altLang="en-US" sz="3100" dirty="0"/>
              <a:t>Recognizing Heart Murmurs: Using Simulation-Based, Self-Directed Learning for USMLE Step One Preparation</a:t>
            </a:r>
            <a:br>
              <a:rPr lang="en-US" altLang="en-US" dirty="0"/>
            </a:br>
            <a:br>
              <a:rPr lang="en-US" dirty="0"/>
            </a:br>
            <a:r>
              <a:rPr lang="en-US" sz="3100" dirty="0"/>
              <a:t>Dr. Philip J. Boyer M.D.,</a:t>
            </a:r>
            <a:r>
              <a:rPr lang="en-US" sz="3100" dirty="0" err="1"/>
              <a:t>Ph.D</a:t>
            </a:r>
            <a:r>
              <a:rPr lang="en-US" sz="3100" dirty="0"/>
              <a:t>; Dr. Walter E. Robey III M.D.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en-US" sz="2400" dirty="0"/>
              <a:t>Rationale or need for the educational activity, such as:</a:t>
            </a:r>
          </a:p>
          <a:p>
            <a:r>
              <a:rPr lang="en-US" altLang="en-US" sz="2400" b="1" dirty="0"/>
              <a:t>Education Gap</a:t>
            </a:r>
            <a:r>
              <a:rPr lang="en-US" altLang="en-US" sz="2400" dirty="0"/>
              <a:t>: Auscultation technique and identification in pre-clinical years</a:t>
            </a:r>
          </a:p>
          <a:p>
            <a:r>
              <a:rPr lang="en-US" altLang="en-US" sz="2400" b="1" dirty="0"/>
              <a:t>Population</a:t>
            </a:r>
            <a:r>
              <a:rPr lang="en-US" altLang="en-US" sz="2400" dirty="0"/>
              <a:t>: First and Second year medical students; possible expansion to other health sciences</a:t>
            </a:r>
          </a:p>
          <a:p>
            <a:r>
              <a:rPr lang="en-US" altLang="en-US" sz="2400" b="1" dirty="0"/>
              <a:t>Educational Strategy: </a:t>
            </a:r>
          </a:p>
          <a:p>
            <a:pPr lvl="1"/>
            <a:r>
              <a:rPr lang="en-US" altLang="en-US" dirty="0"/>
              <a:t>Initial: Self-Directed Heart Murmur Auscultation Simulation using </a:t>
            </a:r>
            <a:r>
              <a:rPr lang="en-US" altLang="en-US" dirty="0" err="1"/>
              <a:t>Cardionics</a:t>
            </a:r>
            <a:r>
              <a:rPr lang="en-US" altLang="en-US" dirty="0"/>
              <a:t> II Simulator</a:t>
            </a:r>
          </a:p>
          <a:p>
            <a:pPr lvl="1"/>
            <a:r>
              <a:rPr lang="en-US" altLang="en-US" dirty="0"/>
              <a:t>Expansion: Heart Murmur and Congenital Heart defect Flipped classroom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b="1" dirty="0"/>
              <a:t>Why Self-Directed Simulation?</a:t>
            </a:r>
            <a:endParaRPr lang="en-US" altLang="en-US" sz="2000" b="1" dirty="0"/>
          </a:p>
          <a:p>
            <a:r>
              <a:rPr lang="en-US" altLang="en-US" sz="2400" dirty="0"/>
              <a:t>The integration of clinical simulation modalities into the basic science curriculum has been shown to improve retention of material and medical student satisfaction with their educational experience (</a:t>
            </a:r>
            <a:r>
              <a:rPr lang="en-US" altLang="en-US" sz="2400" dirty="0" err="1"/>
              <a:t>Dyrbye</a:t>
            </a:r>
            <a:r>
              <a:rPr lang="en-US" altLang="en-US" sz="2400" dirty="0"/>
              <a:t> et al., 2011). </a:t>
            </a:r>
          </a:p>
          <a:p>
            <a:r>
              <a:rPr lang="en-US" altLang="en-US" sz="2400" dirty="0"/>
              <a:t>It has been shown that self-directed simulation has produced learning outcomes that are equal to faculty-directed simulations and actually take less time for the students to complete and are less burden on faculty (</a:t>
            </a:r>
            <a:r>
              <a:rPr lang="en-US" altLang="en-US" sz="2400" dirty="0" err="1"/>
              <a:t>Brydges</a:t>
            </a:r>
            <a:r>
              <a:rPr lang="en-US" altLang="en-US" sz="2400" dirty="0"/>
              <a:t> et al., 2013). </a:t>
            </a:r>
          </a:p>
          <a:p>
            <a:pPr>
              <a:buFont typeface="Wingdings" pitchFamily="2" charset="2"/>
              <a:buChar char="n"/>
            </a:pPr>
            <a:endParaRPr lang="en-US" altLang="en-US" sz="24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317"/>
            <a:ext cx="10515600" cy="525900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113 (65: 2019; 48: 2020) second-year medical students voluntarily enrolled in the study </a:t>
            </a:r>
          </a:p>
          <a:p>
            <a:r>
              <a:rPr lang="en-US" altLang="en-US" sz="2400" dirty="0"/>
              <a:t>Students completed a pre-test consisting of auditory auscultation-based questions. </a:t>
            </a:r>
          </a:p>
          <a:p>
            <a:r>
              <a:rPr lang="en-US" altLang="en-US" sz="2400" dirty="0"/>
              <a:t>Following the pretest, students studied murmur characteristics using the auscultation simulator and Murmur Series Handout</a:t>
            </a:r>
          </a:p>
          <a:p>
            <a:r>
              <a:rPr lang="en-US" altLang="en-US" sz="2400" dirty="0"/>
              <a:t>Students completed a post-test once the auscultation modules were completed. </a:t>
            </a:r>
          </a:p>
          <a:p>
            <a:endParaRPr lang="en-US" altLang="en-US" sz="2400" dirty="0"/>
          </a:p>
          <a:p>
            <a:r>
              <a:rPr lang="en-US" altLang="en-US" sz="3000" b="1" dirty="0"/>
              <a:t>Evaluation</a:t>
            </a:r>
          </a:p>
          <a:p>
            <a:pPr lvl="1"/>
            <a:r>
              <a:rPr lang="en-US" altLang="en-US" dirty="0"/>
              <a:t>Test scores were compared using a </a:t>
            </a:r>
            <a:r>
              <a:rPr lang="en-US" altLang="en-US" b="1" dirty="0"/>
              <a:t>paired t-test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b="1" dirty="0"/>
              <a:t>Likert scale survey </a:t>
            </a:r>
            <a:r>
              <a:rPr lang="en-US" altLang="en-US" dirty="0"/>
              <a:t>to assess attitudes toward this self-directed learning experience. </a:t>
            </a:r>
          </a:p>
          <a:p>
            <a:endParaRPr lang="en-US" altLang="en-US" sz="2400" dirty="0"/>
          </a:p>
          <a:p>
            <a:r>
              <a:rPr lang="en-US" altLang="en-US" b="1" dirty="0"/>
              <a:t>Materials:</a:t>
            </a:r>
          </a:p>
          <a:p>
            <a:pPr lvl="1"/>
            <a:r>
              <a:rPr lang="en-US" altLang="en-US" dirty="0"/>
              <a:t>First Aid, Boards and Beyond and USLME </a:t>
            </a:r>
          </a:p>
          <a:p>
            <a:pPr lvl="1"/>
            <a:r>
              <a:rPr lang="en-US" altLang="en-US" dirty="0"/>
              <a:t>SAM II Student Auscultation Manikin (</a:t>
            </a:r>
            <a:r>
              <a:rPr lang="en-US" altLang="en-US" dirty="0" err="1"/>
              <a:t>Cardionics</a:t>
            </a:r>
            <a:r>
              <a:rPr lang="en-US" altLang="en-US" dirty="0"/>
              <a:t>) containing a sound library</a:t>
            </a:r>
          </a:p>
          <a:p>
            <a:pPr lvl="1"/>
            <a:r>
              <a:rPr lang="en-US" altLang="en-US" dirty="0"/>
              <a:t>Auscultation Device: headphones or stethoscope provided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199742" y="96512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D6C7E-85CF-4DBD-96BC-3836EE38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466" y="804398"/>
            <a:ext cx="10515600" cy="43513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200" dirty="0"/>
              <a:t>113 (65, 48) Second year medical students from the Brody School of Medicine participated in the study.</a:t>
            </a:r>
          </a:p>
          <a:p>
            <a:pPr>
              <a:spcBef>
                <a:spcPct val="0"/>
              </a:spcBef>
            </a:pPr>
            <a:r>
              <a:rPr lang="en-US" altLang="en-US" sz="2200" dirty="0"/>
              <a:t>Prior to completion of the modules, students were only able to effectively recognize normal heart sounds.</a:t>
            </a:r>
          </a:p>
          <a:p>
            <a:pPr>
              <a:spcBef>
                <a:spcPct val="0"/>
              </a:spcBef>
            </a:pPr>
            <a:r>
              <a:rPr lang="en-US" altLang="en-US" sz="2200" dirty="0"/>
              <a:t>Comparison of Pre-test and Post-test mean scores produced a p-value &lt;0.0001.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4EF48F0-0165-C94D-ADA6-5A8C1E31D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671890"/>
              </p:ext>
            </p:extLst>
          </p:nvPr>
        </p:nvGraphicFramePr>
        <p:xfrm>
          <a:off x="2274887" y="2424960"/>
          <a:ext cx="7642226" cy="407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778">
                <a:tc gridSpan="6">
                  <a:txBody>
                    <a:bodyPr/>
                    <a:lstStyle/>
                    <a:p>
                      <a:r>
                        <a:rPr lang="en-US" sz="1800" dirty="0"/>
                        <a:t>Murmurs                                                    2019                                      2020                         </a:t>
                      </a:r>
                    </a:p>
                  </a:txBody>
                  <a:tcPr marL="91448" marR="91448" marT="45713" marB="457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Pre-Test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Post-Test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Pre-Test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Post-Test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Heart sounds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97%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Aortic Stenosis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Aortic Regurgitation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92%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Mitral Stenosis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82%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Mitral regurgitation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79%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Mitral Valve Prolapse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Patent Ductus Arteriosus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67%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99%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Ventricular Septal Defect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51%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96%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89.60%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53.50%</a:t>
                      </a:r>
                    </a:p>
                  </a:txBody>
                  <a:tcPr marL="91448" marR="91448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90.38%</a:t>
                      </a:r>
                    </a:p>
                  </a:txBody>
                  <a:tcPr marL="91448" marR="91448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26F1-2C72-3048-B861-BA3C892B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A940-C7ED-9945-BF6A-AF491F34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9EC9AC7-0372-AE4C-BCEF-3AC4094E4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033705"/>
              </p:ext>
            </p:extLst>
          </p:nvPr>
        </p:nvGraphicFramePr>
        <p:xfrm>
          <a:off x="838200" y="1825625"/>
          <a:ext cx="10515600" cy="435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Survey Question: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Score 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educational modality was easy to use.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through education modules at my own pace improved the learning experience.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the auscultation simulator improved my ability to recognize cardiac murmurs.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auscultation simulator improved my confidence in recognizing cardiac murmurs.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educational modality will increase my ability to correctly answer USLME Step One Examination questions.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interested in other Self-directed Simulation modalities to prepare for Step One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0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26911" y="17610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039"/>
            <a:ext cx="10515600" cy="4918959"/>
          </a:xfrm>
        </p:spPr>
        <p:txBody>
          <a:bodyPr>
            <a:normAutofit/>
          </a:bodyPr>
          <a:lstStyle/>
          <a:p>
            <a:r>
              <a:rPr lang="en-US" dirty="0"/>
              <a:t>Completion of the SDL Heart Murmur auscultation modules significantly increased the students’ ability to recognize pathological heart murmurs. </a:t>
            </a:r>
          </a:p>
          <a:p>
            <a:r>
              <a:rPr lang="en-US" dirty="0"/>
              <a:t>Completion of the modules increased the students’ confidence in their abilities to recognize heart murmurs and answer USMLE Step One examination questions. </a:t>
            </a:r>
          </a:p>
          <a:p>
            <a:r>
              <a:rPr lang="en-US" dirty="0"/>
              <a:t>SDL simulation-based auscultation modules should be incorporated into the first two didactic years of medical school to provide clinical correlations and to assist preparation for USMLE Board Examinations. </a:t>
            </a:r>
          </a:p>
          <a:p>
            <a:r>
              <a:rPr lang="en-US" dirty="0"/>
              <a:t>Future Directions: </a:t>
            </a:r>
            <a:r>
              <a:rPr lang="en-US" altLang="en-US" dirty="0"/>
              <a:t>Congenital Heart Disease and Cardiac Murmur Flipped Classroom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621</Words>
  <Application>Microsoft Macintosh PowerPoint</Application>
  <PresentationFormat>Widescreen</PresentationFormat>
  <Paragraphs>100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Jacob Jackowski Medical Education Distinction Track Scholar  Recognizing Heart Murmurs: Using Simulation-Based, Self-Directed Learning for USMLE Step One Preparation  Dr. Philip J. Boyer M.D.,Ph.D; Dr. Walter E. Robey III M.D.</vt:lpstr>
      <vt:lpstr>PowerPoint Presentation</vt:lpstr>
      <vt:lpstr>PowerPoint Presentation</vt:lpstr>
      <vt:lpstr>PowerPoint Presentation</vt:lpstr>
      <vt:lpstr>Survey 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Jackowski, Jacob R</cp:lastModifiedBy>
  <cp:revision>17</cp:revision>
  <dcterms:created xsi:type="dcterms:W3CDTF">2018-02-07T18:32:32Z</dcterms:created>
  <dcterms:modified xsi:type="dcterms:W3CDTF">2021-04-05T18:36:21Z</dcterms:modified>
</cp:coreProperties>
</file>