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rts/chart1.xml" ContentType="application/vnd.openxmlformats-officedocument.drawingml.chart+xml"/>
  <Override PartName="/ppt/theme/theme2.xml" ContentType="application/vnd.openxmlformats-officedocument.them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</p:sldIdLst>
  <p:sldSz cx="12192000" cy="6858000"/>
  <p:notesSz cx="6858000" cy="9144000"/>
  <p:custDataLst>
    <p:tags r:id="rId1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0" autoAdjust="0"/>
    <p:restoredTop sz="94660"/>
  </p:normalViewPr>
  <p:slideViewPr>
    <p:cSldViewPr snapToGrid="0">
      <p:cViewPr varScale="1">
        <p:scale>
          <a:sx n="95" d="100"/>
          <a:sy n="95" d="100"/>
        </p:scale>
        <p:origin x="7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brenham/Desktop/Response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brenham/Desktop/Response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brenham/Desktop/Response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brenham/Desktop/Response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brenham/Desktop/Response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brenham/Desktop/Response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C3-4E20-931D-0268D707510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5C3-4E20-931D-0268D707510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5C3-4E20-931D-0268D70751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84356968"/>
        <c:axId val="384357296"/>
        <c:axId val="383550584"/>
      </c:bar3DChart>
      <c:catAx>
        <c:axId val="3843569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84357296"/>
        <c:crosses val="autoZero"/>
        <c:auto val="1"/>
        <c:lblAlgn val="ctr"/>
        <c:lblOffset val="100"/>
        <c:noMultiLvlLbl val="0"/>
      </c:catAx>
      <c:valAx>
        <c:axId val="3843572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84356968"/>
        <c:crosses val="autoZero"/>
        <c:crossBetween val="between"/>
      </c:valAx>
      <c:serAx>
        <c:axId val="383550584"/>
        <c:scaling>
          <c:orientation val="minMax"/>
        </c:scaling>
        <c:delete val="0"/>
        <c:axPos val="b"/>
        <c:majorTickMark val="out"/>
        <c:minorTickMark val="none"/>
        <c:tickLblPos val="nextTo"/>
        <c:crossAx val="384357296"/>
        <c:crosses val="autoZero"/>
      </c:ser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dirty="0"/>
              <a:t>Establishing a differential diagnosis for a drug reaction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Sheet4!$A$2</c:f>
              <c:strCache>
                <c:ptCount val="1"/>
                <c:pt idx="0">
                  <c:v>Establishing a differential diagnosis for a drug reaction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9FA-1E41-988F-5E95D4E7EDCD}"/>
              </c:ext>
            </c:extLst>
          </c:dPt>
          <c:dPt>
            <c:idx val="1"/>
            <c:bubble3D val="0"/>
            <c:spPr>
              <a:solidFill>
                <a:srgbClr val="FF92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9FA-1E41-988F-5E95D4E7EDCD}"/>
              </c:ext>
            </c:extLst>
          </c:dPt>
          <c:dPt>
            <c:idx val="2"/>
            <c:bubble3D val="0"/>
            <c:spPr>
              <a:solidFill>
                <a:srgbClr val="A5A5A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9FA-1E41-988F-5E95D4E7EDCD}"/>
              </c:ext>
            </c:extLst>
          </c:dPt>
          <c:dPt>
            <c:idx val="3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9FA-1E41-988F-5E95D4E7EDCD}"/>
              </c:ext>
            </c:extLst>
          </c:dPt>
          <c:dPt>
            <c:idx val="4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9FA-1E41-988F-5E95D4E7EDCD}"/>
              </c:ext>
            </c:extLst>
          </c:dPt>
          <c:cat>
            <c:strRef>
              <c:f>Sheet4!$B$1:$F$1</c:f>
              <c:strCache>
                <c:ptCount val="5"/>
                <c:pt idx="0">
                  <c:v>Very Uncomfortable</c:v>
                </c:pt>
                <c:pt idx="1">
                  <c:v>Uncomfortable</c:v>
                </c:pt>
                <c:pt idx="2">
                  <c:v>No Opinion</c:v>
                </c:pt>
                <c:pt idx="3">
                  <c:v>Comfortable</c:v>
                </c:pt>
                <c:pt idx="4">
                  <c:v>Very Comfortable</c:v>
                </c:pt>
              </c:strCache>
            </c:strRef>
          </c:cat>
          <c:val>
            <c:numRef>
              <c:f>Sheet4!$B$2:$F$2</c:f>
              <c:numCache>
                <c:formatCode>General</c:formatCode>
                <c:ptCount val="5"/>
                <c:pt idx="0">
                  <c:v>6</c:v>
                </c:pt>
                <c:pt idx="1">
                  <c:v>11</c:v>
                </c:pt>
                <c:pt idx="2">
                  <c:v>6</c:v>
                </c:pt>
                <c:pt idx="3">
                  <c:v>3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9FA-1E41-988F-5E95D4E7ED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dirty="0"/>
              <a:t>Evaluating the presentation of a rash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Sheet4!$A$4</c:f>
              <c:strCache>
                <c:ptCount val="1"/>
                <c:pt idx="0">
                  <c:v>Evaluating the presentation of a rash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F3C-AB4F-B79D-977F4D23F8B1}"/>
              </c:ext>
            </c:extLst>
          </c:dPt>
          <c:dPt>
            <c:idx val="1"/>
            <c:bubble3D val="0"/>
            <c:spPr>
              <a:solidFill>
                <a:srgbClr val="FF92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F3C-AB4F-B79D-977F4D23F8B1}"/>
              </c:ext>
            </c:extLst>
          </c:dPt>
          <c:dPt>
            <c:idx val="2"/>
            <c:bubble3D val="0"/>
            <c:spPr>
              <a:solidFill>
                <a:srgbClr val="A5A5A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F3C-AB4F-B79D-977F4D23F8B1}"/>
              </c:ext>
            </c:extLst>
          </c:dPt>
          <c:dPt>
            <c:idx val="3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F3C-AB4F-B79D-977F4D23F8B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F3C-AB4F-B79D-977F4D23F8B1}"/>
              </c:ext>
            </c:extLst>
          </c:dPt>
          <c:cat>
            <c:strRef>
              <c:f>Sheet4!$B$3:$F$3</c:f>
              <c:strCache>
                <c:ptCount val="5"/>
                <c:pt idx="0">
                  <c:v>Very Uncomfortable</c:v>
                </c:pt>
                <c:pt idx="1">
                  <c:v>Uncomfortable</c:v>
                </c:pt>
                <c:pt idx="2">
                  <c:v>No Opinion</c:v>
                </c:pt>
                <c:pt idx="3">
                  <c:v>Comfortable</c:v>
                </c:pt>
                <c:pt idx="4">
                  <c:v>Very Comfortable</c:v>
                </c:pt>
              </c:strCache>
            </c:strRef>
          </c:cat>
          <c:val>
            <c:numRef>
              <c:f>Sheet4!$B$4:$F$4</c:f>
              <c:numCache>
                <c:formatCode>General</c:formatCode>
                <c:ptCount val="5"/>
                <c:pt idx="0">
                  <c:v>7</c:v>
                </c:pt>
                <c:pt idx="1">
                  <c:v>8</c:v>
                </c:pt>
                <c:pt idx="2">
                  <c:v>6</c:v>
                </c:pt>
                <c:pt idx="3">
                  <c:v>6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F3C-AB4F-B79D-977F4D23F8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dirty="0"/>
              <a:t>Understanding the presentation and pathophysiology of DRESS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Sheet4!$A$6</c:f>
              <c:strCache>
                <c:ptCount val="1"/>
                <c:pt idx="0">
                  <c:v>Understanding the presentation and pathophysiology of DRESS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EE6-034A-AA10-B4BA7411ED09}"/>
              </c:ext>
            </c:extLst>
          </c:dPt>
          <c:dPt>
            <c:idx val="1"/>
            <c:bubble3D val="0"/>
            <c:spPr>
              <a:solidFill>
                <a:srgbClr val="FF92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EE6-034A-AA10-B4BA7411ED09}"/>
              </c:ext>
            </c:extLst>
          </c:dPt>
          <c:dPt>
            <c:idx val="2"/>
            <c:bubble3D val="0"/>
            <c:spPr>
              <a:solidFill>
                <a:srgbClr val="A5A5A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EE6-034A-AA10-B4BA7411ED09}"/>
              </c:ext>
            </c:extLst>
          </c:dPt>
          <c:dPt>
            <c:idx val="3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EE6-034A-AA10-B4BA7411ED0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EE6-034A-AA10-B4BA7411ED09}"/>
              </c:ext>
            </c:extLst>
          </c:dPt>
          <c:cat>
            <c:strRef>
              <c:f>Sheet4!$B$5:$F$5</c:f>
              <c:strCache>
                <c:ptCount val="5"/>
                <c:pt idx="0">
                  <c:v>Very Uncomfortable</c:v>
                </c:pt>
                <c:pt idx="1">
                  <c:v>Uncomfortable</c:v>
                </c:pt>
                <c:pt idx="2">
                  <c:v>No Opinion</c:v>
                </c:pt>
                <c:pt idx="3">
                  <c:v>Comfortable</c:v>
                </c:pt>
                <c:pt idx="4">
                  <c:v>Very Comfortable</c:v>
                </c:pt>
              </c:strCache>
            </c:strRef>
          </c:cat>
          <c:val>
            <c:numRef>
              <c:f>Sheet4!$B$6:$F$6</c:f>
              <c:numCache>
                <c:formatCode>General</c:formatCode>
                <c:ptCount val="5"/>
                <c:pt idx="0">
                  <c:v>7</c:v>
                </c:pt>
                <c:pt idx="1">
                  <c:v>10</c:v>
                </c:pt>
                <c:pt idx="2">
                  <c:v>8</c:v>
                </c:pt>
                <c:pt idx="3">
                  <c:v>2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EE6-034A-AA10-B4BA7411ED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dirty="0"/>
              <a:t>Establishing a differential diagnosis for a drug reaction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Sheet4!$A$9</c:f>
              <c:strCache>
                <c:ptCount val="1"/>
                <c:pt idx="0">
                  <c:v>Establishing a differential diagnosis for a drug reaction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756-CD42-8A89-9E3BC7E7FB3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756-CD42-8A89-9E3BC7E7FB30}"/>
              </c:ext>
            </c:extLst>
          </c:dPt>
          <c:dPt>
            <c:idx val="2"/>
            <c:bubble3D val="0"/>
            <c:spPr>
              <a:solidFill>
                <a:srgbClr val="A5A5A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756-CD42-8A89-9E3BC7E7FB30}"/>
              </c:ext>
            </c:extLst>
          </c:dPt>
          <c:dPt>
            <c:idx val="3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756-CD42-8A89-9E3BC7E7FB30}"/>
              </c:ext>
            </c:extLst>
          </c:dPt>
          <c:dPt>
            <c:idx val="4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756-CD42-8A89-9E3BC7E7FB30}"/>
              </c:ext>
            </c:extLst>
          </c:dPt>
          <c:cat>
            <c:strRef>
              <c:f>Sheet4!$B$8:$F$8</c:f>
              <c:strCache>
                <c:ptCount val="5"/>
                <c:pt idx="0">
                  <c:v>Very Uncomfortable</c:v>
                </c:pt>
                <c:pt idx="1">
                  <c:v>Uncomfortable</c:v>
                </c:pt>
                <c:pt idx="2">
                  <c:v>No Opinion</c:v>
                </c:pt>
                <c:pt idx="3">
                  <c:v>Comfortable</c:v>
                </c:pt>
                <c:pt idx="4">
                  <c:v>Very Comfortable</c:v>
                </c:pt>
              </c:strCache>
            </c:strRef>
          </c:cat>
          <c:val>
            <c:numRef>
              <c:f>Sheet4!$B$9:$F$9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6</c:v>
                </c:pt>
                <c:pt idx="3">
                  <c:v>19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756-CD42-8A89-9E3BC7E7FB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dirty="0"/>
              <a:t>Evaluating the presentation of a rash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Sheet4!$A$11</c:f>
              <c:strCache>
                <c:ptCount val="1"/>
                <c:pt idx="0">
                  <c:v>Evaluating the presentation of a rash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E02-2A4B-81B6-AE8ACFC3265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E02-2A4B-81B6-AE8ACFC32655}"/>
              </c:ext>
            </c:extLst>
          </c:dPt>
          <c:dPt>
            <c:idx val="2"/>
            <c:bubble3D val="0"/>
            <c:spPr>
              <a:solidFill>
                <a:srgbClr val="A5A5A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E02-2A4B-81B6-AE8ACFC32655}"/>
              </c:ext>
            </c:extLst>
          </c:dPt>
          <c:dPt>
            <c:idx val="3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E02-2A4B-81B6-AE8ACFC32655}"/>
              </c:ext>
            </c:extLst>
          </c:dPt>
          <c:dPt>
            <c:idx val="4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E02-2A4B-81B6-AE8ACFC32655}"/>
              </c:ext>
            </c:extLst>
          </c:dPt>
          <c:cat>
            <c:strRef>
              <c:f>Sheet4!$B$10:$F$10</c:f>
              <c:strCache>
                <c:ptCount val="5"/>
                <c:pt idx="0">
                  <c:v>Very Uncomfortable</c:v>
                </c:pt>
                <c:pt idx="1">
                  <c:v>Uncomfortable</c:v>
                </c:pt>
                <c:pt idx="2">
                  <c:v>No Opinion</c:v>
                </c:pt>
                <c:pt idx="3">
                  <c:v>Comfortable</c:v>
                </c:pt>
                <c:pt idx="4">
                  <c:v>Very Comfortable</c:v>
                </c:pt>
              </c:strCache>
            </c:strRef>
          </c:cat>
          <c:val>
            <c:numRef>
              <c:f>Sheet4!$B$11:$F$11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5</c:v>
                </c:pt>
                <c:pt idx="3">
                  <c:v>19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E02-2A4B-81B6-AE8ACFC326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dirty="0"/>
              <a:t>Understanding the presentation and pathophysiology of DRESS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Sheet4!$A$13</c:f>
              <c:strCache>
                <c:ptCount val="1"/>
                <c:pt idx="0">
                  <c:v>Understanding the presentation and pathophysiology of DRESS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706-A84F-87EE-4307D33B279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706-A84F-87EE-4307D33B2790}"/>
              </c:ext>
            </c:extLst>
          </c:dPt>
          <c:dPt>
            <c:idx val="2"/>
            <c:bubble3D val="0"/>
            <c:spPr>
              <a:solidFill>
                <a:srgbClr val="A5A5A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706-A84F-87EE-4307D33B2790}"/>
              </c:ext>
            </c:extLst>
          </c:dPt>
          <c:dPt>
            <c:idx val="3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706-A84F-87EE-4307D33B2790}"/>
              </c:ext>
            </c:extLst>
          </c:dPt>
          <c:dPt>
            <c:idx val="4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706-A84F-87EE-4307D33B2790}"/>
              </c:ext>
            </c:extLst>
          </c:dPt>
          <c:cat>
            <c:strRef>
              <c:f>Sheet4!$B$12:$F$12</c:f>
              <c:strCache>
                <c:ptCount val="5"/>
                <c:pt idx="0">
                  <c:v>Very Uncomfortable</c:v>
                </c:pt>
                <c:pt idx="1">
                  <c:v>Uncomfortable</c:v>
                </c:pt>
                <c:pt idx="2">
                  <c:v>No Opinion</c:v>
                </c:pt>
                <c:pt idx="3">
                  <c:v>Comfortable</c:v>
                </c:pt>
                <c:pt idx="4">
                  <c:v>Very Comfortable</c:v>
                </c:pt>
              </c:strCache>
            </c:strRef>
          </c:cat>
          <c:val>
            <c:numRef>
              <c:f>Sheet4!$B$13:$F$13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3</c:v>
                </c:pt>
                <c:pt idx="3">
                  <c:v>20</c:v>
                </c:pt>
                <c:pt idx="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706-A84F-87EE-4307D33B27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5EB2E-89D7-43D9-AB88-AA8FDABDBC1B}" type="datetimeFigureOut">
              <a:rPr lang="en-US" smtClean="0"/>
              <a:t>4/9/21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EEDA09-CDD6-4BD5-AFBA-2BDD4B4F5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010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C8F93-171C-4DA8-866B-8EDA0C5667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15AE7B-BF3E-4E00-AB57-02CA5EE28D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740D2A-1707-481D-83DC-06339ABFE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9AE52-D571-4735-B0F8-99A452B002E1}" type="datetimeFigureOut">
              <a:rPr lang="en-US" smtClean="0"/>
              <a:t>4/9/21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66E9CC-9EC8-482C-988C-7554E0EAA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404F9-3356-4D38-BA66-B116B1CA3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BBD73-7710-4A22-B143-E0F63D070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680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68277-C57E-4A7D-ACFA-33F0CEDC2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DD361E-5EED-46DB-9FB3-421DBB3ED7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E6C072-CFE7-4BD0-9E5C-1A96CB701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9AE52-D571-4735-B0F8-99A452B002E1}" type="datetimeFigureOut">
              <a:rPr lang="en-US" smtClean="0"/>
              <a:t>4/9/21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173FDC-B823-4622-8276-3F3489DF2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12DC2-D2BC-4DE3-944E-815405168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BBD73-7710-4A22-B143-E0F63D070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59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DE5ADC-79F6-49FB-8D8E-C9286B9C24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720A7F-018F-4D8C-8D0D-CA97E40C1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0241D0-4DE9-40AD-88CA-961861887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9AE52-D571-4735-B0F8-99A452B002E1}" type="datetimeFigureOut">
              <a:rPr lang="en-US" smtClean="0"/>
              <a:t>4/9/21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86D9DC-CD39-4E70-98F1-F3380216E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80C23C-C3DB-4E9E-B71D-855317359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BBD73-7710-4A22-B143-E0F63D070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7063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POnTheFly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CF2E7-39F1-447B-A2BE-7B4B3ED70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712A3D-FFAC-4176-B7B2-EE6A0FAB1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9AE52-D571-4735-B0F8-99A452B002E1}" type="datetimeFigureOut">
              <a:rPr lang="en-US" smtClean="0"/>
              <a:t>4/9/21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FF099A-5B94-4F00-86BC-DC7B0A60B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070ADD-89D1-42F6-9CED-B1A66CFD9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BBD73-7710-4A22-B143-E0F63D0707E3}" type="slidenum">
              <a:rPr lang="en-US" smtClean="0"/>
              <a:t>‹#›</a:t>
            </a:fld>
            <a:endParaRPr lang="en-US"/>
          </a:p>
        </p:txBody>
      </p:sp>
      <p:graphicFrame>
        <p:nvGraphicFramePr>
          <p:cNvPr id="6" name="TPChart" hidden="1">
            <a:extLst>
              <a:ext uri="{FF2B5EF4-FFF2-40B4-BE49-F238E27FC236}">
                <a16:creationId xmlns:a16="http://schemas.microsoft.com/office/drawing/2014/main" id="{8C57F188-FEEF-4D18-8E93-294B061057D4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834921098"/>
              </p:ext>
            </p:extLst>
          </p:nvPr>
        </p:nvGraphicFramePr>
        <p:xfrm>
          <a:off x="6350000" y="1600200"/>
          <a:ext cx="2540000" cy="25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76115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92CF1-286D-48B8-9E0B-FD077A43C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4A79EB-13E9-42AC-943E-BD725DCE10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A3A01-A835-43FD-8A0B-508AF0C80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9AE52-D571-4735-B0F8-99A452B002E1}" type="datetimeFigureOut">
              <a:rPr lang="en-US" smtClean="0"/>
              <a:t>4/9/21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AFB315-C1BF-426A-AEF1-D4BDE4753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771326-C03E-48A3-AD54-BE2E22CF0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BBD73-7710-4A22-B143-E0F63D070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896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BF975-7924-4C73-8CED-1B390ABF4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2022D0-C921-4D17-BF6D-52AE306473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B14EC-BA92-4802-9434-61FF43A52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9AE52-D571-4735-B0F8-99A452B002E1}" type="datetimeFigureOut">
              <a:rPr lang="en-US" smtClean="0"/>
              <a:t>4/9/21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1120D0-2868-4090-AEC1-1CF7D0E0F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9AE1A1-B3D1-4B3B-802D-CEEAFCEEB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BBD73-7710-4A22-B143-E0F63D070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491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78B61-1CC1-4F45-8613-134D1D81F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7E49A1-BD4D-4192-A9A7-B4A831C02E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42BD30-EE6C-4439-A8D5-B1932F54FE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5490CE-9C02-4241-AB0F-1B7C8A3F9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9AE52-D571-4735-B0F8-99A452B002E1}" type="datetimeFigureOut">
              <a:rPr lang="en-US" smtClean="0"/>
              <a:t>4/9/21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04C2BC-6959-4A1A-B57A-32C1E076B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A69AF8-CCFB-47EA-B310-1D7C013BF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BBD73-7710-4A22-B143-E0F63D070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507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BCD0D-D7A9-421F-950C-D65CA19BF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8564BC-C85B-4F05-AE28-4AF606B4C5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47292E-EE6B-4EE4-9E4B-F41EBE0975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52CBE5-67BF-458D-9DE5-675C36F016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7113FE-8F6B-466E-8753-74E5D30C48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BB6E6C-CA68-4E6C-9115-8E0E72DCE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9AE52-D571-4735-B0F8-99A452B002E1}" type="datetimeFigureOut">
              <a:rPr lang="en-US" smtClean="0"/>
              <a:t>4/9/21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E0D75E-E190-406D-A512-AD8B3D896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7C774B-03BC-4F53-9FF2-59ACF1FB1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BBD73-7710-4A22-B143-E0F63D070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062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D5D4C-3D48-4A4C-BF92-1B26B10C8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02EC67-F13A-4768-AF22-0A9DBBD2B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9AE52-D571-4735-B0F8-99A452B002E1}" type="datetimeFigureOut">
              <a:rPr lang="en-US" smtClean="0"/>
              <a:t>4/9/21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7B378F-F047-4FC2-BD29-5C8A012BF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D5B187-00FB-4D6C-B449-3A408CBBF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BBD73-7710-4A22-B143-E0F63D070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134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99A2E6-1AC5-47B9-9A73-1BB740E9C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9AE52-D571-4735-B0F8-99A452B002E1}" type="datetimeFigureOut">
              <a:rPr lang="en-US" smtClean="0"/>
              <a:t>4/9/21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7EB6FC-FB07-466E-9F90-201BC5310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63BED0-EB6C-439B-B1D4-8FE44E1AC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BBD73-7710-4A22-B143-E0F63D070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530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FA96B-8D25-40D5-B131-5056AAB43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48DC18-309E-4C22-8F63-490B9B36F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9C4797-EF7B-4AA6-84FA-747D25AF1B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A72AB8-6576-4DCC-8F5B-2A90D35DB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9AE52-D571-4735-B0F8-99A452B002E1}" type="datetimeFigureOut">
              <a:rPr lang="en-US" smtClean="0"/>
              <a:t>4/9/21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14397A-AEAE-42CC-A805-597DB039B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67B48D-EF0C-4E54-8149-10ACB2BE9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BBD73-7710-4A22-B143-E0F63D070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432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F6E32-FE1D-4CA0-9444-76A93FF0A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186110-1AB8-4C82-8DA3-BD85B65EEE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E8D2CC-AEE2-44D5-A32F-E3450BAC4E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1AD743-46A7-4F1D-A97C-89CA6B084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9AE52-D571-4735-B0F8-99A452B002E1}" type="datetimeFigureOut">
              <a:rPr lang="en-US" smtClean="0"/>
              <a:t>4/9/21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D5DEA8-48B7-4ADD-9021-240FD0121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EDE1D9-9770-4FFF-A8BC-27732D3FE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BBD73-7710-4A22-B143-E0F63D070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629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AD45E8-773F-4932-B322-BA8A8D5A0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520434-23B4-4D44-9B12-801C262B7B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B17C54-4AF3-4ED6-9EAF-625F5AD840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29AE52-D571-4735-B0F8-99A452B002E1}" type="datetimeFigureOut">
              <a:rPr lang="en-US" smtClean="0"/>
              <a:t>4/9/21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DBA4CC-83DC-4296-9573-9ADED6773A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2D6A25-60C9-4BED-92D7-9014E21542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BBD73-7710-4A22-B143-E0F63D070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63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image" Target="../media/image5.png"/><Relationship Id="rId7" Type="http://schemas.openxmlformats.org/officeDocument/2006/relationships/chart" Target="../charts/chart5.xml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Relationship Id="rId9" Type="http://schemas.openxmlformats.org/officeDocument/2006/relationships/chart" Target="../charts/char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9E6E35-5D78-4415-BF54-45381F0B5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1898" y="364374"/>
            <a:ext cx="4428204" cy="25143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D9D4DC-6A13-49C5-9A7E-083B497DE5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042867"/>
            <a:ext cx="9144000" cy="3084878"/>
          </a:xfrm>
        </p:spPr>
        <p:txBody>
          <a:bodyPr>
            <a:normAutofit fontScale="90000"/>
          </a:bodyPr>
          <a:lstStyle/>
          <a:p>
            <a:r>
              <a:rPr lang="en-US" dirty="0"/>
              <a:t>Brenham Hughes</a:t>
            </a:r>
            <a:br>
              <a:rPr lang="en-US" dirty="0"/>
            </a:br>
            <a:r>
              <a:rPr lang="en-US" sz="2700" dirty="0"/>
              <a:t>MET Distinction Track Scholar</a:t>
            </a:r>
            <a:br>
              <a:rPr lang="en-US" dirty="0"/>
            </a:br>
            <a:r>
              <a:rPr lang="en-US" sz="5300" dirty="0"/>
              <a:t>Problem-Based Learning: Approach to a Patient with a Generalized Rash</a:t>
            </a:r>
            <a:br>
              <a:rPr lang="en-US" dirty="0"/>
            </a:br>
            <a:r>
              <a:rPr lang="en-US" sz="3600" dirty="0"/>
              <a:t>Dr. Lane Wilson, Department of Family Medicine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473940-7CB7-6C4E-88B1-1CE25A591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3887" y="446536"/>
            <a:ext cx="3656260" cy="24356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0B05E1-97E1-E442-8D88-D067CD90D21F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8534" y="364144"/>
            <a:ext cx="3776472" cy="2514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9042078-6CC8-384C-8310-BFED6A3B5813}"/>
              </a:ext>
            </a:extLst>
          </p:cNvPr>
          <p:cNvSpPr/>
          <p:nvPr/>
        </p:nvSpPr>
        <p:spPr>
          <a:xfrm>
            <a:off x="25006" y="2823999"/>
            <a:ext cx="76200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i="1" dirty="0"/>
              <a:t>https://</a:t>
            </a:r>
            <a:r>
              <a:rPr lang="en-US" sz="800" i="1" dirty="0" err="1"/>
              <a:t>www.nicosia.sgul.ac.cy</a:t>
            </a:r>
            <a:r>
              <a:rPr lang="en-US" sz="800" i="1" dirty="0"/>
              <a:t>/medical-students-in-action/img_2954-1/</a:t>
            </a:r>
            <a:endParaRPr lang="en-US" sz="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46535E-4C7B-9742-861A-11B445833F77}"/>
              </a:ext>
            </a:extLst>
          </p:cNvPr>
          <p:cNvSpPr txBox="1"/>
          <p:nvPr/>
        </p:nvSpPr>
        <p:spPr>
          <a:xfrm>
            <a:off x="8584922" y="2823592"/>
            <a:ext cx="360707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www.nicosia.sgul.ac.cy</a:t>
            </a:r>
            <a:r>
              <a:rPr lang="en-US" sz="800" dirty="0"/>
              <a:t>/introduction-to-</a:t>
            </a:r>
            <a:r>
              <a:rPr lang="en-US" sz="800" dirty="0" err="1"/>
              <a:t>programme</a:t>
            </a:r>
            <a:r>
              <a:rPr lang="en-US" sz="800" dirty="0"/>
              <a:t>/curriculum/teaching/</a:t>
            </a:r>
          </a:p>
        </p:txBody>
      </p:sp>
    </p:spTree>
    <p:extLst>
      <p:ext uri="{BB962C8B-B14F-4D97-AF65-F5344CB8AC3E}">
        <p14:creationId xmlns:p14="http://schemas.microsoft.com/office/powerpoint/2010/main" val="10404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1524000" y="6498486"/>
            <a:ext cx="7351486" cy="0"/>
          </a:xfrm>
          <a:prstGeom prst="line">
            <a:avLst/>
          </a:prstGeom>
          <a:ln w="6350">
            <a:solidFill>
              <a:srgbClr val="592A8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9154886" y="6498486"/>
            <a:ext cx="1513114" cy="0"/>
          </a:xfrm>
          <a:prstGeom prst="line">
            <a:avLst/>
          </a:prstGeom>
          <a:ln w="6350">
            <a:solidFill>
              <a:srgbClr val="592A8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0399" y="5976066"/>
            <a:ext cx="1483012" cy="54293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ABBFDC1-EA11-4F39-A71D-4706E09468A6}"/>
              </a:ext>
            </a:extLst>
          </p:cNvPr>
          <p:cNvSpPr/>
          <p:nvPr/>
        </p:nvSpPr>
        <p:spPr>
          <a:xfrm>
            <a:off x="4165532" y="362696"/>
            <a:ext cx="33283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Introduction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577531-A347-4E27-88F3-BE0BC5613F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9791"/>
            <a:ext cx="10515600" cy="5078991"/>
          </a:xfrm>
        </p:spPr>
        <p:txBody>
          <a:bodyPr>
            <a:normAutofit/>
          </a:bodyPr>
          <a:lstStyle/>
          <a:p>
            <a:pPr marL="571500" indent="-571500"/>
            <a:r>
              <a:rPr lang="en-US" dirty="0"/>
              <a:t>Historically, there has been a lack of priority placed on dermatologic diseases and treatments in medical school curricula leading to student/physician diffidence</a:t>
            </a:r>
            <a:r>
              <a:rPr lang="en-US" baseline="30000" dirty="0"/>
              <a:t>1</a:t>
            </a:r>
          </a:p>
          <a:p>
            <a:pPr marL="571500" indent="-571500"/>
            <a:r>
              <a:rPr lang="en-US" dirty="0"/>
              <a:t>These “dermatologic gaps” are also reflected in the lack of research on the implementation of active learning sessions to teach dermatologic pathology and treatment. </a:t>
            </a:r>
          </a:p>
          <a:p>
            <a:pPr marL="571500" indent="-571500"/>
            <a:r>
              <a:rPr lang="en-US" dirty="0"/>
              <a:t>This PBL case was designed for second year medical students at the Brody School of Medicine as a look at their PBL curriculum identified a disproportionate number of infectious disease cases</a:t>
            </a:r>
            <a:endParaRPr lang="en-US" i="1" dirty="0"/>
          </a:p>
          <a:p>
            <a:endParaRPr lang="en-US" dirty="0"/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921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1524000" y="6498486"/>
            <a:ext cx="7351486" cy="0"/>
          </a:xfrm>
          <a:prstGeom prst="line">
            <a:avLst/>
          </a:prstGeom>
          <a:ln w="6350">
            <a:solidFill>
              <a:srgbClr val="592A8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9154886" y="6498486"/>
            <a:ext cx="1513114" cy="0"/>
          </a:xfrm>
          <a:prstGeom prst="line">
            <a:avLst/>
          </a:prstGeom>
          <a:ln w="6350">
            <a:solidFill>
              <a:srgbClr val="592A8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0399" y="5976066"/>
            <a:ext cx="1483012" cy="54293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7F714F8-198D-4C2B-AD4C-FADF88394457}"/>
              </a:ext>
            </a:extLst>
          </p:cNvPr>
          <p:cNvSpPr/>
          <p:nvPr/>
        </p:nvSpPr>
        <p:spPr>
          <a:xfrm>
            <a:off x="4701560" y="248886"/>
            <a:ext cx="36541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/>
              <a:t>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73F3AB-C329-4099-B6AD-7E03D10D0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060317"/>
            <a:ext cx="5257800" cy="525900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/>
              <a:t>Design</a:t>
            </a:r>
          </a:p>
          <a:p>
            <a:pPr marL="571500" indent="-571500"/>
            <a:r>
              <a:rPr lang="en-US" dirty="0"/>
              <a:t>Implemented in groups of 10-12 M2 students in their Foundations of Medicine/Doctoring course</a:t>
            </a:r>
          </a:p>
          <a:p>
            <a:pPr marL="571500" indent="-571500"/>
            <a:r>
              <a:rPr lang="en-US" dirty="0"/>
              <a:t>Information was presented in a step-wise fashion (HPI, ROS, PMH, Fam Hx, Social Hx, Vital Signs, Exam)</a:t>
            </a:r>
          </a:p>
          <a:p>
            <a:pPr marL="571500" indent="-571500"/>
            <a:r>
              <a:rPr lang="en-US" dirty="0"/>
              <a:t>One clinical and non-clinical facilitator were provided with a guide to aid students through the case</a:t>
            </a:r>
          </a:p>
          <a:p>
            <a:pPr marL="571500" indent="-571500"/>
            <a:r>
              <a:rPr lang="en-US" dirty="0"/>
              <a:t>Students were given evaluation post-case to evaluate their level of comfort on a 5-point Likert Scale (1 – very uncomfortable; 5 = very comfortable</a:t>
            </a:r>
          </a:p>
          <a:p>
            <a:pPr marL="0" indent="0">
              <a:buNone/>
            </a:pP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9B0E067-C432-AE4F-9AF7-D509261EFBEC}"/>
              </a:ext>
            </a:extLst>
          </p:cNvPr>
          <p:cNvSpPr txBox="1">
            <a:spLocks/>
          </p:cNvSpPr>
          <p:nvPr/>
        </p:nvSpPr>
        <p:spPr>
          <a:xfrm>
            <a:off x="668215" y="1053834"/>
            <a:ext cx="5257800" cy="5259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Learning Objectives</a:t>
            </a:r>
          </a:p>
          <a:p>
            <a:pPr marL="742950" indent="-742950">
              <a:buAutoNum type="arabicPeriod"/>
            </a:pPr>
            <a:r>
              <a:rPr lang="en-US" dirty="0"/>
              <a:t>Identify and classify the presentation of various common dermatologic diseases and in DRESS specifically</a:t>
            </a:r>
          </a:p>
          <a:p>
            <a:pPr marL="742950" indent="-742950">
              <a:buAutoNum type="arabicPeriod"/>
            </a:pPr>
            <a:r>
              <a:rPr lang="en-US" dirty="0"/>
              <a:t>Apply knowledge of the pathogenesis and epidemiology of DRESS and the ways in which they affect the function of the human body</a:t>
            </a:r>
          </a:p>
          <a:p>
            <a:pPr marL="742950" indent="-742950">
              <a:buAutoNum type="arabicPeriod"/>
            </a:pPr>
            <a:r>
              <a:rPr lang="en-US" dirty="0"/>
              <a:t>Select, interpret and understand the indications and limitations of commonly used screening and diagnostic tests in DRESS</a:t>
            </a:r>
          </a:p>
          <a:p>
            <a:pPr marL="742950" indent="-742950">
              <a:buAutoNum type="arabicPeriod"/>
            </a:pPr>
            <a:r>
              <a:rPr lang="en-US" dirty="0"/>
              <a:t>Collaborate within the group to determine and resolve identified learning issues related to DRESS</a:t>
            </a:r>
          </a:p>
          <a:p>
            <a:pPr marL="742950" indent="-742950">
              <a:buAutoNum type="arabicPeriod"/>
            </a:pPr>
            <a:r>
              <a:rPr lang="en-US" dirty="0"/>
              <a:t>Describe the rationale and apply the principles of health systems science including practice improvement in increasing patient safety and enhancing quality of care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909888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1524000" y="6498486"/>
            <a:ext cx="7351486" cy="0"/>
          </a:xfrm>
          <a:prstGeom prst="line">
            <a:avLst/>
          </a:prstGeom>
          <a:ln w="6350">
            <a:solidFill>
              <a:srgbClr val="592A8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9154886" y="6498486"/>
            <a:ext cx="1513114" cy="0"/>
          </a:xfrm>
          <a:prstGeom prst="line">
            <a:avLst/>
          </a:prstGeom>
          <a:ln w="6350">
            <a:solidFill>
              <a:srgbClr val="592A8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0399" y="5976066"/>
            <a:ext cx="1483012" cy="54293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010F378-DBCC-4C0F-8078-B9243DD5196D}"/>
              </a:ext>
            </a:extLst>
          </p:cNvPr>
          <p:cNvSpPr/>
          <p:nvPr/>
        </p:nvSpPr>
        <p:spPr>
          <a:xfrm>
            <a:off x="5079932" y="332968"/>
            <a:ext cx="25190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Results</a:t>
            </a:r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08418EB-F8C9-1E45-B799-047D68E80A71}"/>
              </a:ext>
            </a:extLst>
          </p:cNvPr>
          <p:cNvSpPr txBox="1"/>
          <p:nvPr/>
        </p:nvSpPr>
        <p:spPr>
          <a:xfrm>
            <a:off x="867001" y="1038086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Level of Comfort BEFORE the case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83EEFA4-776C-EE42-8268-0B4E0932ADF1}"/>
              </a:ext>
            </a:extLst>
          </p:cNvPr>
          <p:cNvSpPr txBox="1"/>
          <p:nvPr/>
        </p:nvSpPr>
        <p:spPr>
          <a:xfrm>
            <a:off x="6295799" y="1039756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Level of Comfort AFTER the case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448B01EB-F4D4-4C4B-B7C5-0520513210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589" y="6282779"/>
            <a:ext cx="8607884" cy="406533"/>
          </a:xfrm>
          <a:prstGeom prst="rect">
            <a:avLst/>
          </a:prstGeom>
        </p:spPr>
      </p:pic>
      <p:graphicFrame>
        <p:nvGraphicFramePr>
          <p:cNvPr id="47" name="Chart 46">
            <a:extLst>
              <a:ext uri="{FF2B5EF4-FFF2-40B4-BE49-F238E27FC236}">
                <a16:creationId xmlns:a16="http://schemas.microsoft.com/office/drawing/2014/main" id="{42B05C5B-5056-6344-9215-A3A8DC7E620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4349720"/>
              </p:ext>
            </p:extLst>
          </p:nvPr>
        </p:nvGraphicFramePr>
        <p:xfrm>
          <a:off x="867001" y="1499751"/>
          <a:ext cx="5029200" cy="15850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8" name="Chart 47">
            <a:extLst>
              <a:ext uri="{FF2B5EF4-FFF2-40B4-BE49-F238E27FC236}">
                <a16:creationId xmlns:a16="http://schemas.microsoft.com/office/drawing/2014/main" id="{458AF68A-F4FF-6D4C-AC50-4B8DC6CAF31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981080"/>
              </p:ext>
            </p:extLst>
          </p:nvPr>
        </p:nvGraphicFramePr>
        <p:xfrm>
          <a:off x="867001" y="3218883"/>
          <a:ext cx="5029200" cy="1581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9" name="Chart 48">
            <a:extLst>
              <a:ext uri="{FF2B5EF4-FFF2-40B4-BE49-F238E27FC236}">
                <a16:creationId xmlns:a16="http://schemas.microsoft.com/office/drawing/2014/main" id="{548C2AB6-45C0-5542-B78E-6EAA8A081DF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4220806"/>
              </p:ext>
            </p:extLst>
          </p:nvPr>
        </p:nvGraphicFramePr>
        <p:xfrm>
          <a:off x="867001" y="4800795"/>
          <a:ext cx="5029200" cy="1581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0" name="TextBox 49">
            <a:extLst>
              <a:ext uri="{FF2B5EF4-FFF2-40B4-BE49-F238E27FC236}">
                <a16:creationId xmlns:a16="http://schemas.microsoft.com/office/drawing/2014/main" id="{0AD33382-E12C-D94E-ADC7-6137AE9DD237}"/>
              </a:ext>
            </a:extLst>
          </p:cNvPr>
          <p:cNvSpPr txBox="1"/>
          <p:nvPr/>
        </p:nvSpPr>
        <p:spPr>
          <a:xfrm>
            <a:off x="3921447" y="3932310"/>
            <a:ext cx="821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M = 2.33, SD = 1.07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263E95C-350C-9E4D-8143-E63B89E0E8C3}"/>
              </a:ext>
            </a:extLst>
          </p:cNvPr>
          <p:cNvSpPr txBox="1"/>
          <p:nvPr/>
        </p:nvSpPr>
        <p:spPr>
          <a:xfrm>
            <a:off x="3882589" y="2204869"/>
            <a:ext cx="899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M = 2.41, SD = 1.18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12FCF2D-D7BF-5844-9916-D2AD5B97936F}"/>
              </a:ext>
            </a:extLst>
          </p:cNvPr>
          <p:cNvSpPr txBox="1"/>
          <p:nvPr/>
        </p:nvSpPr>
        <p:spPr>
          <a:xfrm>
            <a:off x="3921447" y="5514222"/>
            <a:ext cx="814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M = 2.19, SD = 0.92</a:t>
            </a:r>
          </a:p>
        </p:txBody>
      </p:sp>
      <p:graphicFrame>
        <p:nvGraphicFramePr>
          <p:cNvPr id="53" name="Chart 52">
            <a:extLst>
              <a:ext uri="{FF2B5EF4-FFF2-40B4-BE49-F238E27FC236}">
                <a16:creationId xmlns:a16="http://schemas.microsoft.com/office/drawing/2014/main" id="{DA5130D2-4A54-104B-B8E6-C83EEABC96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8602461"/>
              </p:ext>
            </p:extLst>
          </p:nvPr>
        </p:nvGraphicFramePr>
        <p:xfrm>
          <a:off x="6391729" y="1499751"/>
          <a:ext cx="5029200" cy="1581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54" name="Chart 53">
            <a:extLst>
              <a:ext uri="{FF2B5EF4-FFF2-40B4-BE49-F238E27FC236}">
                <a16:creationId xmlns:a16="http://schemas.microsoft.com/office/drawing/2014/main" id="{6FCF4277-9970-9843-B9AB-9EF2172D07A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443698"/>
              </p:ext>
            </p:extLst>
          </p:nvPr>
        </p:nvGraphicFramePr>
        <p:xfrm>
          <a:off x="6420618" y="3218883"/>
          <a:ext cx="5029200" cy="1581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55" name="Chart 54">
            <a:extLst>
              <a:ext uri="{FF2B5EF4-FFF2-40B4-BE49-F238E27FC236}">
                <a16:creationId xmlns:a16="http://schemas.microsoft.com/office/drawing/2014/main" id="{3FFFB651-AA29-3D48-9BA5-603D8AC13F1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8624224"/>
              </p:ext>
            </p:extLst>
          </p:nvPr>
        </p:nvGraphicFramePr>
        <p:xfrm>
          <a:off x="6420618" y="4800795"/>
          <a:ext cx="5029200" cy="1581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56" name="TextBox 55">
            <a:extLst>
              <a:ext uri="{FF2B5EF4-FFF2-40B4-BE49-F238E27FC236}">
                <a16:creationId xmlns:a16="http://schemas.microsoft.com/office/drawing/2014/main" id="{CE6E3100-6EC7-2842-B561-D5E753ADD428}"/>
              </a:ext>
            </a:extLst>
          </p:cNvPr>
          <p:cNvSpPr txBox="1"/>
          <p:nvPr/>
        </p:nvSpPr>
        <p:spPr>
          <a:xfrm>
            <a:off x="9472902" y="2204868"/>
            <a:ext cx="820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M = 3.85, SD = 0.53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B8FE9FD-AF80-414D-B40D-3C6F004B33D7}"/>
              </a:ext>
            </a:extLst>
          </p:cNvPr>
          <p:cNvSpPr txBox="1"/>
          <p:nvPr/>
        </p:nvSpPr>
        <p:spPr>
          <a:xfrm>
            <a:off x="9479935" y="3932309"/>
            <a:ext cx="8064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M = 3.93, SD = 0.55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52D8CF2-DC71-6E43-8287-A511FE38718B}"/>
              </a:ext>
            </a:extLst>
          </p:cNvPr>
          <p:cNvSpPr txBox="1"/>
          <p:nvPr/>
        </p:nvSpPr>
        <p:spPr>
          <a:xfrm>
            <a:off x="9465867" y="5514221"/>
            <a:ext cx="834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M = 4.04, SD = 0.52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393A49-F921-DD48-8151-315DA55D8C80}"/>
              </a:ext>
            </a:extLst>
          </p:cNvPr>
          <p:cNvSpPr/>
          <p:nvPr/>
        </p:nvSpPr>
        <p:spPr>
          <a:xfrm>
            <a:off x="7815616" y="406044"/>
            <a:ext cx="419165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500" dirty="0"/>
              <a:t>27 students responded to the poll for a response rate of 32.1% </a:t>
            </a:r>
          </a:p>
        </p:txBody>
      </p:sp>
    </p:spTree>
    <p:extLst>
      <p:ext uri="{BB962C8B-B14F-4D97-AF65-F5344CB8AC3E}">
        <p14:creationId xmlns:p14="http://schemas.microsoft.com/office/powerpoint/2010/main" val="3932387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1524000" y="6498486"/>
            <a:ext cx="7351486" cy="0"/>
          </a:xfrm>
          <a:prstGeom prst="line">
            <a:avLst/>
          </a:prstGeom>
          <a:ln w="6350">
            <a:solidFill>
              <a:srgbClr val="592A8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9154886" y="6498486"/>
            <a:ext cx="1513114" cy="0"/>
          </a:xfrm>
          <a:prstGeom prst="line">
            <a:avLst/>
          </a:prstGeom>
          <a:ln w="6350">
            <a:solidFill>
              <a:srgbClr val="592A8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0399" y="5976066"/>
            <a:ext cx="1483012" cy="54293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DF94346-016D-4622-A79B-AD59E3E5BCDA}"/>
              </a:ext>
            </a:extLst>
          </p:cNvPr>
          <p:cNvSpPr/>
          <p:nvPr/>
        </p:nvSpPr>
        <p:spPr>
          <a:xfrm>
            <a:off x="5259882" y="466728"/>
            <a:ext cx="16722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Results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3C6D2A21-4DD4-46C4-BD80-EECC4FECC04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200443" y="1485902"/>
            <a:ext cx="4438357" cy="4912366"/>
          </a:xfrm>
        </p:spPr>
        <p:txBody>
          <a:bodyPr>
            <a:noAutofit/>
          </a:bodyPr>
          <a:lstStyle/>
          <a:p>
            <a:r>
              <a:rPr lang="en-US" sz="2000" dirty="0"/>
              <a:t>52.9% of respondents believe that the Brody School of Medicine pre-clinical curriculum adequately covers dermatologic diseases and treatments</a:t>
            </a:r>
          </a:p>
          <a:p>
            <a:r>
              <a:rPr lang="en-US" sz="2000" dirty="0"/>
              <a:t>57.7% of respondents stated this case was more or much more comprehensive than other PBL cases</a:t>
            </a:r>
          </a:p>
          <a:p>
            <a:r>
              <a:rPr lang="en-US" sz="2000" dirty="0"/>
              <a:t>38.5% of respondents stated this case was more or much more organized than other PBL cases</a:t>
            </a:r>
          </a:p>
          <a:p>
            <a:r>
              <a:rPr lang="en-US" sz="2000" dirty="0"/>
              <a:t>80.8% of respondents stated this case was more or much more challenging than other PBL cases</a:t>
            </a:r>
          </a:p>
        </p:txBody>
      </p:sp>
      <p:pic>
        <p:nvPicPr>
          <p:cNvPr id="7" name="Content Placeholder 4" descr="A close up of a hand&#10;&#10;Description automatically generated">
            <a:extLst>
              <a:ext uri="{FF2B5EF4-FFF2-40B4-BE49-F238E27FC236}">
                <a16:creationId xmlns:a16="http://schemas.microsoft.com/office/drawing/2014/main" id="{F59372AD-9A90-9246-942F-AEF3EB3500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7186" y="4442237"/>
            <a:ext cx="2852447" cy="1377671"/>
          </a:xfrm>
          <a:prstGeom prst="rect">
            <a:avLst/>
          </a:prstGeom>
        </p:spPr>
      </p:pic>
      <p:pic>
        <p:nvPicPr>
          <p:cNvPr id="8" name="Content Placeholder 4" descr="A close up of a tattoo on his head&#10;&#10;Description automatically generated">
            <a:extLst>
              <a:ext uri="{FF2B5EF4-FFF2-40B4-BE49-F238E27FC236}">
                <a16:creationId xmlns:a16="http://schemas.microsoft.com/office/drawing/2014/main" id="{5B378C12-3C0E-6942-B2EE-B99E31AF30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7187" y="1094909"/>
            <a:ext cx="2852447" cy="1344414"/>
          </a:xfrm>
          <a:prstGeom prst="rect">
            <a:avLst/>
          </a:prstGeom>
        </p:spPr>
      </p:pic>
      <p:pic>
        <p:nvPicPr>
          <p:cNvPr id="12" name="Picture 11" descr="Text, letter&#10;&#10;Description automatically generated">
            <a:extLst>
              <a:ext uri="{FF2B5EF4-FFF2-40B4-BE49-F238E27FC236}">
                <a16:creationId xmlns:a16="http://schemas.microsoft.com/office/drawing/2014/main" id="{F3A82647-C273-CB46-91A5-9D2A7FBF7E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055" y="2650948"/>
            <a:ext cx="2781381" cy="155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8173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1524000" y="6498486"/>
            <a:ext cx="7351486" cy="0"/>
          </a:xfrm>
          <a:prstGeom prst="line">
            <a:avLst/>
          </a:prstGeom>
          <a:ln w="6350">
            <a:solidFill>
              <a:srgbClr val="592A8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9154886" y="6498486"/>
            <a:ext cx="1513114" cy="0"/>
          </a:xfrm>
          <a:prstGeom prst="line">
            <a:avLst/>
          </a:prstGeom>
          <a:ln w="6350">
            <a:solidFill>
              <a:srgbClr val="592A8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0399" y="5976066"/>
            <a:ext cx="1483012" cy="54293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DF94346-016D-4622-A79B-AD59E3E5BCDA}"/>
              </a:ext>
            </a:extLst>
          </p:cNvPr>
          <p:cNvSpPr/>
          <p:nvPr/>
        </p:nvSpPr>
        <p:spPr>
          <a:xfrm>
            <a:off x="4726911" y="176107"/>
            <a:ext cx="35803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020CBE-8389-4813-B86F-1023BFA73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02660"/>
            <a:ext cx="10515600" cy="4351338"/>
          </a:xfrm>
        </p:spPr>
        <p:txBody>
          <a:bodyPr>
            <a:normAutofit/>
          </a:bodyPr>
          <a:lstStyle/>
          <a:p>
            <a:pPr marL="571500" indent="-571500"/>
            <a:r>
              <a:rPr lang="en-US" dirty="0"/>
              <a:t>Despite believing the curriculum adequately covers dermatological material, second year medical students were still not confident in their ability to evaluate the presentation of a rash</a:t>
            </a:r>
          </a:p>
          <a:p>
            <a:pPr marL="571500" indent="-571500"/>
            <a:r>
              <a:rPr lang="en-US" dirty="0"/>
              <a:t>Implementation of this case aided in students understanding and self-confidence in approaching patients with dermatological presentations </a:t>
            </a:r>
          </a:p>
          <a:p>
            <a:pPr marL="571500" indent="-571500"/>
            <a:r>
              <a:rPr lang="en-US" dirty="0"/>
              <a:t>Further research could examine students’ performance on standardized exams before and after implementation of this course into the M2 curriculum</a:t>
            </a: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6529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1C6EA-52FE-1F42-B770-32D31C341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E7CF5-E57B-AD45-8F86-EBE4F1DF1A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/>
              <a:t>[1] </a:t>
            </a:r>
            <a:r>
              <a:rPr lang="en-US" dirty="0" err="1"/>
              <a:t>Hansra</a:t>
            </a:r>
            <a:r>
              <a:rPr lang="en-US" dirty="0"/>
              <a:t>, N., O’Sullivan, M., Chen, C., Berger, T. (2009). Medical school dermatology curriculum: Are we adequately preparing primary care physicians?. </a:t>
            </a:r>
            <a:r>
              <a:rPr lang="en-US" i="1" dirty="0"/>
              <a:t>Journal of the American Academy of Dermatology 61(1):23-29.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45534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PRESENTATIONGUID" val="03d67597-4b5e-4414-9fcf-b9896696d229"/>
  <p:tag name="TPVERSION" val="6"/>
  <p:tag name="TPFULLVERSION" val="7.5.8.4"/>
  <p:tag name="PPTVERSION" val="16"/>
  <p:tag name="TPOS" val="2"/>
  <p:tag name="TPLASTSAVEVERSION" val="6.2 PC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619</Words>
  <Application>Microsoft Macintosh PowerPoint</Application>
  <PresentationFormat>Widescreen</PresentationFormat>
  <Paragraphs>46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Brenham Hughes MET Distinction Track Scholar Problem-Based Learning: Approach to a Patient with a Generalized Rash Dr. Lane Wilson, Department of Family Medicine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XXX Distinction Track Scholar Project Title Mentor</dc:title>
  <dc:creator>Garris, Jenna</dc:creator>
  <cp:lastModifiedBy>Hughes, Brenham Townsend</cp:lastModifiedBy>
  <cp:revision>20</cp:revision>
  <dcterms:created xsi:type="dcterms:W3CDTF">2018-02-07T18:32:32Z</dcterms:created>
  <dcterms:modified xsi:type="dcterms:W3CDTF">2021-04-09T20:54:57Z</dcterms:modified>
</cp:coreProperties>
</file>