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3-4E20-931D-0268D70751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3-4E20-931D-0268D70751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3-4E20-931D-0268D7075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356968"/>
        <c:axId val="384357296"/>
        <c:axId val="383550584"/>
      </c:bar3DChart>
      <c:catAx>
        <c:axId val="38435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4357296"/>
        <c:crosses val="autoZero"/>
        <c:auto val="1"/>
        <c:lblAlgn val="ctr"/>
        <c:lblOffset val="100"/>
        <c:noMultiLvlLbl val="0"/>
      </c:catAx>
      <c:valAx>
        <c:axId val="3843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356968"/>
        <c:crosses val="autoZero"/>
        <c:crossBetween val="between"/>
      </c:valAx>
      <c:serAx>
        <c:axId val="383550584"/>
        <c:scaling>
          <c:orientation val="minMax"/>
        </c:scaling>
        <c:delete val="0"/>
        <c:axPos val="b"/>
        <c:majorTickMark val="out"/>
        <c:minorTickMark val="none"/>
        <c:tickLblPos val="nextTo"/>
        <c:crossAx val="3843572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EB2E-89D7-43D9-AB88-AA8FDABDBC1B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EDA09-CDD6-4BD5-AFBA-2BDD4B4F5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8F93-171C-4DA8-866B-8EDA0C566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5AE7B-BF3E-4E00-AB57-02CA5EE2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0D2A-1707-481D-83DC-06339ABF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E9CC-9EC8-482C-988C-7554E0E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404F9-3356-4D38-BA66-B116B1CA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8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8277-C57E-4A7D-ACFA-33F0CEDC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D361E-5EED-46DB-9FB3-421DBB3E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C072-CFE7-4BD0-9E5C-1A96CB70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73FDC-B823-4622-8276-3F3489DF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2DC2-D2BC-4DE3-944E-81540516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E5ADC-79F6-49FB-8D8E-C9286B9C24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20A7F-018F-4D8C-8D0D-CA97E40C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241D0-4DE9-40AD-88CA-96186188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D9DC-CD39-4E70-98F1-F3380216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0C23C-C3DB-4E9E-B71D-85531735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F2E7-39F1-447B-A2BE-7B4B3ED7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12A3D-FFAC-4176-B7B2-EE6A0FAB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F099A-5B94-4F00-86BC-DC7B0A60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70ADD-89D1-42F6-9CED-B1A66CFD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>
            <a:extLst>
              <a:ext uri="{FF2B5EF4-FFF2-40B4-BE49-F238E27FC236}">
                <a16:creationId xmlns:a16="http://schemas.microsoft.com/office/drawing/2014/main" id="{8C57F188-FEEF-4D18-8E93-294B061057D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349210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11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2CF1-286D-48B8-9E0B-FD077A4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79EB-13E9-42AC-943E-BD725DCE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3A01-A835-43FD-8A0B-508AF0C8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315-C1BF-426A-AEF1-D4BDE475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1326-C03E-48A3-AD54-BE2E22CF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F975-7924-4C73-8CED-1B390ABF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022D0-C921-4D17-BF6D-52AE30647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B14EC-BA92-4802-9434-61FF43A5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120D0-2868-4090-AEC1-1CF7D0E0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E1A1-B3D1-4B3B-802D-CEEAFCEE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8B61-1CC1-4F45-8613-134D1D8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49A1-BD4D-4192-A9A7-B4A831C02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BD30-EE6C-4439-A8D5-B1932F54F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90CE-9C02-4241-AB0F-1B7C8A3F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C2BC-6959-4A1A-B57A-32C1E076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9AF8-CCFB-47EA-B310-1D7C013B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CD0D-D7A9-421F-950C-D65CA19B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564BC-C85B-4F05-AE28-4AF606B4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7292E-EE6B-4EE4-9E4B-F41EBE09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2CBE5-67BF-458D-9DE5-675C36F0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7113FE-8F6B-466E-8753-74E5D30C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B6E6C-CA68-4E6C-9115-8E0E72DC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0D75E-E190-406D-A512-AD8B3D896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C774B-03BC-4F53-9FF2-59ACF1FB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5D4C-3D48-4A4C-BF92-1B26B10C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2EC67-F13A-4768-AF22-0A9DBBD2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378F-F047-4FC2-BD29-5C8A012B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5B187-00FB-4D6C-B449-3A408CBB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9A2E6-1AC5-47B9-9A73-1BB740E9C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EB6FC-FB07-466E-9F90-201BC531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BED0-EB6C-439B-B1D4-8FE44E1A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A96B-8D25-40D5-B131-5056AAB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DC18-309E-4C22-8F63-490B9B36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C4797-EF7B-4AA6-84FA-747D25AF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72AB8-6576-4DCC-8F5B-2A90D35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397A-AEAE-42CC-A805-597DB03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48D-EF0C-4E54-8149-10ACB2B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F6E32-FE1D-4CA0-9444-76A93FF0A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86110-1AB8-4C82-8DA3-BD85B65E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8D2CC-AEE2-44D5-A32F-E3450BAC4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AD743-46A7-4F1D-A97C-89CA6B08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5DEA8-48B7-4ADD-9021-240FD012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DE1D9-9770-4FFF-A8BC-27732D3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D45E8-773F-4932-B322-BA8A8D5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20434-23B4-4D44-9B12-801C262B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7C54-4AF3-4ED6-9EAF-625F5AD84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AE52-D571-4735-B0F8-99A452B002E1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A4CC-83DC-4296-9573-9ADED677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6A25-60C9-4BED-92D7-9014E215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BD73-7710-4A22-B143-E0F63D07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i.pinimg.com/originals/b1/2d/67/b12d6788c90cf0842d21451e00601e93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E6E35-5D78-4415-BF54-45381F0B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43" y="206440"/>
            <a:ext cx="4428204" cy="25143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9D4DC-6A13-49C5-9A7E-083B497DE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389" y="3246233"/>
            <a:ext cx="9203121" cy="200493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Targeting Hemoglobin A1c Levels, Retinopathy, and Neuropathy to Improve the Health of Adult Patients with Diabetes</a:t>
            </a:r>
            <a:br>
              <a:rPr lang="en-US" dirty="0"/>
            </a:br>
            <a:endParaRPr lang="en-US" sz="2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6652B-531F-6B4D-B402-43AF7D9DC88F}"/>
              </a:ext>
            </a:extLst>
          </p:cNvPr>
          <p:cNvSpPr txBox="1"/>
          <p:nvPr/>
        </p:nvSpPr>
        <p:spPr>
          <a:xfrm>
            <a:off x="6456556" y="5451231"/>
            <a:ext cx="539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Juhi </a:t>
            </a:r>
            <a:r>
              <a:rPr lang="en-US" sz="2400" dirty="0" err="1"/>
              <a:t>Gor</a:t>
            </a:r>
            <a:endParaRPr lang="en-US" sz="2400" dirty="0"/>
          </a:p>
          <a:p>
            <a:pPr algn="r"/>
            <a:r>
              <a:rPr lang="en-US" sz="2400" dirty="0"/>
              <a:t>LINC Distinction Track Scholar</a:t>
            </a:r>
          </a:p>
          <a:p>
            <a:pPr algn="r"/>
            <a:r>
              <a:rPr lang="en-US" sz="2400" dirty="0"/>
              <a:t>Mentor: Dr. Tim Powell</a:t>
            </a:r>
          </a:p>
        </p:txBody>
      </p:sp>
    </p:spTree>
    <p:extLst>
      <p:ext uri="{BB962C8B-B14F-4D97-AF65-F5344CB8AC3E}">
        <p14:creationId xmlns:p14="http://schemas.microsoft.com/office/powerpoint/2010/main" val="1040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BFDC1-EA11-4F39-A71D-4706E09468A6}"/>
              </a:ext>
            </a:extLst>
          </p:cNvPr>
          <p:cNvSpPr/>
          <p:nvPr/>
        </p:nvSpPr>
        <p:spPr>
          <a:xfrm>
            <a:off x="4165532" y="362696"/>
            <a:ext cx="332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77531-A347-4E27-88F3-BE0BC561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791"/>
            <a:ext cx="10515600" cy="5078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7030A0"/>
                </a:solidFill>
              </a:rPr>
              <a:t>Introduction </a:t>
            </a:r>
            <a:endParaRPr lang="en-US" dirty="0">
              <a:solidFill>
                <a:srgbClr val="7030A0"/>
              </a:solidFill>
            </a:endParaRPr>
          </a:p>
          <a:p>
            <a:pPr lvl="0"/>
            <a:r>
              <a:rPr lang="en-US" dirty="0"/>
              <a:t>Among the chronic illnesses affecting our nation, uncontrolled diabetes is highly prevalent with many potential complications </a:t>
            </a:r>
          </a:p>
          <a:p>
            <a:pPr lvl="0"/>
            <a:r>
              <a:rPr lang="en-US" dirty="0"/>
              <a:t>Increasing hemoglobin A1c (HbA1c) levels increase the risk of complications, including diabetic neuropathy and retinopathy</a:t>
            </a:r>
          </a:p>
          <a:p>
            <a:pPr lvl="0"/>
            <a:r>
              <a:rPr lang="en-US" dirty="0"/>
              <a:t>Regular screenings lead to early recognition of diabetic neuropathy and retinopathy</a:t>
            </a:r>
          </a:p>
          <a:p>
            <a:pPr lvl="0"/>
            <a:r>
              <a:rPr lang="en-US" dirty="0"/>
              <a:t>Barriers to care include </a:t>
            </a:r>
            <a:r>
              <a:rPr lang="en-US" i="1" dirty="0">
                <a:solidFill>
                  <a:srgbClr val="0070C0"/>
                </a:solidFill>
              </a:rPr>
              <a:t>cost</a:t>
            </a:r>
            <a:r>
              <a:rPr lang="en-US" dirty="0"/>
              <a:t> for eye examinations and medications, </a:t>
            </a:r>
            <a:r>
              <a:rPr lang="en-US" i="1" dirty="0">
                <a:solidFill>
                  <a:srgbClr val="0070C0"/>
                </a:solidFill>
              </a:rPr>
              <a:t>time constraints</a:t>
            </a:r>
            <a:r>
              <a:rPr lang="en-US" i="1" dirty="0"/>
              <a:t> </a:t>
            </a:r>
            <a:r>
              <a:rPr lang="en-US" dirty="0"/>
              <a:t>on provider’s end to perform foot exams, and </a:t>
            </a:r>
            <a:r>
              <a:rPr lang="en-US" i="1" dirty="0">
                <a:solidFill>
                  <a:srgbClr val="0070C0"/>
                </a:solidFill>
              </a:rPr>
              <a:t>lack of understanding</a:t>
            </a:r>
            <a:r>
              <a:rPr lang="en-US" i="1" dirty="0"/>
              <a:t> </a:t>
            </a:r>
            <a:r>
              <a:rPr lang="en-US" dirty="0"/>
              <a:t>on patient’s end on how to control their disease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rgbClr val="7030A0"/>
                </a:solidFill>
              </a:rPr>
              <a:t>Aim Statement</a:t>
            </a:r>
          </a:p>
          <a:p>
            <a:r>
              <a:rPr lang="en-US" b="1" dirty="0">
                <a:solidFill>
                  <a:srgbClr val="0070C0"/>
                </a:solidFill>
              </a:rPr>
              <a:t>Global Aim</a:t>
            </a:r>
            <a:r>
              <a:rPr lang="en-US" dirty="0"/>
              <a:t>: Improve the health of patients with diabetes by lowering HbA1c levels and increasing screenings for eye and foot exams </a:t>
            </a:r>
          </a:p>
          <a:p>
            <a:r>
              <a:rPr lang="en-US" b="1" dirty="0">
                <a:solidFill>
                  <a:srgbClr val="0070C0"/>
                </a:solidFill>
              </a:rPr>
              <a:t>Specific Aim</a:t>
            </a:r>
            <a:r>
              <a:rPr lang="en-US" dirty="0"/>
              <a:t>: Improve the health of patients with diabetes between 18-74 years of age in the ECU APHC Clinic by lowering percent of patients with HbA1c greater than or equal to 9 from 18% to 15%, increasing eye exams from 17% to 35%, and increasing foot examinations from 62% to 80% between June 2018 to December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2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Related image">
            <a:extLst>
              <a:ext uri="{FF2B5EF4-FFF2-40B4-BE49-F238E27FC236}">
                <a16:creationId xmlns:a16="http://schemas.microsoft.com/office/drawing/2014/main" id="{02DC6557-D92A-674B-BF25-06FAF7FD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519" y="4670586"/>
            <a:ext cx="1516630" cy="15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F714F8-198D-4C2B-AD4C-FADF88394457}"/>
              </a:ext>
            </a:extLst>
          </p:cNvPr>
          <p:cNvSpPr/>
          <p:nvPr/>
        </p:nvSpPr>
        <p:spPr>
          <a:xfrm>
            <a:off x="4701560" y="248886"/>
            <a:ext cx="3654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3F3AB-C329-4099-B6AD-7E03D10D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317"/>
            <a:ext cx="10515600" cy="5259001"/>
          </a:xfrm>
        </p:spPr>
        <p:txBody>
          <a:bodyPr>
            <a:normAutofit/>
          </a:bodyPr>
          <a:lstStyle/>
          <a:p>
            <a:r>
              <a:rPr lang="en-US" sz="2400" dirty="0"/>
              <a:t>Population: Patients with diabetes, age 18 – 74 years old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EFE2BAA-5794-3045-8A38-2E2CA8B1DD0E}"/>
              </a:ext>
            </a:extLst>
          </p:cNvPr>
          <p:cNvSpPr/>
          <p:nvPr/>
        </p:nvSpPr>
        <p:spPr>
          <a:xfrm>
            <a:off x="624468" y="1639229"/>
            <a:ext cx="1639230" cy="9813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Identify patients with HbA1c &gt;9%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0C2D1E-C869-A34D-B6D5-7D650AFDA1E6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1432931" y="2620537"/>
            <a:ext cx="11152" cy="748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CD4A83C3-5084-7A47-897C-AAB3EBDE3919}"/>
              </a:ext>
            </a:extLst>
          </p:cNvPr>
          <p:cNvSpPr/>
          <p:nvPr/>
        </p:nvSpPr>
        <p:spPr>
          <a:xfrm>
            <a:off x="618892" y="5205908"/>
            <a:ext cx="1639230" cy="9813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Providers continue to forget to perform foot exams or fail to document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D9EF25B-0CFF-F142-9E33-D51D898F16EE}"/>
              </a:ext>
            </a:extLst>
          </p:cNvPr>
          <p:cNvCxnSpPr>
            <a:cxnSpLocks/>
          </p:cNvCxnSpPr>
          <p:nvPr/>
        </p:nvCxnSpPr>
        <p:spPr>
          <a:xfrm flipH="1">
            <a:off x="1432931" y="4451347"/>
            <a:ext cx="5576" cy="683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D653C8B-1DB4-FE42-BD92-D60C24A77BB8}"/>
              </a:ext>
            </a:extLst>
          </p:cNvPr>
          <p:cNvCxnSpPr>
            <a:cxnSpLocks/>
          </p:cNvCxnSpPr>
          <p:nvPr/>
        </p:nvCxnSpPr>
        <p:spPr>
          <a:xfrm flipH="1">
            <a:off x="1432931" y="4534839"/>
            <a:ext cx="5576" cy="683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EF7C73A7-F2B8-7C4E-A91C-F335C845C6FD}"/>
              </a:ext>
            </a:extLst>
          </p:cNvPr>
          <p:cNvSpPr/>
          <p:nvPr/>
        </p:nvSpPr>
        <p:spPr>
          <a:xfrm>
            <a:off x="618892" y="3434725"/>
            <a:ext cx="1639230" cy="9813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Identify patients that need diabetic eye exam or foot exam</a:t>
            </a:r>
          </a:p>
        </p:txBody>
      </p:sp>
      <p:sp>
        <p:nvSpPr>
          <p:cNvPr id="95" name="Curved Right Arrow 94">
            <a:extLst>
              <a:ext uri="{FF2B5EF4-FFF2-40B4-BE49-F238E27FC236}">
                <a16:creationId xmlns:a16="http://schemas.microsoft.com/office/drawing/2014/main" id="{FB7EAB30-E898-1B44-9A0B-90FA1B06BD76}"/>
              </a:ext>
            </a:extLst>
          </p:cNvPr>
          <p:cNvSpPr/>
          <p:nvPr/>
        </p:nvSpPr>
        <p:spPr>
          <a:xfrm>
            <a:off x="1444083" y="2749000"/>
            <a:ext cx="1248936" cy="5815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Curved Right Arrow 95">
            <a:extLst>
              <a:ext uri="{FF2B5EF4-FFF2-40B4-BE49-F238E27FC236}">
                <a16:creationId xmlns:a16="http://schemas.microsoft.com/office/drawing/2014/main" id="{7DFB0F7F-87D1-1840-A393-D45E5B0EE22C}"/>
              </a:ext>
            </a:extLst>
          </p:cNvPr>
          <p:cNvSpPr/>
          <p:nvPr/>
        </p:nvSpPr>
        <p:spPr>
          <a:xfrm>
            <a:off x="1444083" y="4534159"/>
            <a:ext cx="1248936" cy="5815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DE254483-087E-1547-825B-A9C41B68F27C}"/>
              </a:ext>
            </a:extLst>
          </p:cNvPr>
          <p:cNvSpPr/>
          <p:nvPr/>
        </p:nvSpPr>
        <p:spPr>
          <a:xfrm>
            <a:off x="2821261" y="2151404"/>
            <a:ext cx="1846843" cy="15061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Nurse manager began to arrange 1:1 teaching time with patients. A1c’s will be measured every 3 months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35CE95DF-642B-2045-B1A5-38150F1E8AB5}"/>
              </a:ext>
            </a:extLst>
          </p:cNvPr>
          <p:cNvSpPr/>
          <p:nvPr/>
        </p:nvSpPr>
        <p:spPr>
          <a:xfrm>
            <a:off x="2854717" y="4192870"/>
            <a:ext cx="1846843" cy="15061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sz="5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Refer each patient for a screening retinal exam  </a:t>
            </a:r>
          </a:p>
          <a:p>
            <a:endParaRPr lang="en-US" sz="5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Patients remove their shoes prior to provider arriving in exam room 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8442F585-4B3E-5F45-810E-2174DD40852B}"/>
              </a:ext>
            </a:extLst>
          </p:cNvPr>
          <p:cNvSpPr/>
          <p:nvPr/>
        </p:nvSpPr>
        <p:spPr>
          <a:xfrm>
            <a:off x="5157946" y="2257092"/>
            <a:ext cx="1639230" cy="9813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Patients unable to keep track of the severity of their conditions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55C7CAE-2D8A-BE4C-8D2E-94FDCD12D1FB}"/>
              </a:ext>
            </a:extLst>
          </p:cNvPr>
          <p:cNvCxnSpPr>
            <a:cxnSpLocks/>
          </p:cNvCxnSpPr>
          <p:nvPr/>
        </p:nvCxnSpPr>
        <p:spPr>
          <a:xfrm flipH="1">
            <a:off x="5881725" y="3272429"/>
            <a:ext cx="11152" cy="748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22B3AC7D-A04A-0447-8503-A0E5B7A7DF0F}"/>
              </a:ext>
            </a:extLst>
          </p:cNvPr>
          <p:cNvSpPr/>
          <p:nvPr/>
        </p:nvSpPr>
        <p:spPr>
          <a:xfrm>
            <a:off x="7193932" y="1496765"/>
            <a:ext cx="1770141" cy="17897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5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Monofilaments kept in each patient room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Dot phrase created for foot exams to ensure data capture in EHR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Foot shaped cut out on patient doors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58088D5-2789-A242-AE9E-ED03F041EBFC}"/>
              </a:ext>
            </a:extLst>
          </p:cNvPr>
          <p:cNvCxnSpPr>
            <a:cxnSpLocks/>
          </p:cNvCxnSpPr>
          <p:nvPr/>
        </p:nvCxnSpPr>
        <p:spPr>
          <a:xfrm flipH="1">
            <a:off x="5892877" y="1496765"/>
            <a:ext cx="11152" cy="748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urved Right Arrow 103">
            <a:extLst>
              <a:ext uri="{FF2B5EF4-FFF2-40B4-BE49-F238E27FC236}">
                <a16:creationId xmlns:a16="http://schemas.microsoft.com/office/drawing/2014/main" id="{AE24BB57-AFB5-2C40-ADDF-520136FC9FA2}"/>
              </a:ext>
            </a:extLst>
          </p:cNvPr>
          <p:cNvSpPr/>
          <p:nvPr/>
        </p:nvSpPr>
        <p:spPr>
          <a:xfrm>
            <a:off x="5892877" y="1629362"/>
            <a:ext cx="1248936" cy="5815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A91EC3FF-D884-BE46-8EEC-665F2B178FFF}"/>
              </a:ext>
            </a:extLst>
          </p:cNvPr>
          <p:cNvSpPr/>
          <p:nvPr/>
        </p:nvSpPr>
        <p:spPr>
          <a:xfrm>
            <a:off x="5199743" y="4021273"/>
            <a:ext cx="1639230" cy="9813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Little to no improvement in eye exams for diabetic patients</a:t>
            </a:r>
          </a:p>
        </p:txBody>
      </p:sp>
      <p:sp>
        <p:nvSpPr>
          <p:cNvPr id="106" name="Curved Right Arrow 105">
            <a:extLst>
              <a:ext uri="{FF2B5EF4-FFF2-40B4-BE49-F238E27FC236}">
                <a16:creationId xmlns:a16="http://schemas.microsoft.com/office/drawing/2014/main" id="{DC1B988B-9448-3049-B767-8B1A4F07AB03}"/>
              </a:ext>
            </a:extLst>
          </p:cNvPr>
          <p:cNvSpPr/>
          <p:nvPr/>
        </p:nvSpPr>
        <p:spPr>
          <a:xfrm>
            <a:off x="5904029" y="3397707"/>
            <a:ext cx="1248936" cy="5815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678AB860-B5DB-AF4B-B41E-3B68ACE78B15}"/>
              </a:ext>
            </a:extLst>
          </p:cNvPr>
          <p:cNvSpPr/>
          <p:nvPr/>
        </p:nvSpPr>
        <p:spPr>
          <a:xfrm>
            <a:off x="7193932" y="3465703"/>
            <a:ext cx="1770141" cy="7132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Distribute diabetes management cards </a:t>
            </a:r>
          </a:p>
        </p:txBody>
      </p:sp>
      <p:sp>
        <p:nvSpPr>
          <p:cNvPr id="109" name="Curved Right Arrow 108">
            <a:extLst>
              <a:ext uri="{FF2B5EF4-FFF2-40B4-BE49-F238E27FC236}">
                <a16:creationId xmlns:a16="http://schemas.microsoft.com/office/drawing/2014/main" id="{82D4093D-9482-ED4B-86F7-5853589E36FF}"/>
              </a:ext>
            </a:extLst>
          </p:cNvPr>
          <p:cNvSpPr/>
          <p:nvPr/>
        </p:nvSpPr>
        <p:spPr>
          <a:xfrm>
            <a:off x="5874685" y="5112851"/>
            <a:ext cx="1248936" cy="5815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60DF6CF2-7CFB-2A45-B473-C19890D1C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028" y="1043231"/>
            <a:ext cx="1465895" cy="146589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FCCD50F-CF9B-D147-80DB-04EF48A78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041" y="2573370"/>
            <a:ext cx="2439476" cy="2237391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4B7A53-A00A-6749-AC2D-B3EA809EC8FA}"/>
              </a:ext>
            </a:extLst>
          </p:cNvPr>
          <p:cNvCxnSpPr>
            <a:cxnSpLocks/>
          </p:cNvCxnSpPr>
          <p:nvPr/>
        </p:nvCxnSpPr>
        <p:spPr>
          <a:xfrm flipH="1">
            <a:off x="5870033" y="5010495"/>
            <a:ext cx="5576" cy="683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86DDB1F-6B1B-B749-B6C0-C2475A34003F}"/>
              </a:ext>
            </a:extLst>
          </p:cNvPr>
          <p:cNvSpPr/>
          <p:nvPr/>
        </p:nvSpPr>
        <p:spPr>
          <a:xfrm>
            <a:off x="7193932" y="4495152"/>
            <a:ext cx="1824470" cy="15586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Identify if patient is due for annual eye exam in EHR</a:t>
            </a:r>
          </a:p>
          <a:p>
            <a:pPr lvl="0"/>
            <a:endParaRPr lang="en-US" sz="11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</a:rPr>
              <a:t>Place eye shaped cut out on the patient doors</a:t>
            </a:r>
          </a:p>
        </p:txBody>
      </p:sp>
    </p:spTree>
    <p:extLst>
      <p:ext uri="{BB962C8B-B14F-4D97-AF65-F5344CB8AC3E}">
        <p14:creationId xmlns:p14="http://schemas.microsoft.com/office/powerpoint/2010/main" val="8909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955553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0F378-DBCC-4C0F-8078-B9243DD5196D}"/>
              </a:ext>
            </a:extLst>
          </p:cNvPr>
          <p:cNvSpPr/>
          <p:nvPr/>
        </p:nvSpPr>
        <p:spPr>
          <a:xfrm>
            <a:off x="5079932" y="332968"/>
            <a:ext cx="251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B64D4-321C-6547-83BA-B3D03A39D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8" y="1656514"/>
            <a:ext cx="5821456" cy="3728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3ACB9A-7E96-684D-BE59-4C8115ACC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05" y="1656501"/>
            <a:ext cx="6119907" cy="37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8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5259882" y="466728"/>
            <a:ext cx="1672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3E21E-20BB-3E42-8B86-24AE1FF8B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0" y="1263650"/>
            <a:ext cx="67945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524000" y="6498486"/>
            <a:ext cx="7351486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54886" y="6498486"/>
            <a:ext cx="151311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399" y="5976066"/>
            <a:ext cx="1483012" cy="5429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F94346-016D-4622-A79B-AD59E3E5BCDA}"/>
              </a:ext>
            </a:extLst>
          </p:cNvPr>
          <p:cNvSpPr/>
          <p:nvPr/>
        </p:nvSpPr>
        <p:spPr>
          <a:xfrm>
            <a:off x="4726911" y="176107"/>
            <a:ext cx="3580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0CBE-8389-4813-B86F-1023BFA7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02590" cy="47227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Through our interventions, improvement seen in screening of diabetic neuropathy and retinopathy</a:t>
            </a:r>
          </a:p>
          <a:p>
            <a:pPr lvl="1"/>
            <a:r>
              <a:rPr lang="en-US" dirty="0"/>
              <a:t>Eye exams </a:t>
            </a:r>
            <a:r>
              <a:rPr lang="en-US" dirty="0">
                <a:solidFill>
                  <a:srgbClr val="0070C0"/>
                </a:solidFill>
              </a:rPr>
              <a:t>steadily increased</a:t>
            </a:r>
            <a:r>
              <a:rPr lang="en-US" dirty="0"/>
              <a:t> through multiple interventions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Greater increase seen during 2nd year of study</a:t>
            </a:r>
          </a:p>
          <a:p>
            <a:pPr lvl="1"/>
            <a:r>
              <a:rPr lang="en-US" dirty="0"/>
              <a:t>Foot exams had fluctuations through course of study, but </a:t>
            </a:r>
            <a:r>
              <a:rPr lang="en-US" dirty="0">
                <a:solidFill>
                  <a:srgbClr val="0070C0"/>
                </a:solidFill>
              </a:rPr>
              <a:t>steady increase was seen near end of study period</a:t>
            </a:r>
          </a:p>
          <a:p>
            <a:r>
              <a:rPr lang="en-US" dirty="0"/>
              <a:t>Patients with HbA1c levels </a:t>
            </a:r>
            <a:r>
              <a:rPr lang="en-US" u="sng" dirty="0"/>
              <a:t>&gt;</a:t>
            </a:r>
            <a:r>
              <a:rPr lang="en-US" dirty="0"/>
              <a:t> 9 dropped below our goal of 15%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Length of study in relation to most recent interventions</a:t>
            </a:r>
          </a:p>
          <a:p>
            <a:pPr lvl="1"/>
            <a:r>
              <a:rPr lang="en-US" dirty="0"/>
              <a:t>Changes in team members through course of study</a:t>
            </a:r>
          </a:p>
          <a:p>
            <a:pPr lvl="1"/>
            <a:r>
              <a:rPr lang="en-US" dirty="0"/>
              <a:t>Limited resources</a:t>
            </a:r>
          </a:p>
          <a:p>
            <a:pPr lvl="2"/>
            <a:r>
              <a:rPr lang="en-US" dirty="0"/>
              <a:t>Access to retinopathy machine in ECU FM Clinic</a:t>
            </a:r>
          </a:p>
          <a:p>
            <a:pPr lvl="2"/>
            <a:r>
              <a:rPr lang="en-US" dirty="0"/>
              <a:t>Dedicated diabetes education staff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52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3d67597-4b5e-4414-9fcf-b9896696d229"/>
  <p:tag name="TPVERSION" val="6"/>
  <p:tag name="TPFULLVERSION" val="7.5.8.4"/>
  <p:tag name="PPTVERSION" val="16"/>
  <p:tag name="TPOS" val="2"/>
  <p:tag name="TPLASTSAVEVERSION" val="6.2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445</Words>
  <Application>Microsoft Macintosh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Targeting Hemoglobin A1c Levels, Retinopathy, and Neuropathy to Improve the Health of Adult Patients with Diabetes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XXX Distinction Track Scholar Project Title Mentor</dc:title>
  <dc:creator>Garris, Jenna</dc:creator>
  <cp:lastModifiedBy>Gor, Juhi A</cp:lastModifiedBy>
  <cp:revision>36</cp:revision>
  <dcterms:created xsi:type="dcterms:W3CDTF">2018-02-07T18:32:32Z</dcterms:created>
  <dcterms:modified xsi:type="dcterms:W3CDTF">2021-04-12T15:27:48Z</dcterms:modified>
</cp:coreProperties>
</file>