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1"/>
  </p:notesMasterIdLst>
  <p:sldIdLst>
    <p:sldId id="256" r:id="rId5"/>
    <p:sldId id="274" r:id="rId6"/>
    <p:sldId id="260" r:id="rId7"/>
    <p:sldId id="272" r:id="rId8"/>
    <p:sldId id="271"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9E8"/>
    <a:srgbClr val="FFFEF8"/>
    <a:srgbClr val="FFFCF3"/>
    <a:srgbClr val="D9D9D9"/>
    <a:srgbClr val="4F2684"/>
    <a:srgbClr val="4D4D4D"/>
    <a:srgbClr val="00A0B0"/>
    <a:srgbClr val="A6A6A6"/>
    <a:srgbClr val="BCFBFF"/>
    <a:srgbClr val="D8D9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37"/>
    <p:restoredTop sz="79711"/>
  </p:normalViewPr>
  <p:slideViewPr>
    <p:cSldViewPr snapToGrid="0">
      <p:cViewPr varScale="1">
        <p:scale>
          <a:sx n="75" d="100"/>
          <a:sy n="75" d="100"/>
        </p:scale>
        <p:origin x="19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Amber\Desktop\LARC%20POST%20Data%20identified.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Users\Amber\Desktop\LARC%20POST%20Data%20identified.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090289435966311E-2"/>
          <c:y val="5.6180791272908273E-2"/>
          <c:w val="0.87756537310415295"/>
          <c:h val="0.84445701091577774"/>
        </c:manualLayout>
      </c:layout>
      <c:lineChart>
        <c:grouping val="standard"/>
        <c:varyColors val="0"/>
        <c:ser>
          <c:idx val="0"/>
          <c:order val="0"/>
          <c:tx>
            <c:strRef>
              <c:f>'Post-Exclusion'!$X$524</c:f>
              <c:strCache>
                <c:ptCount val="1"/>
                <c:pt idx="0">
                  <c:v>Nexplanon</c:v>
                </c:pt>
              </c:strCache>
            </c:strRef>
          </c:tx>
          <c:spPr>
            <a:ln w="28575" cap="rnd">
              <a:solidFill>
                <a:srgbClr val="D8D9D8"/>
              </a:solidFill>
              <a:round/>
            </a:ln>
            <a:effectLst>
              <a:glow rad="101600">
                <a:schemeClr val="bg1">
                  <a:alpha val="40000"/>
                </a:schemeClr>
              </a:glow>
            </a:effectLst>
          </c:spPr>
          <c:marker>
            <c:symbol val="none"/>
          </c:marker>
          <c:dPt>
            <c:idx val="1"/>
            <c:marker>
              <c:symbol val="none"/>
            </c:marker>
            <c:bubble3D val="0"/>
            <c:spPr>
              <a:ln w="50800" cap="rnd">
                <a:solidFill>
                  <a:srgbClr val="D8D9D8"/>
                </a:solidFill>
                <a:round/>
              </a:ln>
              <a:effectLst>
                <a:glow rad="101600">
                  <a:schemeClr val="bg1">
                    <a:alpha val="40000"/>
                  </a:schemeClr>
                </a:glow>
              </a:effectLst>
            </c:spPr>
            <c:extLst>
              <c:ext xmlns:c16="http://schemas.microsoft.com/office/drawing/2014/chart" uri="{C3380CC4-5D6E-409C-BE32-E72D297353CC}">
                <c16:uniqueId val="{00000000-A6E9-8C42-8F69-1BCD6783F74B}"/>
              </c:ext>
            </c:extLst>
          </c:dPt>
          <c:cat>
            <c:strRef>
              <c:f>'Post-Exclusion'!$Y$523:$Z$523</c:f>
              <c:strCache>
                <c:ptCount val="2"/>
                <c:pt idx="0">
                  <c:v>Pre-IPP</c:v>
                </c:pt>
                <c:pt idx="1">
                  <c:v>Post-IPP</c:v>
                </c:pt>
              </c:strCache>
            </c:strRef>
          </c:cat>
          <c:val>
            <c:numRef>
              <c:f>'Post-Exclusion'!$Y$524:$Z$524</c:f>
              <c:numCache>
                <c:formatCode>0%</c:formatCode>
                <c:ptCount val="2"/>
                <c:pt idx="0">
                  <c:v>0.64</c:v>
                </c:pt>
                <c:pt idx="1">
                  <c:v>0.91</c:v>
                </c:pt>
              </c:numCache>
            </c:numRef>
          </c:val>
          <c:smooth val="0"/>
          <c:extLst>
            <c:ext xmlns:c16="http://schemas.microsoft.com/office/drawing/2014/chart" uri="{C3380CC4-5D6E-409C-BE32-E72D297353CC}">
              <c16:uniqueId val="{00000000-7C3F-264F-AE16-24A9A26DAADD}"/>
            </c:ext>
          </c:extLst>
        </c:ser>
        <c:ser>
          <c:idx val="1"/>
          <c:order val="1"/>
          <c:tx>
            <c:strRef>
              <c:f>'Post-Exclusion'!$X$525</c:f>
              <c:strCache>
                <c:ptCount val="1"/>
                <c:pt idx="0">
                  <c:v>IUD</c:v>
                </c:pt>
              </c:strCache>
            </c:strRef>
          </c:tx>
          <c:spPr>
            <a:ln w="50800" cap="rnd">
              <a:solidFill>
                <a:srgbClr val="AFE0EB"/>
              </a:solidFill>
              <a:round/>
            </a:ln>
            <a:effectLst/>
          </c:spPr>
          <c:marker>
            <c:symbol val="none"/>
          </c:marker>
          <c:cat>
            <c:strRef>
              <c:f>'Post-Exclusion'!$Y$523:$Z$523</c:f>
              <c:strCache>
                <c:ptCount val="2"/>
                <c:pt idx="0">
                  <c:v>Pre-IPP</c:v>
                </c:pt>
                <c:pt idx="1">
                  <c:v>Post-IPP</c:v>
                </c:pt>
              </c:strCache>
            </c:strRef>
          </c:cat>
          <c:val>
            <c:numRef>
              <c:f>'Post-Exclusion'!$Y$525:$Z$525</c:f>
              <c:numCache>
                <c:formatCode>0%</c:formatCode>
                <c:ptCount val="2"/>
                <c:pt idx="0">
                  <c:v>0.52</c:v>
                </c:pt>
                <c:pt idx="1">
                  <c:v>0.44</c:v>
                </c:pt>
              </c:numCache>
            </c:numRef>
          </c:val>
          <c:smooth val="0"/>
          <c:extLst>
            <c:ext xmlns:c16="http://schemas.microsoft.com/office/drawing/2014/chart" uri="{C3380CC4-5D6E-409C-BE32-E72D297353CC}">
              <c16:uniqueId val="{00000001-7C3F-264F-AE16-24A9A26DAADD}"/>
            </c:ext>
          </c:extLst>
        </c:ser>
        <c:ser>
          <c:idx val="2"/>
          <c:order val="2"/>
          <c:tx>
            <c:strRef>
              <c:f>'Post-Exclusion'!$X$526</c:f>
              <c:strCache>
                <c:ptCount val="1"/>
                <c:pt idx="0">
                  <c:v>Total</c:v>
                </c:pt>
              </c:strCache>
            </c:strRef>
          </c:tx>
          <c:spPr>
            <a:ln w="50800" cap="rnd">
              <a:solidFill>
                <a:srgbClr val="BCFAFF"/>
              </a:solidFill>
              <a:round/>
            </a:ln>
            <a:effectLst/>
          </c:spPr>
          <c:marker>
            <c:symbol val="none"/>
          </c:marker>
          <c:cat>
            <c:strRef>
              <c:f>'Post-Exclusion'!$Y$523:$Z$523</c:f>
              <c:strCache>
                <c:ptCount val="2"/>
                <c:pt idx="0">
                  <c:v>Pre-IPP</c:v>
                </c:pt>
                <c:pt idx="1">
                  <c:v>Post-IPP</c:v>
                </c:pt>
              </c:strCache>
            </c:strRef>
          </c:cat>
          <c:val>
            <c:numRef>
              <c:f>'Post-Exclusion'!$Y$526:$Z$526</c:f>
              <c:numCache>
                <c:formatCode>0%</c:formatCode>
                <c:ptCount val="2"/>
                <c:pt idx="0">
                  <c:v>0.59</c:v>
                </c:pt>
                <c:pt idx="1">
                  <c:v>0.66</c:v>
                </c:pt>
              </c:numCache>
            </c:numRef>
          </c:val>
          <c:smooth val="0"/>
          <c:extLst>
            <c:ext xmlns:c16="http://schemas.microsoft.com/office/drawing/2014/chart" uri="{C3380CC4-5D6E-409C-BE32-E72D297353CC}">
              <c16:uniqueId val="{00000002-7C3F-264F-AE16-24A9A26DAADD}"/>
            </c:ext>
          </c:extLst>
        </c:ser>
        <c:dLbls>
          <c:showLegendKey val="0"/>
          <c:showVal val="0"/>
          <c:showCatName val="0"/>
          <c:showSerName val="0"/>
          <c:showPercent val="0"/>
          <c:showBubbleSize val="0"/>
        </c:dLbls>
        <c:smooth val="0"/>
        <c:axId val="930990112"/>
        <c:axId val="930991760"/>
      </c:lineChart>
      <c:catAx>
        <c:axId val="930990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50000"/>
                  </a:schemeClr>
                </a:solidFill>
                <a:latin typeface="Garamond" panose="02020404030301010803" pitchFamily="18" charset="0"/>
                <a:ea typeface="+mn-ea"/>
                <a:cs typeface="+mn-cs"/>
              </a:defRPr>
            </a:pPr>
            <a:endParaRPr lang="en-US"/>
          </a:p>
        </c:txPr>
        <c:crossAx val="930991760"/>
        <c:crosses val="autoZero"/>
        <c:auto val="0"/>
        <c:lblAlgn val="ctr"/>
        <c:lblOffset val="100"/>
        <c:noMultiLvlLbl val="0"/>
      </c:catAx>
      <c:valAx>
        <c:axId val="930991760"/>
        <c:scaling>
          <c:orientation val="minMax"/>
        </c:scaling>
        <c:delete val="0"/>
        <c:axPos val="l"/>
        <c:majorGridlines>
          <c:spPr>
            <a:ln w="9525" cap="flat" cmpd="sng" algn="ctr">
              <a:solidFill>
                <a:srgbClr val="D8D9D8"/>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50000"/>
                  </a:schemeClr>
                </a:solidFill>
                <a:latin typeface="Garamond" panose="02020404030301010803" pitchFamily="18" charset="0"/>
                <a:ea typeface="+mn-ea"/>
                <a:cs typeface="+mn-cs"/>
              </a:defRPr>
            </a:pPr>
            <a:endParaRPr lang="en-US"/>
          </a:p>
        </c:txPr>
        <c:crossAx val="9309901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'Received LARC'!$G$153</c:f>
              <c:strCache>
                <c:ptCount val="1"/>
                <c:pt idx="0">
                  <c:v>White</c:v>
                </c:pt>
              </c:strCache>
            </c:strRef>
          </c:tx>
          <c:spPr>
            <a:ln w="50800" cap="rnd">
              <a:solidFill>
                <a:schemeClr val="accent4">
                  <a:lumMod val="40000"/>
                  <a:lumOff val="60000"/>
                </a:schemeClr>
              </a:solidFill>
              <a:round/>
            </a:ln>
            <a:effectLst/>
          </c:spPr>
          <c:marker>
            <c:symbol val="none"/>
          </c:marker>
          <c:cat>
            <c:strRef>
              <c:f>'Received LARC'!$H$152:$I$152</c:f>
              <c:strCache>
                <c:ptCount val="2"/>
                <c:pt idx="0">
                  <c:v>Pre-IPP</c:v>
                </c:pt>
                <c:pt idx="1">
                  <c:v>Post-IPP</c:v>
                </c:pt>
              </c:strCache>
            </c:strRef>
          </c:cat>
          <c:val>
            <c:numRef>
              <c:f>'Received LARC'!$H$153:$I$153</c:f>
              <c:numCache>
                <c:formatCode>0%</c:formatCode>
                <c:ptCount val="2"/>
                <c:pt idx="0">
                  <c:v>0.34</c:v>
                </c:pt>
                <c:pt idx="1">
                  <c:v>0.35</c:v>
                </c:pt>
              </c:numCache>
            </c:numRef>
          </c:val>
          <c:smooth val="0"/>
          <c:extLst>
            <c:ext xmlns:c16="http://schemas.microsoft.com/office/drawing/2014/chart" uri="{C3380CC4-5D6E-409C-BE32-E72D297353CC}">
              <c16:uniqueId val="{00000000-4F00-D94D-BF81-7237D8EFD5C9}"/>
            </c:ext>
          </c:extLst>
        </c:ser>
        <c:ser>
          <c:idx val="1"/>
          <c:order val="1"/>
          <c:tx>
            <c:strRef>
              <c:f>'Received LARC'!$G$154</c:f>
              <c:strCache>
                <c:ptCount val="1"/>
                <c:pt idx="0">
                  <c:v>Black</c:v>
                </c:pt>
              </c:strCache>
            </c:strRef>
          </c:tx>
          <c:spPr>
            <a:ln w="50800" cap="rnd">
              <a:solidFill>
                <a:srgbClr val="4F2684"/>
              </a:solidFill>
              <a:round/>
            </a:ln>
            <a:effectLst/>
          </c:spPr>
          <c:marker>
            <c:symbol val="none"/>
          </c:marker>
          <c:cat>
            <c:strRef>
              <c:f>'Received LARC'!$H$152:$I$152</c:f>
              <c:strCache>
                <c:ptCount val="2"/>
                <c:pt idx="0">
                  <c:v>Pre-IPP</c:v>
                </c:pt>
                <c:pt idx="1">
                  <c:v>Post-IPP</c:v>
                </c:pt>
              </c:strCache>
            </c:strRef>
          </c:cat>
          <c:val>
            <c:numRef>
              <c:f>'Received LARC'!$H$154:$I$154</c:f>
              <c:numCache>
                <c:formatCode>0%</c:formatCode>
                <c:ptCount val="2"/>
                <c:pt idx="0">
                  <c:v>0.49</c:v>
                </c:pt>
                <c:pt idx="1">
                  <c:v>0.56999999999999995</c:v>
                </c:pt>
              </c:numCache>
            </c:numRef>
          </c:val>
          <c:smooth val="0"/>
          <c:extLst>
            <c:ext xmlns:c16="http://schemas.microsoft.com/office/drawing/2014/chart" uri="{C3380CC4-5D6E-409C-BE32-E72D297353CC}">
              <c16:uniqueId val="{00000001-4F00-D94D-BF81-7237D8EFD5C9}"/>
            </c:ext>
          </c:extLst>
        </c:ser>
        <c:ser>
          <c:idx val="2"/>
          <c:order val="2"/>
          <c:tx>
            <c:strRef>
              <c:f>'Received LARC'!$G$155</c:f>
              <c:strCache>
                <c:ptCount val="1"/>
                <c:pt idx="0">
                  <c:v>Asian</c:v>
                </c:pt>
              </c:strCache>
            </c:strRef>
          </c:tx>
          <c:spPr>
            <a:ln w="28575" cap="rnd">
              <a:solidFill>
                <a:schemeClr val="bg1">
                  <a:lumMod val="85000"/>
                </a:schemeClr>
              </a:solidFill>
              <a:round/>
            </a:ln>
            <a:effectLst/>
          </c:spPr>
          <c:marker>
            <c:symbol val="none"/>
          </c:marker>
          <c:cat>
            <c:strRef>
              <c:f>'Received LARC'!$H$152:$I$152</c:f>
              <c:strCache>
                <c:ptCount val="2"/>
                <c:pt idx="0">
                  <c:v>Pre-IPP</c:v>
                </c:pt>
                <c:pt idx="1">
                  <c:v>Post-IPP</c:v>
                </c:pt>
              </c:strCache>
            </c:strRef>
          </c:cat>
          <c:val>
            <c:numRef>
              <c:f>'Received LARC'!$H$155:$I$155</c:f>
              <c:numCache>
                <c:formatCode>0%</c:formatCode>
                <c:ptCount val="2"/>
                <c:pt idx="0">
                  <c:v>0.03</c:v>
                </c:pt>
                <c:pt idx="1">
                  <c:v>0.01</c:v>
                </c:pt>
              </c:numCache>
            </c:numRef>
          </c:val>
          <c:smooth val="0"/>
          <c:extLst>
            <c:ext xmlns:c16="http://schemas.microsoft.com/office/drawing/2014/chart" uri="{C3380CC4-5D6E-409C-BE32-E72D297353CC}">
              <c16:uniqueId val="{00000002-4F00-D94D-BF81-7237D8EFD5C9}"/>
            </c:ext>
          </c:extLst>
        </c:ser>
        <c:ser>
          <c:idx val="3"/>
          <c:order val="3"/>
          <c:tx>
            <c:strRef>
              <c:f>'Received LARC'!$G$156</c:f>
              <c:strCache>
                <c:ptCount val="1"/>
                <c:pt idx="0">
                  <c:v>Hispanic or Latino</c:v>
                </c:pt>
              </c:strCache>
            </c:strRef>
          </c:tx>
          <c:spPr>
            <a:ln w="28575" cap="rnd">
              <a:solidFill>
                <a:schemeClr val="accent4">
                  <a:lumMod val="20000"/>
                  <a:lumOff val="80000"/>
                </a:schemeClr>
              </a:solidFill>
              <a:round/>
            </a:ln>
            <a:effectLst/>
          </c:spPr>
          <c:marker>
            <c:symbol val="none"/>
          </c:marker>
          <c:dPt>
            <c:idx val="1"/>
            <c:marker>
              <c:symbol val="none"/>
            </c:marker>
            <c:bubble3D val="0"/>
            <c:spPr>
              <a:ln w="50800" cap="rnd">
                <a:solidFill>
                  <a:schemeClr val="tx1">
                    <a:lumMod val="40000"/>
                    <a:lumOff val="60000"/>
                  </a:schemeClr>
                </a:solidFill>
                <a:round/>
              </a:ln>
              <a:effectLst/>
            </c:spPr>
            <c:extLst>
              <c:ext xmlns:c16="http://schemas.microsoft.com/office/drawing/2014/chart" uri="{C3380CC4-5D6E-409C-BE32-E72D297353CC}">
                <c16:uniqueId val="{00000000-ADE4-8E4D-AA56-54796AE3AD0F}"/>
              </c:ext>
            </c:extLst>
          </c:dPt>
          <c:cat>
            <c:strRef>
              <c:f>'Received LARC'!$H$152:$I$152</c:f>
              <c:strCache>
                <c:ptCount val="2"/>
                <c:pt idx="0">
                  <c:v>Pre-IPP</c:v>
                </c:pt>
                <c:pt idx="1">
                  <c:v>Post-IPP</c:v>
                </c:pt>
              </c:strCache>
            </c:strRef>
          </c:cat>
          <c:val>
            <c:numRef>
              <c:f>'Received LARC'!$H$156:$I$156</c:f>
              <c:numCache>
                <c:formatCode>0%</c:formatCode>
                <c:ptCount val="2"/>
                <c:pt idx="0">
                  <c:v>0.1</c:v>
                </c:pt>
                <c:pt idx="1">
                  <c:v>0.06</c:v>
                </c:pt>
              </c:numCache>
            </c:numRef>
          </c:val>
          <c:smooth val="0"/>
          <c:extLst>
            <c:ext xmlns:c16="http://schemas.microsoft.com/office/drawing/2014/chart" uri="{C3380CC4-5D6E-409C-BE32-E72D297353CC}">
              <c16:uniqueId val="{00000003-4F00-D94D-BF81-7237D8EFD5C9}"/>
            </c:ext>
          </c:extLst>
        </c:ser>
        <c:ser>
          <c:idx val="4"/>
          <c:order val="4"/>
          <c:tx>
            <c:strRef>
              <c:f>'Received LARC'!$G$157</c:f>
              <c:strCache>
                <c:ptCount val="1"/>
                <c:pt idx="0">
                  <c:v>American Indian or Alaskan</c:v>
                </c:pt>
              </c:strCache>
            </c:strRef>
          </c:tx>
          <c:spPr>
            <a:ln w="28575" cap="rnd">
              <a:solidFill>
                <a:schemeClr val="accent5"/>
              </a:solidFill>
              <a:round/>
            </a:ln>
            <a:effectLst/>
          </c:spPr>
          <c:marker>
            <c:symbol val="none"/>
          </c:marker>
          <c:cat>
            <c:strRef>
              <c:f>'Received LARC'!$H$152:$I$152</c:f>
              <c:strCache>
                <c:ptCount val="2"/>
                <c:pt idx="0">
                  <c:v>Pre-IPP</c:v>
                </c:pt>
                <c:pt idx="1">
                  <c:v>Post-IPP</c:v>
                </c:pt>
              </c:strCache>
            </c:strRef>
          </c:cat>
          <c:val>
            <c:numRef>
              <c:f>'Received LARC'!$H$157:$I$157</c:f>
              <c:numCache>
                <c:formatCode>0%</c:formatCode>
                <c:ptCount val="2"/>
                <c:pt idx="0">
                  <c:v>0.01</c:v>
                </c:pt>
                <c:pt idx="1">
                  <c:v>0</c:v>
                </c:pt>
              </c:numCache>
            </c:numRef>
          </c:val>
          <c:smooth val="0"/>
          <c:extLst>
            <c:ext xmlns:c16="http://schemas.microsoft.com/office/drawing/2014/chart" uri="{C3380CC4-5D6E-409C-BE32-E72D297353CC}">
              <c16:uniqueId val="{00000004-4F00-D94D-BF81-7237D8EFD5C9}"/>
            </c:ext>
          </c:extLst>
        </c:ser>
        <c:ser>
          <c:idx val="5"/>
          <c:order val="5"/>
          <c:tx>
            <c:strRef>
              <c:f>'Received LARC'!$G$158</c:f>
              <c:strCache>
                <c:ptCount val="1"/>
                <c:pt idx="0">
                  <c:v>Multiracial</c:v>
                </c:pt>
              </c:strCache>
            </c:strRef>
          </c:tx>
          <c:spPr>
            <a:ln w="28575" cap="rnd">
              <a:solidFill>
                <a:schemeClr val="bg1">
                  <a:lumMod val="85000"/>
                </a:schemeClr>
              </a:solidFill>
              <a:round/>
            </a:ln>
            <a:effectLst/>
          </c:spPr>
          <c:marker>
            <c:symbol val="none"/>
          </c:marker>
          <c:cat>
            <c:strRef>
              <c:f>'Received LARC'!$H$152:$I$152</c:f>
              <c:strCache>
                <c:ptCount val="2"/>
                <c:pt idx="0">
                  <c:v>Pre-IPP</c:v>
                </c:pt>
                <c:pt idx="1">
                  <c:v>Post-IPP</c:v>
                </c:pt>
              </c:strCache>
            </c:strRef>
          </c:cat>
          <c:val>
            <c:numRef>
              <c:f>'Received LARC'!$H$158:$I$158</c:f>
              <c:numCache>
                <c:formatCode>0%</c:formatCode>
                <c:ptCount val="2"/>
                <c:pt idx="0">
                  <c:v>0.01</c:v>
                </c:pt>
                <c:pt idx="1">
                  <c:v>0</c:v>
                </c:pt>
              </c:numCache>
            </c:numRef>
          </c:val>
          <c:smooth val="0"/>
          <c:extLst>
            <c:ext xmlns:c16="http://schemas.microsoft.com/office/drawing/2014/chart" uri="{C3380CC4-5D6E-409C-BE32-E72D297353CC}">
              <c16:uniqueId val="{00000005-4F00-D94D-BF81-7237D8EFD5C9}"/>
            </c:ext>
          </c:extLst>
        </c:ser>
        <c:ser>
          <c:idx val="6"/>
          <c:order val="6"/>
          <c:tx>
            <c:strRef>
              <c:f>'Received LARC'!$G$159</c:f>
              <c:strCache>
                <c:ptCount val="1"/>
                <c:pt idx="0">
                  <c:v>Other</c:v>
                </c:pt>
              </c:strCache>
            </c:strRef>
          </c:tx>
          <c:spPr>
            <a:ln w="28575" cap="rnd">
              <a:solidFill>
                <a:schemeClr val="bg1">
                  <a:lumMod val="85000"/>
                </a:schemeClr>
              </a:solidFill>
              <a:round/>
            </a:ln>
            <a:effectLst/>
          </c:spPr>
          <c:marker>
            <c:symbol val="none"/>
          </c:marker>
          <c:cat>
            <c:strRef>
              <c:f>'Received LARC'!$H$152:$I$152</c:f>
              <c:strCache>
                <c:ptCount val="2"/>
                <c:pt idx="0">
                  <c:v>Pre-IPP</c:v>
                </c:pt>
                <c:pt idx="1">
                  <c:v>Post-IPP</c:v>
                </c:pt>
              </c:strCache>
            </c:strRef>
          </c:cat>
          <c:val>
            <c:numRef>
              <c:f>'Received LARC'!$H$159:$I$159</c:f>
              <c:numCache>
                <c:formatCode>0%</c:formatCode>
                <c:ptCount val="2"/>
                <c:pt idx="0">
                  <c:v>0.02</c:v>
                </c:pt>
                <c:pt idx="1">
                  <c:v>0.01</c:v>
                </c:pt>
              </c:numCache>
            </c:numRef>
          </c:val>
          <c:smooth val="0"/>
          <c:extLst>
            <c:ext xmlns:c16="http://schemas.microsoft.com/office/drawing/2014/chart" uri="{C3380CC4-5D6E-409C-BE32-E72D297353CC}">
              <c16:uniqueId val="{00000006-4F00-D94D-BF81-7237D8EFD5C9}"/>
            </c:ext>
          </c:extLst>
        </c:ser>
        <c:ser>
          <c:idx val="7"/>
          <c:order val="7"/>
          <c:tx>
            <c:strRef>
              <c:f>'Received LARC'!$G$160</c:f>
              <c:strCache>
                <c:ptCount val="1"/>
                <c:pt idx="0">
                  <c:v>Unknown</c:v>
                </c:pt>
              </c:strCache>
            </c:strRef>
          </c:tx>
          <c:spPr>
            <a:ln w="28575" cap="rnd">
              <a:solidFill>
                <a:schemeClr val="bg1">
                  <a:lumMod val="85000"/>
                </a:schemeClr>
              </a:solidFill>
              <a:round/>
            </a:ln>
            <a:effectLst/>
          </c:spPr>
          <c:marker>
            <c:symbol val="none"/>
          </c:marker>
          <c:cat>
            <c:strRef>
              <c:f>'Received LARC'!$H$152:$I$152</c:f>
              <c:strCache>
                <c:ptCount val="2"/>
                <c:pt idx="0">
                  <c:v>Pre-IPP</c:v>
                </c:pt>
                <c:pt idx="1">
                  <c:v>Post-IPP</c:v>
                </c:pt>
              </c:strCache>
            </c:strRef>
          </c:cat>
          <c:val>
            <c:numRef>
              <c:f>'Received LARC'!$H$160:$I$160</c:f>
              <c:numCache>
                <c:formatCode>0%</c:formatCode>
                <c:ptCount val="2"/>
                <c:pt idx="0">
                  <c:v>0</c:v>
                </c:pt>
                <c:pt idx="1">
                  <c:v>0.01</c:v>
                </c:pt>
              </c:numCache>
            </c:numRef>
          </c:val>
          <c:smooth val="0"/>
          <c:extLst>
            <c:ext xmlns:c16="http://schemas.microsoft.com/office/drawing/2014/chart" uri="{C3380CC4-5D6E-409C-BE32-E72D297353CC}">
              <c16:uniqueId val="{00000007-4F00-D94D-BF81-7237D8EFD5C9}"/>
            </c:ext>
          </c:extLst>
        </c:ser>
        <c:ser>
          <c:idx val="8"/>
          <c:order val="8"/>
          <c:tx>
            <c:strRef>
              <c:f>'Received LARC'!$G$161</c:f>
              <c:strCache>
                <c:ptCount val="1"/>
                <c:pt idx="0">
                  <c:v>Declined</c:v>
                </c:pt>
              </c:strCache>
            </c:strRef>
          </c:tx>
          <c:spPr>
            <a:ln w="28575" cap="rnd">
              <a:solidFill>
                <a:schemeClr val="bg1">
                  <a:lumMod val="85000"/>
                </a:schemeClr>
              </a:solidFill>
              <a:round/>
            </a:ln>
            <a:effectLst/>
          </c:spPr>
          <c:marker>
            <c:symbol val="none"/>
          </c:marker>
          <c:cat>
            <c:strRef>
              <c:f>'Received LARC'!$H$152:$I$152</c:f>
              <c:strCache>
                <c:ptCount val="2"/>
                <c:pt idx="0">
                  <c:v>Pre-IPP</c:v>
                </c:pt>
                <c:pt idx="1">
                  <c:v>Post-IPP</c:v>
                </c:pt>
              </c:strCache>
            </c:strRef>
          </c:cat>
          <c:val>
            <c:numRef>
              <c:f>'Received LARC'!$H$161:$I$161</c:f>
              <c:numCache>
                <c:formatCode>0%</c:formatCode>
                <c:ptCount val="2"/>
                <c:pt idx="0">
                  <c:v>0</c:v>
                </c:pt>
                <c:pt idx="1">
                  <c:v>0</c:v>
                </c:pt>
              </c:numCache>
            </c:numRef>
          </c:val>
          <c:smooth val="0"/>
          <c:extLst>
            <c:ext xmlns:c16="http://schemas.microsoft.com/office/drawing/2014/chart" uri="{C3380CC4-5D6E-409C-BE32-E72D297353CC}">
              <c16:uniqueId val="{00000008-4F00-D94D-BF81-7237D8EFD5C9}"/>
            </c:ext>
          </c:extLst>
        </c:ser>
        <c:dLbls>
          <c:showLegendKey val="0"/>
          <c:showVal val="0"/>
          <c:showCatName val="0"/>
          <c:showSerName val="0"/>
          <c:showPercent val="0"/>
          <c:showBubbleSize val="0"/>
        </c:dLbls>
        <c:smooth val="0"/>
        <c:axId val="1028316048"/>
        <c:axId val="1028317728"/>
      </c:lineChart>
      <c:catAx>
        <c:axId val="1028316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2">
                    <a:lumMod val="10000"/>
                  </a:schemeClr>
                </a:solidFill>
                <a:latin typeface="Garamond" panose="02020404030301010803" pitchFamily="18" charset="0"/>
                <a:ea typeface="+mn-ea"/>
                <a:cs typeface="+mn-cs"/>
              </a:defRPr>
            </a:pPr>
            <a:endParaRPr lang="en-US"/>
          </a:p>
        </c:txPr>
        <c:crossAx val="1028317728"/>
        <c:crosses val="autoZero"/>
        <c:auto val="1"/>
        <c:lblAlgn val="ctr"/>
        <c:lblOffset val="100"/>
        <c:noMultiLvlLbl val="0"/>
      </c:catAx>
      <c:valAx>
        <c:axId val="10283177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bg2">
                    <a:lumMod val="10000"/>
                  </a:schemeClr>
                </a:solidFill>
                <a:latin typeface="Garamond" panose="02020404030301010803" pitchFamily="18" charset="0"/>
                <a:ea typeface="+mn-ea"/>
                <a:cs typeface="+mn-cs"/>
              </a:defRPr>
            </a:pPr>
            <a:endParaRPr lang="en-US"/>
          </a:p>
        </c:txPr>
        <c:crossAx val="1028316048"/>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0.78862</cdr:x>
      <cdr:y>0.48505</cdr:y>
    </cdr:from>
    <cdr:to>
      <cdr:x>0.86552</cdr:x>
      <cdr:y>0.57016</cdr:y>
    </cdr:to>
    <cdr:sp macro="" textlink="">
      <cdr:nvSpPr>
        <cdr:cNvPr id="2" name="TextBox 3">
          <a:extLst xmlns:a="http://schemas.openxmlformats.org/drawingml/2006/main">
            <a:ext uri="{FF2B5EF4-FFF2-40B4-BE49-F238E27FC236}">
              <a16:creationId xmlns:a16="http://schemas.microsoft.com/office/drawing/2014/main" id="{D8716B89-1BE3-4E47-8B8C-64D5B60264A6}"/>
            </a:ext>
          </a:extLst>
        </cdr:cNvPr>
        <cdr:cNvSpPr txBox="1"/>
      </cdr:nvSpPr>
      <cdr:spPr>
        <a:xfrm xmlns:a="http://schemas.openxmlformats.org/drawingml/2006/main">
          <a:off x="4303092" y="1804089"/>
          <a:ext cx="419614" cy="31655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sz="1400" b="1" dirty="0">
              <a:latin typeface="Garamond" panose="02020404030301010803" pitchFamily="18" charset="0"/>
            </a:rPr>
            <a:t>IUD</a:t>
          </a:r>
          <a:endParaRPr lang="en-US" sz="1200" b="1" dirty="0">
            <a:latin typeface="Garamond" panose="02020404030301010803" pitchFamily="18" charset="0"/>
          </a:endParaRPr>
        </a:p>
      </cdr:txBody>
    </cdr:sp>
  </cdr:relSizeAnchor>
  <cdr:relSizeAnchor xmlns:cdr="http://schemas.openxmlformats.org/drawingml/2006/chartDrawing">
    <cdr:from>
      <cdr:x>0.78862</cdr:x>
      <cdr:y>0.29503</cdr:y>
    </cdr:from>
    <cdr:to>
      <cdr:x>0.87144</cdr:x>
      <cdr:y>0.38013</cdr:y>
    </cdr:to>
    <cdr:sp macro="" textlink="">
      <cdr:nvSpPr>
        <cdr:cNvPr id="3" name="TextBox 3">
          <a:extLst xmlns:a="http://schemas.openxmlformats.org/drawingml/2006/main">
            <a:ext uri="{FF2B5EF4-FFF2-40B4-BE49-F238E27FC236}">
              <a16:creationId xmlns:a16="http://schemas.microsoft.com/office/drawing/2014/main" id="{D8716B89-1BE3-4E47-8B8C-64D5B60264A6}"/>
            </a:ext>
          </a:extLst>
        </cdr:cNvPr>
        <cdr:cNvSpPr txBox="1"/>
      </cdr:nvSpPr>
      <cdr:spPr>
        <a:xfrm xmlns:a="http://schemas.openxmlformats.org/drawingml/2006/main">
          <a:off x="4303092" y="1097322"/>
          <a:ext cx="451951" cy="31654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sz="1400" b="1" dirty="0">
              <a:latin typeface="Garamond" panose="02020404030301010803" pitchFamily="18" charset="0"/>
            </a:rPr>
            <a:t>Total</a:t>
          </a:r>
          <a:endParaRPr lang="en-US" sz="1200" b="1" dirty="0">
            <a:latin typeface="Garamond" panose="02020404030301010803"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0.7638</cdr:x>
      <cdr:y>0.02546</cdr:y>
    </cdr:from>
    <cdr:to>
      <cdr:x>0.94448</cdr:x>
      <cdr:y>0.12379</cdr:y>
    </cdr:to>
    <cdr:sp macro="" textlink="">
      <cdr:nvSpPr>
        <cdr:cNvPr id="2" name="TextBox 1">
          <a:extLst xmlns:a="http://schemas.openxmlformats.org/drawingml/2006/main">
            <a:ext uri="{FF2B5EF4-FFF2-40B4-BE49-F238E27FC236}">
              <a16:creationId xmlns:a16="http://schemas.microsoft.com/office/drawing/2014/main" id="{CF0EFDDC-56F4-F042-B9AC-AEEBDBECDDEE}"/>
            </a:ext>
          </a:extLst>
        </cdr:cNvPr>
        <cdr:cNvSpPr txBox="1"/>
      </cdr:nvSpPr>
      <cdr:spPr>
        <a:xfrm xmlns:a="http://schemas.openxmlformats.org/drawingml/2006/main">
          <a:off x="3865562" y="92075"/>
          <a:ext cx="914400" cy="355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1" dirty="0">
              <a:latin typeface="Garamond" panose="02020404030301010803" pitchFamily="18" charset="0"/>
            </a:rPr>
            <a:t>Black</a:t>
          </a:r>
        </a:p>
      </cdr:txBody>
    </cdr:sp>
  </cdr:relSizeAnchor>
  <cdr:relSizeAnchor xmlns:cdr="http://schemas.openxmlformats.org/drawingml/2006/chartDrawing">
    <cdr:from>
      <cdr:x>0.75376</cdr:x>
      <cdr:y>0.34136</cdr:y>
    </cdr:from>
    <cdr:to>
      <cdr:x>0.93444</cdr:x>
      <cdr:y>0.43969</cdr:y>
    </cdr:to>
    <cdr:sp macro="" textlink="">
      <cdr:nvSpPr>
        <cdr:cNvPr id="3" name="TextBox 1">
          <a:extLst xmlns:a="http://schemas.openxmlformats.org/drawingml/2006/main">
            <a:ext uri="{FF2B5EF4-FFF2-40B4-BE49-F238E27FC236}">
              <a16:creationId xmlns:a16="http://schemas.microsoft.com/office/drawing/2014/main" id="{4CF46507-0E88-0847-8FE9-180AA5B5A168}"/>
            </a:ext>
          </a:extLst>
        </cdr:cNvPr>
        <cdr:cNvSpPr txBox="1"/>
      </cdr:nvSpPr>
      <cdr:spPr>
        <a:xfrm xmlns:a="http://schemas.openxmlformats.org/drawingml/2006/main">
          <a:off x="3814762" y="1234480"/>
          <a:ext cx="914400" cy="3556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latin typeface="Garamond" panose="02020404030301010803" pitchFamily="18" charset="0"/>
            </a:rPr>
            <a:t>White</a:t>
          </a:r>
        </a:p>
      </cdr:txBody>
    </cdr:sp>
  </cdr:relSizeAnchor>
  <cdr:relSizeAnchor xmlns:cdr="http://schemas.openxmlformats.org/drawingml/2006/chartDrawing">
    <cdr:from>
      <cdr:x>0.75376</cdr:x>
      <cdr:y>0.7489</cdr:y>
    </cdr:from>
    <cdr:to>
      <cdr:x>0.93444</cdr:x>
      <cdr:y>0.84723</cdr:y>
    </cdr:to>
    <cdr:sp macro="" textlink="">
      <cdr:nvSpPr>
        <cdr:cNvPr id="4" name="TextBox 1">
          <a:extLst xmlns:a="http://schemas.openxmlformats.org/drawingml/2006/main">
            <a:ext uri="{FF2B5EF4-FFF2-40B4-BE49-F238E27FC236}">
              <a16:creationId xmlns:a16="http://schemas.microsoft.com/office/drawing/2014/main" id="{4CF46507-0E88-0847-8FE9-180AA5B5A168}"/>
            </a:ext>
          </a:extLst>
        </cdr:cNvPr>
        <cdr:cNvSpPr txBox="1"/>
      </cdr:nvSpPr>
      <cdr:spPr>
        <a:xfrm xmlns:a="http://schemas.openxmlformats.org/drawingml/2006/main">
          <a:off x="3814762" y="2708275"/>
          <a:ext cx="914400" cy="3556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latin typeface="Garamond" panose="02020404030301010803" pitchFamily="18" charset="0"/>
            </a:rPr>
            <a:t>Hispanic/Latino</a:t>
          </a:r>
        </a:p>
      </cdr:txBody>
    </cdr:sp>
  </cdr:relSizeAnchor>
  <cdr:relSizeAnchor xmlns:cdr="http://schemas.openxmlformats.org/drawingml/2006/chartDrawing">
    <cdr:from>
      <cdr:x>0.75376</cdr:x>
      <cdr:y>0.83517</cdr:y>
    </cdr:from>
    <cdr:to>
      <cdr:x>0.93444</cdr:x>
      <cdr:y>0.9335</cdr:y>
    </cdr:to>
    <cdr:sp macro="" textlink="">
      <cdr:nvSpPr>
        <cdr:cNvPr id="5" name="TextBox 1">
          <a:extLst xmlns:a="http://schemas.openxmlformats.org/drawingml/2006/main">
            <a:ext uri="{FF2B5EF4-FFF2-40B4-BE49-F238E27FC236}">
              <a16:creationId xmlns:a16="http://schemas.microsoft.com/office/drawing/2014/main" id="{4CF46507-0E88-0847-8FE9-180AA5B5A168}"/>
            </a:ext>
          </a:extLst>
        </cdr:cNvPr>
        <cdr:cNvSpPr txBox="1"/>
      </cdr:nvSpPr>
      <cdr:spPr>
        <a:xfrm xmlns:a="http://schemas.openxmlformats.org/drawingml/2006/main">
          <a:off x="3814762" y="3020246"/>
          <a:ext cx="914400" cy="3556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latin typeface="Garamond" panose="02020404030301010803" pitchFamily="18" charset="0"/>
            </a:rPr>
            <a:t>Others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5BC23-1235-F147-9988-1BEF1D166302}" type="datetimeFigureOut">
              <a:rPr lang="en-US" smtClean="0"/>
              <a:t>4/7/21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536520-E642-D44D-BC6F-5EED01408507}" type="slidenum">
              <a:rPr lang="en-US" smtClean="0"/>
              <a:t>‹#›</a:t>
            </a:fld>
            <a:endParaRPr lang="en-US"/>
          </a:p>
        </p:txBody>
      </p:sp>
    </p:spTree>
    <p:extLst>
      <p:ext uri="{BB962C8B-B14F-4D97-AF65-F5344CB8AC3E}">
        <p14:creationId xmlns:p14="http://schemas.microsoft.com/office/powerpoint/2010/main" val="141680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nationalpartnership.org/our-work/resources/health-care/maternity/black-womens-maternal-health-issue-brief.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5536520-E642-D44D-BC6F-5EED01408507}" type="slidenum">
              <a:rPr lang="en-US" smtClean="0"/>
              <a:t>1</a:t>
            </a:fld>
            <a:endParaRPr lang="en-US"/>
          </a:p>
        </p:txBody>
      </p:sp>
    </p:spTree>
    <p:extLst>
      <p:ext uri="{BB962C8B-B14F-4D97-AF65-F5344CB8AC3E}">
        <p14:creationId xmlns:p14="http://schemas.microsoft.com/office/powerpoint/2010/main" val="568559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 ENC we have a problem with SIP/UIP, which lead to worse clinical outcomes and increases hospital costs. We also see this disproportionately affecting Black and Hispanic women in NC.</a:t>
            </a:r>
          </a:p>
          <a:p>
            <a:r>
              <a:rPr lang="en-US" dirty="0"/>
              <a:t>LARC can prevent SIP/UIPs, but most patients don’t attend their 6-week postpartum visit to receive it</a:t>
            </a:r>
          </a:p>
          <a:p>
            <a:r>
              <a:rPr lang="en-US" dirty="0"/>
              <a:t>So as an alternative, our project is aimed at increasing access to LARC by offering it immediately postpartum while they’re still in the hospital</a:t>
            </a:r>
          </a:p>
          <a:p>
            <a:endParaRPr lang="en-US" dirty="0"/>
          </a:p>
          <a:p>
            <a:endParaRPr lang="en-US" dirty="0"/>
          </a:p>
          <a:p>
            <a:r>
              <a:rPr lang="en-US" dirty="0"/>
              <a:t>ACOG 1A recommendation to avoid Interpregnancy Interval &lt;6m (https://</a:t>
            </a:r>
            <a:r>
              <a:rPr lang="en-US" dirty="0" err="1"/>
              <a:t>www.acog.org</a:t>
            </a:r>
            <a:r>
              <a:rPr lang="en-US" dirty="0"/>
              <a:t>/clinical/clinical-guidance/obstetric-care-consensus/articles/2019/01/interpregnancy-care)</a:t>
            </a:r>
          </a:p>
          <a:p>
            <a:r>
              <a:rPr lang="en-US" dirty="0"/>
              <a:t>(PTD costs ~$100,000)</a:t>
            </a:r>
          </a:p>
          <a:p>
            <a:endParaRPr lang="en-US" dirty="0"/>
          </a:p>
          <a:p>
            <a:r>
              <a:rPr lang="en-US" dirty="0"/>
              <a:t>These are disparities that exist in the literature that are complex and multifactorial, and reflect on systemic barriers to accessing LARC</a:t>
            </a:r>
          </a:p>
          <a:p>
            <a:endParaRPr lang="en-US" dirty="0"/>
          </a:p>
          <a:p>
            <a:r>
              <a:rPr lang="en-US" dirty="0"/>
              <a:t>This intervention is what our QI project focused on. We essentially wanted to take advantage of the touch point we have with postpartum mothers at the time of delivery to offer LARC</a:t>
            </a:r>
          </a:p>
          <a:p>
            <a:endParaRPr lang="en-US" dirty="0"/>
          </a:p>
          <a:p>
            <a:endParaRPr lang="en-US" dirty="0"/>
          </a:p>
          <a:p>
            <a:r>
              <a:rPr lang="en-US" dirty="0"/>
              <a:t>References: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Public Costs from Unintended Pregnancies and the Role of Public Insurance Programs in Paying for Pregnancy and Infant Care: estimates for 2010, New York: Guttmacher Institute.</a:t>
            </a:r>
            <a:r>
              <a:rPr lang="en-US" dirty="0">
                <a:effectLst/>
              </a:rPr>
              <a:t> </a:t>
            </a:r>
            <a:br>
              <a:rPr lang="en-US" dirty="0">
                <a:effectLst/>
              </a:rPr>
            </a:br>
            <a:r>
              <a:rPr lang="en-US" dirty="0">
                <a:effectLst/>
              </a:rPr>
              <a:t>https://</a:t>
            </a:r>
            <a:r>
              <a:rPr lang="en-US" dirty="0" err="1">
                <a:effectLst/>
              </a:rPr>
              <a:t>www.guttmacher.org</a:t>
            </a:r>
            <a:r>
              <a:rPr lang="en-US" dirty="0">
                <a:effectLst/>
              </a:rPr>
              <a:t>/sites/default/files/factsheet/nc_18.pdf </a:t>
            </a:r>
            <a:endParaRPr lang="en-US" sz="1200" u="sng" kern="1200" dirty="0">
              <a:solidFill>
                <a:schemeClr val="tx1"/>
              </a:solidFill>
              <a:effectLst/>
              <a:latin typeface="+mn-lt"/>
              <a:ea typeface="+mn-ea"/>
              <a:cs typeface="+mn-cs"/>
              <a:hlinkClick r:id="rId3"/>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200" u="sng" kern="1200" dirty="0">
                <a:solidFill>
                  <a:schemeClr val="tx1"/>
                </a:solidFill>
                <a:effectLst/>
                <a:latin typeface="+mn-lt"/>
                <a:ea typeface="+mn-ea"/>
                <a:cs typeface="+mn-cs"/>
                <a:hlinkClick r:id="rId3"/>
              </a:rPr>
              <a:t>https://www.nationalpartnership.org/our-work/resources/health-care/maternity/black-womens-maternal-health-issue-brief.pdf</a:t>
            </a:r>
            <a:r>
              <a:rPr lang="en-US" sz="1200" kern="1200" dirty="0">
                <a:solidFill>
                  <a:schemeClr val="tx1"/>
                </a:solidFill>
                <a:effectLst/>
                <a:latin typeface="+mn-lt"/>
                <a:ea typeface="+mn-ea"/>
                <a:cs typeface="+mn-cs"/>
              </a:rPr>
              <a:t>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200" dirty="0"/>
              <a:t>https://</a:t>
            </a:r>
            <a:r>
              <a:rPr lang="en-US" sz="1200" dirty="0" err="1"/>
              <a:t>www.ncbi.nlm.nih.gov</a:t>
            </a:r>
            <a:r>
              <a:rPr lang="en-US" sz="1200" dirty="0"/>
              <a:t>/</a:t>
            </a:r>
            <a:r>
              <a:rPr lang="en-US" sz="1200" dirty="0" err="1"/>
              <a:t>pmc</a:t>
            </a:r>
            <a:r>
              <a:rPr lang="en-US" sz="1200" dirty="0"/>
              <a:t>/articles/PMC3833575/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200" dirty="0"/>
              <a:t>https://</a:t>
            </a:r>
            <a:r>
              <a:rPr lang="en-US" sz="1200" dirty="0" err="1"/>
              <a:t>schs.dph.ncdhhs.gov</a:t>
            </a:r>
            <a:r>
              <a:rPr lang="en-US" sz="1200" dirty="0"/>
              <a:t>/</a:t>
            </a:r>
            <a:r>
              <a:rPr lang="en-US" sz="1200" dirty="0" err="1"/>
              <a:t>schs</a:t>
            </a:r>
            <a:r>
              <a:rPr lang="en-US" sz="1200" dirty="0"/>
              <a:t>/pdf/</a:t>
            </a:r>
            <a:r>
              <a:rPr lang="en-US" sz="1200" dirty="0" err="1"/>
              <a:t>UnintendedPregnancies.pdf</a:t>
            </a:r>
            <a:r>
              <a:rPr lang="en-US" sz="1200" dirty="0"/>
              <a:t>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200" dirty="0"/>
              <a:t>https://</a:t>
            </a:r>
            <a:r>
              <a:rPr lang="en-US" sz="1200" dirty="0" err="1"/>
              <a:t>schs.dph.ncdhhs.gov</a:t>
            </a:r>
            <a:r>
              <a:rPr lang="en-US" sz="1200" dirty="0"/>
              <a:t>/data/maternal/ </a:t>
            </a:r>
          </a:p>
          <a:p>
            <a:pPr marL="342900" indent="-342900">
              <a:buAutoNum type="arabicPeriod"/>
            </a:pPr>
            <a:r>
              <a:rPr lang="en-US" sz="1200" dirty="0"/>
              <a:t>https://</a:t>
            </a:r>
            <a:r>
              <a:rPr lang="en-US" sz="1200" dirty="0" err="1"/>
              <a:t>www.acog.org</a:t>
            </a:r>
            <a:r>
              <a:rPr lang="en-US" sz="1200" dirty="0"/>
              <a:t>/clinical/clinical-guidance/practice-bulletin/articles/2017/11/long-acting-reversible-contraception-implants-and-intrauterine-devices?utm_source=</a:t>
            </a:r>
            <a:r>
              <a:rPr lang="en-US" sz="1200" dirty="0" err="1"/>
              <a:t>redirect&amp;utm_medium</a:t>
            </a:r>
            <a:r>
              <a:rPr lang="en-US" sz="1200" dirty="0"/>
              <a:t>=</a:t>
            </a:r>
            <a:r>
              <a:rPr lang="en-US" sz="1200" dirty="0" err="1"/>
              <a:t>web&amp;utm_campaign</a:t>
            </a:r>
            <a:r>
              <a:rPr lang="en-US" sz="1200" dirty="0"/>
              <a:t>=</a:t>
            </a:r>
            <a:r>
              <a:rPr lang="en-US" sz="1200" dirty="0" err="1"/>
              <a:t>otn</a:t>
            </a:r>
            <a:r>
              <a:rPr lang="en-US" sz="1200" dirty="0"/>
              <a:t> </a:t>
            </a:r>
          </a:p>
          <a:p>
            <a:pPr marL="342900" indent="-342900">
              <a:buAutoNum type="arabicPeriod"/>
            </a:pPr>
            <a:r>
              <a:rPr lang="en-US" sz="1200" dirty="0"/>
              <a:t>https://</a:t>
            </a:r>
            <a:r>
              <a:rPr lang="en-US" sz="1200" dirty="0" err="1"/>
              <a:t>www.acog.org</a:t>
            </a:r>
            <a:r>
              <a:rPr lang="en-US" sz="1200" dirty="0"/>
              <a:t>/</a:t>
            </a:r>
            <a:r>
              <a:rPr lang="en-US" sz="1200" dirty="0" err="1"/>
              <a:t>en</a:t>
            </a:r>
            <a:r>
              <a:rPr lang="en-US" sz="1200" dirty="0"/>
              <a:t>/Clinical/Clinical%20Guidance/Committee%20Opinion/Articles/2018/05/Optimizing%20Postpartum%20Care </a:t>
            </a:r>
          </a:p>
          <a:p>
            <a:pPr marL="342900" indent="-342900">
              <a:buAutoNum type="arabicPeriod"/>
            </a:pPr>
            <a:r>
              <a:rPr lang="en-US" sz="1200" dirty="0"/>
              <a:t>https://</a:t>
            </a:r>
            <a:r>
              <a:rPr lang="en-US" sz="1200" dirty="0" err="1"/>
              <a:t>www.acog.org</a:t>
            </a:r>
            <a:r>
              <a:rPr lang="en-US" sz="1200" dirty="0"/>
              <a:t>/clinical/clinical-guidance/committee-opinion/articles/2016/08/immediate-postpartum-long-acting-reversible-contraception?utm_source=</a:t>
            </a:r>
            <a:r>
              <a:rPr lang="en-US" sz="1200" dirty="0" err="1"/>
              <a:t>redirect&amp;utm_medium</a:t>
            </a:r>
            <a:r>
              <a:rPr lang="en-US" sz="1200" dirty="0"/>
              <a:t>=</a:t>
            </a:r>
            <a:r>
              <a:rPr lang="en-US" sz="1200" dirty="0" err="1"/>
              <a:t>web&amp;utm_campaign</a:t>
            </a:r>
            <a:r>
              <a:rPr lang="en-US" sz="1200" dirty="0"/>
              <a:t>=</a:t>
            </a:r>
            <a:r>
              <a:rPr lang="en-US" sz="1200" dirty="0" err="1"/>
              <a:t>otn</a:t>
            </a:r>
            <a:r>
              <a:rPr lang="en-US" sz="1200" dirty="0"/>
              <a:t> </a:t>
            </a:r>
          </a:p>
          <a:p>
            <a:endParaRPr lang="en-US" dirty="0">
              <a:cs typeface="Calibri"/>
            </a:endParaRPr>
          </a:p>
        </p:txBody>
      </p:sp>
      <p:sp>
        <p:nvSpPr>
          <p:cNvPr id="4" name="Slide Number Placeholder 3"/>
          <p:cNvSpPr>
            <a:spLocks noGrp="1"/>
          </p:cNvSpPr>
          <p:nvPr>
            <p:ph type="sldNum" sz="quarter" idx="5"/>
          </p:nvPr>
        </p:nvSpPr>
        <p:spPr/>
        <p:txBody>
          <a:bodyPr/>
          <a:lstStyle/>
          <a:p>
            <a:fld id="{75536520-E642-D44D-BC6F-5EED01408507}" type="slidenum">
              <a:rPr lang="en-US" smtClean="0"/>
              <a:t>2</a:t>
            </a:fld>
            <a:endParaRPr lang="en-US"/>
          </a:p>
        </p:txBody>
      </p:sp>
    </p:spTree>
    <p:extLst>
      <p:ext uri="{BB962C8B-B14F-4D97-AF65-F5344CB8AC3E}">
        <p14:creationId xmlns:p14="http://schemas.microsoft.com/office/powerpoint/2010/main" val="1638616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looking at the outcome this way, we wanted to account for the role of patient choice and agency with a contraceptive justice lens, and not simply viewing increased LARC as a success since that could connote coercion.</a:t>
            </a:r>
          </a:p>
          <a:p>
            <a:endParaRPr lang="en-US" dirty="0"/>
          </a:p>
          <a:p>
            <a:r>
              <a:rPr lang="en-US" dirty="0">
                <a:cs typeface="Calibri" panose="020F0502020204030204"/>
              </a:rPr>
              <a:t>However, we also realized that this 1</a:t>
            </a:r>
            <a:r>
              <a:rPr lang="en-US" baseline="30000" dirty="0">
                <a:cs typeface="Calibri" panose="020F0502020204030204"/>
              </a:rPr>
              <a:t>st</a:t>
            </a:r>
            <a:r>
              <a:rPr lang="en-US" dirty="0">
                <a:cs typeface="Calibri" panose="020F0502020204030204"/>
              </a:rPr>
              <a:t> metric might not accurately capture the decision-making process for patients, so we wanted to also measure the raw utilization to more holistically capture this group.</a:t>
            </a:r>
            <a:endParaRPr lang="en-US" dirty="0"/>
          </a:p>
          <a:p>
            <a:r>
              <a:rPr lang="en-US" dirty="0"/>
              <a:t>We also chose to stratifying the LARC recipients by race in order to ensure disparities were not being ignored and that the intervention was in fact improving access to ALL of our patients</a:t>
            </a:r>
            <a:endParaRPr lang="en-US" dirty="0">
              <a:cs typeface="Calibri"/>
            </a:endParaRPr>
          </a:p>
        </p:txBody>
      </p:sp>
      <p:sp>
        <p:nvSpPr>
          <p:cNvPr id="4" name="Slide Number Placeholder 3"/>
          <p:cNvSpPr>
            <a:spLocks noGrp="1"/>
          </p:cNvSpPr>
          <p:nvPr>
            <p:ph type="sldNum" sz="quarter" idx="5"/>
          </p:nvPr>
        </p:nvSpPr>
        <p:spPr/>
        <p:txBody>
          <a:bodyPr/>
          <a:lstStyle/>
          <a:p>
            <a:fld id="{75536520-E642-D44D-BC6F-5EED01408507}" type="slidenum">
              <a:rPr lang="en-US" smtClean="0"/>
              <a:t>3</a:t>
            </a:fld>
            <a:endParaRPr lang="en-US"/>
          </a:p>
        </p:txBody>
      </p:sp>
    </p:spTree>
    <p:extLst>
      <p:ext uri="{BB962C8B-B14F-4D97-AF65-F5344CB8AC3E}">
        <p14:creationId xmlns:p14="http://schemas.microsoft.com/office/powerpoint/2010/main" val="1068502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27% increase for Nexplanon</a:t>
            </a:r>
          </a:p>
          <a:p>
            <a:r>
              <a:rPr lang="en-US" dirty="0"/>
              <a:t>8% decrease for IUD</a:t>
            </a:r>
            <a:endParaRPr lang="en-US" dirty="0">
              <a:cs typeface="Calibri"/>
            </a:endParaRPr>
          </a:p>
          <a:p>
            <a:r>
              <a:rPr lang="en-US" b="1" dirty="0"/>
              <a:t>Overall 7% increase for LARC overall</a:t>
            </a:r>
            <a:r>
              <a:rPr lang="en-US" b="1" dirty="0">
                <a:cs typeface="Calibri"/>
              </a:rPr>
              <a:t> (not exactly 10% but…)</a:t>
            </a:r>
          </a:p>
          <a:p>
            <a:endParaRPr lang="en-US" b="1" dirty="0">
              <a:cs typeface="Calibri"/>
            </a:endParaRPr>
          </a:p>
          <a:p>
            <a:r>
              <a:rPr lang="en-US" b="0" dirty="0">
                <a:cs typeface="Calibri"/>
              </a:rPr>
              <a:t>Potential reasons why IUD went down:</a:t>
            </a:r>
          </a:p>
          <a:p>
            <a:r>
              <a:rPr lang="en-US" b="0" dirty="0">
                <a:cs typeface="Calibri"/>
              </a:rPr>
              <a:t>Existing preferences for Nexplanon were exacerbated during IPP period</a:t>
            </a:r>
          </a:p>
          <a:p>
            <a:r>
              <a:rPr lang="en-US" b="0" dirty="0">
                <a:cs typeface="Calibri"/>
              </a:rPr>
              <a:t>Popularity of Nexplanon was not anticipated and likely contributed to the decreased in the IUD as a new balancing measure</a:t>
            </a:r>
            <a:endParaRPr lang="en-US" b="0" dirty="0"/>
          </a:p>
        </p:txBody>
      </p:sp>
      <p:sp>
        <p:nvSpPr>
          <p:cNvPr id="4" name="Slide Number Placeholder 3"/>
          <p:cNvSpPr>
            <a:spLocks noGrp="1"/>
          </p:cNvSpPr>
          <p:nvPr>
            <p:ph type="sldNum" sz="quarter" idx="5"/>
          </p:nvPr>
        </p:nvSpPr>
        <p:spPr/>
        <p:txBody>
          <a:bodyPr/>
          <a:lstStyle/>
          <a:p>
            <a:fld id="{75536520-E642-D44D-BC6F-5EED01408507}" type="slidenum">
              <a:rPr lang="en-US" smtClean="0"/>
              <a:t>4</a:t>
            </a:fld>
            <a:endParaRPr lang="en-US"/>
          </a:p>
        </p:txBody>
      </p:sp>
    </p:spTree>
    <p:extLst>
      <p:ext uri="{BB962C8B-B14F-4D97-AF65-F5344CB8AC3E}">
        <p14:creationId xmlns:p14="http://schemas.microsoft.com/office/powerpoint/2010/main" val="4056448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observed:</a:t>
            </a:r>
          </a:p>
          <a:p>
            <a:r>
              <a:rPr lang="en-US" dirty="0"/>
              <a:t>An 8% increase in Black patients</a:t>
            </a:r>
          </a:p>
          <a:p>
            <a:r>
              <a:rPr lang="en-US" dirty="0"/>
              <a:t>Minimal change for White patients</a:t>
            </a:r>
          </a:p>
          <a:p>
            <a:r>
              <a:rPr lang="en-US" dirty="0"/>
              <a:t>A 4% decrease in Hispanic/Latino</a:t>
            </a:r>
          </a:p>
        </p:txBody>
      </p:sp>
      <p:sp>
        <p:nvSpPr>
          <p:cNvPr id="4" name="Slide Number Placeholder 3"/>
          <p:cNvSpPr>
            <a:spLocks noGrp="1"/>
          </p:cNvSpPr>
          <p:nvPr>
            <p:ph type="sldNum" sz="quarter" idx="5"/>
          </p:nvPr>
        </p:nvSpPr>
        <p:spPr/>
        <p:txBody>
          <a:bodyPr/>
          <a:lstStyle/>
          <a:p>
            <a:fld id="{75536520-E642-D44D-BC6F-5EED01408507}" type="slidenum">
              <a:rPr lang="en-US" smtClean="0"/>
              <a:t>5</a:t>
            </a:fld>
            <a:endParaRPr lang="en-US"/>
          </a:p>
        </p:txBody>
      </p:sp>
    </p:spTree>
    <p:extLst>
      <p:ext uri="{BB962C8B-B14F-4D97-AF65-F5344CB8AC3E}">
        <p14:creationId xmlns:p14="http://schemas.microsoft.com/office/powerpoint/2010/main" val="1429370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Documentation = “contraception plan” column on resident board, required EMR documentation for counseling</a:t>
            </a:r>
          </a:p>
          <a:p>
            <a:endParaRPr lang="en-US" b="1" dirty="0"/>
          </a:p>
          <a:p>
            <a:r>
              <a:rPr lang="en-US" b="1" dirty="0"/>
              <a:t>A few lessons I want to highlight:</a:t>
            </a:r>
          </a:p>
          <a:p>
            <a:r>
              <a:rPr lang="en-US" b="1" dirty="0"/>
              <a:t>Advocating to Vidant for something that COULD become financially viable came with its challenges</a:t>
            </a:r>
          </a:p>
          <a:p>
            <a:r>
              <a:rPr lang="en-US" b="1" dirty="0"/>
              <a:t>along with…</a:t>
            </a:r>
          </a:p>
          <a:p>
            <a:r>
              <a:rPr lang="en-US" b="1" dirty="0"/>
              <a:t>Advocating for providers to get appropriately compensated for their work RVUs went a long way with getting buy-in</a:t>
            </a:r>
          </a:p>
          <a:p>
            <a:endParaRPr lang="en-US" b="1" dirty="0"/>
          </a:p>
          <a:p>
            <a:r>
              <a:rPr lang="en-US" b="1" dirty="0"/>
              <a:t>Another major lesson was around understanding the ethical pitfalls regarding reproductive entrapment</a:t>
            </a:r>
          </a:p>
          <a:p>
            <a:endParaRPr lang="en-US" b="1" dirty="0"/>
          </a:p>
          <a:p>
            <a:endParaRPr lang="en-US" b="1" dirty="0"/>
          </a:p>
          <a:p>
            <a:r>
              <a:rPr lang="en-US" b="0" dirty="0"/>
              <a:t>Vidant:</a:t>
            </a:r>
          </a:p>
          <a:p>
            <a:r>
              <a:rPr lang="en-US" b="0" dirty="0"/>
              <a:t>Reluctance about cost</a:t>
            </a:r>
            <a:endParaRPr lang="en-US" b="0" dirty="0">
              <a:cs typeface="Calibri"/>
            </a:endParaRPr>
          </a:p>
          <a:p>
            <a:r>
              <a:rPr lang="en-US" b="0" dirty="0"/>
              <a:t>Approval from committees in a timely fashion</a:t>
            </a:r>
            <a:endParaRPr lang="en-US" b="0" dirty="0">
              <a:cs typeface="Calibri"/>
            </a:endParaRPr>
          </a:p>
          <a:p>
            <a:r>
              <a:rPr lang="en-US" b="0" dirty="0"/>
              <a:t>Pregnancy Medical Home Physician Champions advocated directly to Medicaid representative</a:t>
            </a:r>
            <a:endParaRPr lang="en-US" b="0" dirty="0">
              <a:cs typeface="Calibri"/>
            </a:endParaRPr>
          </a:p>
          <a:p>
            <a:endParaRPr lang="en-US" b="0" dirty="0"/>
          </a:p>
          <a:p>
            <a:r>
              <a:rPr lang="en-US" b="0" dirty="0"/>
              <a:t>Metrics: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“If we can’t capture it, we can’t study it”</a:t>
            </a:r>
          </a:p>
          <a:p>
            <a:pPr>
              <a:defRPr/>
            </a:pPr>
            <a:r>
              <a:rPr lang="en-US" dirty="0"/>
              <a:t>Noticeable shift from “Two or More Races” to listing of multiple race categories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unreliable denominator makes tracking over time unreliable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Reproductive entrapment: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 Ensuring Resources available for removal free of charge if needed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cs typeface="Calibri"/>
              </a:rPr>
              <a:t>Concern about undocumented, pregnancy Medicaid, or under-insured who rely on Family Planning Medicaid with a limited scope of services</a:t>
            </a:r>
          </a:p>
        </p:txBody>
      </p:sp>
      <p:sp>
        <p:nvSpPr>
          <p:cNvPr id="4" name="Slide Number Placeholder 3"/>
          <p:cNvSpPr>
            <a:spLocks noGrp="1"/>
          </p:cNvSpPr>
          <p:nvPr>
            <p:ph type="sldNum" sz="quarter" idx="5"/>
          </p:nvPr>
        </p:nvSpPr>
        <p:spPr/>
        <p:txBody>
          <a:bodyPr/>
          <a:lstStyle/>
          <a:p>
            <a:fld id="{75536520-E642-D44D-BC6F-5EED01408507}" type="slidenum">
              <a:rPr lang="en-US" smtClean="0"/>
              <a:t>6</a:t>
            </a:fld>
            <a:endParaRPr lang="en-US"/>
          </a:p>
        </p:txBody>
      </p:sp>
    </p:spTree>
    <p:extLst>
      <p:ext uri="{BB962C8B-B14F-4D97-AF65-F5344CB8AC3E}">
        <p14:creationId xmlns:p14="http://schemas.microsoft.com/office/powerpoint/2010/main" val="2777751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498541-67AB-F544-9680-71DE725FDF0F}" type="datetimeFigureOut">
              <a:rPr lang="en-US" smtClean="0"/>
              <a:t>4/7/21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FF6C8-CAF3-4A43-ADCF-B3E035973B32}" type="slidenum">
              <a:rPr lang="en-US" smtClean="0"/>
              <a:t>‹#›</a:t>
            </a:fld>
            <a:endParaRPr lang="en-US"/>
          </a:p>
        </p:txBody>
      </p:sp>
    </p:spTree>
    <p:extLst>
      <p:ext uri="{BB962C8B-B14F-4D97-AF65-F5344CB8AC3E}">
        <p14:creationId xmlns:p14="http://schemas.microsoft.com/office/powerpoint/2010/main" val="4035550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498541-67AB-F544-9680-71DE725FDF0F}" type="datetimeFigureOut">
              <a:rPr lang="en-US" smtClean="0"/>
              <a:t>4/7/21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FF6C8-CAF3-4A43-ADCF-B3E035973B32}" type="slidenum">
              <a:rPr lang="en-US" smtClean="0"/>
              <a:t>‹#›</a:t>
            </a:fld>
            <a:endParaRPr lang="en-US"/>
          </a:p>
        </p:txBody>
      </p:sp>
    </p:spTree>
    <p:extLst>
      <p:ext uri="{BB962C8B-B14F-4D97-AF65-F5344CB8AC3E}">
        <p14:creationId xmlns:p14="http://schemas.microsoft.com/office/powerpoint/2010/main" val="2194528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498541-67AB-F544-9680-71DE725FDF0F}" type="datetimeFigureOut">
              <a:rPr lang="en-US" smtClean="0"/>
              <a:t>4/7/21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FF6C8-CAF3-4A43-ADCF-B3E035973B32}" type="slidenum">
              <a:rPr lang="en-US" smtClean="0"/>
              <a:t>‹#›</a:t>
            </a:fld>
            <a:endParaRPr lang="en-US"/>
          </a:p>
        </p:txBody>
      </p:sp>
    </p:spTree>
    <p:extLst>
      <p:ext uri="{BB962C8B-B14F-4D97-AF65-F5344CB8AC3E}">
        <p14:creationId xmlns:p14="http://schemas.microsoft.com/office/powerpoint/2010/main" val="944824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498541-67AB-F544-9680-71DE725FDF0F}" type="datetimeFigureOut">
              <a:rPr lang="en-US" smtClean="0"/>
              <a:t>4/7/21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FF6C8-CAF3-4A43-ADCF-B3E035973B32}" type="slidenum">
              <a:rPr lang="en-US" smtClean="0"/>
              <a:t>‹#›</a:t>
            </a:fld>
            <a:endParaRPr lang="en-US"/>
          </a:p>
        </p:txBody>
      </p:sp>
    </p:spTree>
    <p:extLst>
      <p:ext uri="{BB962C8B-B14F-4D97-AF65-F5344CB8AC3E}">
        <p14:creationId xmlns:p14="http://schemas.microsoft.com/office/powerpoint/2010/main" val="3573105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8541-67AB-F544-9680-71DE725FDF0F}" type="datetimeFigureOut">
              <a:rPr lang="en-US" smtClean="0"/>
              <a:t>4/7/21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FF6C8-CAF3-4A43-ADCF-B3E035973B32}" type="slidenum">
              <a:rPr lang="en-US" smtClean="0"/>
              <a:t>‹#›</a:t>
            </a:fld>
            <a:endParaRPr lang="en-US"/>
          </a:p>
        </p:txBody>
      </p:sp>
    </p:spTree>
    <p:extLst>
      <p:ext uri="{BB962C8B-B14F-4D97-AF65-F5344CB8AC3E}">
        <p14:creationId xmlns:p14="http://schemas.microsoft.com/office/powerpoint/2010/main" val="3602118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498541-67AB-F544-9680-71DE725FDF0F}" type="datetimeFigureOut">
              <a:rPr lang="en-US" smtClean="0"/>
              <a:t>4/7/21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FF6C8-CAF3-4A43-ADCF-B3E035973B32}" type="slidenum">
              <a:rPr lang="en-US" smtClean="0"/>
              <a:t>‹#›</a:t>
            </a:fld>
            <a:endParaRPr lang="en-US"/>
          </a:p>
        </p:txBody>
      </p:sp>
    </p:spTree>
    <p:extLst>
      <p:ext uri="{BB962C8B-B14F-4D97-AF65-F5344CB8AC3E}">
        <p14:creationId xmlns:p14="http://schemas.microsoft.com/office/powerpoint/2010/main" val="3179297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498541-67AB-F544-9680-71DE725FDF0F}" type="datetimeFigureOut">
              <a:rPr lang="en-US" smtClean="0"/>
              <a:t>4/7/21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7FF6C8-CAF3-4A43-ADCF-B3E035973B32}" type="slidenum">
              <a:rPr lang="en-US" smtClean="0"/>
              <a:t>‹#›</a:t>
            </a:fld>
            <a:endParaRPr lang="en-US"/>
          </a:p>
        </p:txBody>
      </p:sp>
    </p:spTree>
    <p:extLst>
      <p:ext uri="{BB962C8B-B14F-4D97-AF65-F5344CB8AC3E}">
        <p14:creationId xmlns:p14="http://schemas.microsoft.com/office/powerpoint/2010/main" val="332669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498541-67AB-F544-9680-71DE725FDF0F}" type="datetimeFigureOut">
              <a:rPr lang="en-US" smtClean="0"/>
              <a:t>4/7/21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7FF6C8-CAF3-4A43-ADCF-B3E035973B32}" type="slidenum">
              <a:rPr lang="en-US" smtClean="0"/>
              <a:t>‹#›</a:t>
            </a:fld>
            <a:endParaRPr lang="en-US"/>
          </a:p>
        </p:txBody>
      </p:sp>
    </p:spTree>
    <p:extLst>
      <p:ext uri="{BB962C8B-B14F-4D97-AF65-F5344CB8AC3E}">
        <p14:creationId xmlns:p14="http://schemas.microsoft.com/office/powerpoint/2010/main" val="1459296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98541-67AB-F544-9680-71DE725FDF0F}" type="datetimeFigureOut">
              <a:rPr lang="en-US" smtClean="0"/>
              <a:t>4/7/21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7FF6C8-CAF3-4A43-ADCF-B3E035973B32}" type="slidenum">
              <a:rPr lang="en-US" smtClean="0"/>
              <a:t>‹#›</a:t>
            </a:fld>
            <a:endParaRPr lang="en-US"/>
          </a:p>
        </p:txBody>
      </p:sp>
    </p:spTree>
    <p:extLst>
      <p:ext uri="{BB962C8B-B14F-4D97-AF65-F5344CB8AC3E}">
        <p14:creationId xmlns:p14="http://schemas.microsoft.com/office/powerpoint/2010/main" val="942412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498541-67AB-F544-9680-71DE725FDF0F}" type="datetimeFigureOut">
              <a:rPr lang="en-US" smtClean="0"/>
              <a:t>4/7/21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FF6C8-CAF3-4A43-ADCF-B3E035973B32}" type="slidenum">
              <a:rPr lang="en-US" smtClean="0"/>
              <a:t>‹#›</a:t>
            </a:fld>
            <a:endParaRPr lang="en-US"/>
          </a:p>
        </p:txBody>
      </p:sp>
    </p:spTree>
    <p:extLst>
      <p:ext uri="{BB962C8B-B14F-4D97-AF65-F5344CB8AC3E}">
        <p14:creationId xmlns:p14="http://schemas.microsoft.com/office/powerpoint/2010/main" val="263120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498541-67AB-F544-9680-71DE725FDF0F}" type="datetimeFigureOut">
              <a:rPr lang="en-US" smtClean="0"/>
              <a:t>4/7/21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FF6C8-CAF3-4A43-ADCF-B3E035973B32}" type="slidenum">
              <a:rPr lang="en-US" smtClean="0"/>
              <a:t>‹#›</a:t>
            </a:fld>
            <a:endParaRPr lang="en-US"/>
          </a:p>
        </p:txBody>
      </p:sp>
    </p:spTree>
    <p:extLst>
      <p:ext uri="{BB962C8B-B14F-4D97-AF65-F5344CB8AC3E}">
        <p14:creationId xmlns:p14="http://schemas.microsoft.com/office/powerpoint/2010/main" val="2438513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498541-67AB-F544-9680-71DE725FDF0F}" type="datetimeFigureOut">
              <a:rPr lang="en-US" smtClean="0"/>
              <a:t>4/7/21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7FF6C8-CAF3-4A43-ADCF-B3E035973B32}" type="slidenum">
              <a:rPr lang="en-US" smtClean="0"/>
              <a:t>‹#›</a:t>
            </a:fld>
            <a:endParaRPr lang="en-US"/>
          </a:p>
        </p:txBody>
      </p:sp>
    </p:spTree>
    <p:extLst>
      <p:ext uri="{BB962C8B-B14F-4D97-AF65-F5344CB8AC3E}">
        <p14:creationId xmlns:p14="http://schemas.microsoft.com/office/powerpoint/2010/main" val="17129967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F4AC6C68-F125-48AD-A5B4-89AD5E7972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C3EE6A40-8EA7-44D3-8751-F55169B304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4722" y="3131936"/>
            <a:ext cx="1240640" cy="1240638"/>
          </a:xfrm>
          <a:prstGeom prst="ellipse">
            <a:avLst/>
          </a:prstGeom>
          <a:solidFill>
            <a:schemeClr val="accent6">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071634-9AD7-1840-951B-5B66F612B304}"/>
              </a:ext>
            </a:extLst>
          </p:cNvPr>
          <p:cNvSpPr>
            <a:spLocks noGrp="1"/>
          </p:cNvSpPr>
          <p:nvPr>
            <p:ph type="ctrTitle"/>
          </p:nvPr>
        </p:nvSpPr>
        <p:spPr>
          <a:xfrm>
            <a:off x="124533" y="998154"/>
            <a:ext cx="5875697" cy="3046191"/>
          </a:xfrm>
        </p:spPr>
        <p:txBody>
          <a:bodyPr>
            <a:normAutofit fontScale="90000"/>
          </a:bodyPr>
          <a:lstStyle/>
          <a:p>
            <a:pPr algn="l"/>
            <a:r>
              <a:rPr lang="en-US" sz="4400" b="1" dirty="0">
                <a:latin typeface="Garamond"/>
              </a:rPr>
              <a:t>Improving Accessibility of Long-Acting Reversible Contraceptives in Eastern NC</a:t>
            </a:r>
            <a:br>
              <a:rPr lang="en-US" sz="4400" dirty="0">
                <a:latin typeface="Garamond"/>
              </a:rPr>
            </a:br>
            <a:endParaRPr lang="en-US" sz="4400" i="1" dirty="0">
              <a:latin typeface="Garamond"/>
            </a:endParaRPr>
          </a:p>
        </p:txBody>
      </p:sp>
      <p:sp>
        <p:nvSpPr>
          <p:cNvPr id="23" name="Freeform: Shape 22">
            <a:extLst>
              <a:ext uri="{FF2B5EF4-FFF2-40B4-BE49-F238E27FC236}">
                <a16:creationId xmlns:a16="http://schemas.microsoft.com/office/drawing/2014/main" id="{8E774AB2-4B13-41CA-96E8-C3E2D1C90C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111" y="4546924"/>
            <a:ext cx="2369988" cy="2311077"/>
          </a:xfrm>
          <a:custGeom>
            <a:avLst/>
            <a:gdLst>
              <a:gd name="connsiteX0" fmla="*/ 0 w 2369988"/>
              <a:gd name="connsiteY0" fmla="*/ 0 h 2311077"/>
              <a:gd name="connsiteX1" fmla="*/ 1128071 w 2369988"/>
              <a:gd name="connsiteY1" fmla="*/ 0 h 2311077"/>
              <a:gd name="connsiteX2" fmla="*/ 1157716 w 2369988"/>
              <a:gd name="connsiteY2" fmla="*/ 128440 h 2311077"/>
              <a:gd name="connsiteX3" fmla="*/ 2316462 w 2369988"/>
              <a:gd name="connsiteY3" fmla="*/ 2257392 h 2311077"/>
              <a:gd name="connsiteX4" fmla="*/ 2369988 w 2369988"/>
              <a:gd name="connsiteY4" fmla="*/ 2311077 h 2311077"/>
              <a:gd name="connsiteX5" fmla="*/ 957894 w 2369988"/>
              <a:gd name="connsiteY5" fmla="*/ 2311077 h 2311077"/>
              <a:gd name="connsiteX6" fmla="*/ 777804 w 2369988"/>
              <a:gd name="connsiteY6" fmla="*/ 2040997 h 2311077"/>
              <a:gd name="connsiteX7" fmla="*/ 19614 w 2369988"/>
              <a:gd name="connsiteY7" fmla="*/ 109827 h 2311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9988" h="2311077">
                <a:moveTo>
                  <a:pt x="0" y="0"/>
                </a:moveTo>
                <a:lnTo>
                  <a:pt x="1128071" y="0"/>
                </a:lnTo>
                <a:lnTo>
                  <a:pt x="1157716" y="128440"/>
                </a:lnTo>
                <a:cubicBezTo>
                  <a:pt x="1365270" y="935139"/>
                  <a:pt x="1769588" y="1662859"/>
                  <a:pt x="2316462" y="2257392"/>
                </a:cubicBezTo>
                <a:lnTo>
                  <a:pt x="2369988" y="2311077"/>
                </a:lnTo>
                <a:lnTo>
                  <a:pt x="957894" y="2311077"/>
                </a:lnTo>
                <a:lnTo>
                  <a:pt x="777804" y="2040997"/>
                </a:lnTo>
                <a:cubicBezTo>
                  <a:pt x="421651" y="1454849"/>
                  <a:pt x="161627" y="803832"/>
                  <a:pt x="19614" y="109827"/>
                </a:cubicBezTo>
                <a:close/>
              </a:path>
            </a:pathLst>
          </a:custGeom>
          <a:solidFill>
            <a:schemeClr val="tx1">
              <a:lumMod val="50000"/>
              <a:lumOff val="5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B529050A-FCEC-43D9-9CB9-259D339D63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4763" y="0"/>
            <a:ext cx="6067239" cy="6858000"/>
          </a:xfrm>
          <a:custGeom>
            <a:avLst/>
            <a:gdLst>
              <a:gd name="connsiteX0" fmla="*/ 1619628 w 6067239"/>
              <a:gd name="connsiteY0" fmla="*/ 0 h 6858000"/>
              <a:gd name="connsiteX1" fmla="*/ 6067239 w 6067239"/>
              <a:gd name="connsiteY1" fmla="*/ 0 h 6858000"/>
              <a:gd name="connsiteX2" fmla="*/ 6067239 w 6067239"/>
              <a:gd name="connsiteY2" fmla="*/ 6858000 h 6858000"/>
              <a:gd name="connsiteX3" fmla="*/ 1619627 w 6067239"/>
              <a:gd name="connsiteY3" fmla="*/ 6858000 h 6858000"/>
              <a:gd name="connsiteX4" fmla="*/ 1615622 w 6067239"/>
              <a:gd name="connsiteY4" fmla="*/ 6854853 h 6858000"/>
              <a:gd name="connsiteX5" fmla="*/ 0 w 6067239"/>
              <a:gd name="connsiteY5" fmla="*/ 3429000 h 6858000"/>
              <a:gd name="connsiteX6" fmla="*/ 1615622 w 6067239"/>
              <a:gd name="connsiteY6" fmla="*/ 314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67239" h="6858000">
                <a:moveTo>
                  <a:pt x="1619628" y="0"/>
                </a:moveTo>
                <a:lnTo>
                  <a:pt x="6067239" y="0"/>
                </a:lnTo>
                <a:lnTo>
                  <a:pt x="6067239" y="6858000"/>
                </a:lnTo>
                <a:lnTo>
                  <a:pt x="1619627" y="6858000"/>
                </a:lnTo>
                <a:lnTo>
                  <a:pt x="1615622" y="6854853"/>
                </a:lnTo>
                <a:cubicBezTo>
                  <a:pt x="628921" y="6040555"/>
                  <a:pt x="0" y="4808224"/>
                  <a:pt x="0" y="3429000"/>
                </a:cubicBezTo>
                <a:cubicBezTo>
                  <a:pt x="0" y="2049777"/>
                  <a:pt x="628921" y="817446"/>
                  <a:pt x="1615622" y="3148"/>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BA0EEBAF-702F-944F-9BF8-B8DD77DCFBF9}"/>
              </a:ext>
            </a:extLst>
          </p:cNvPr>
          <p:cNvSpPr txBox="1"/>
          <p:nvPr/>
        </p:nvSpPr>
        <p:spPr>
          <a:xfrm>
            <a:off x="6598508" y="2137719"/>
            <a:ext cx="184731" cy="369332"/>
          </a:xfrm>
          <a:prstGeom prst="rect">
            <a:avLst/>
          </a:prstGeom>
          <a:noFill/>
        </p:spPr>
        <p:txBody>
          <a:bodyPr wrap="none" rtlCol="0">
            <a:spAutoFit/>
          </a:bodyPr>
          <a:lstStyle/>
          <a:p>
            <a:endParaRPr lang="en-US"/>
          </a:p>
        </p:txBody>
      </p:sp>
      <p:pic>
        <p:nvPicPr>
          <p:cNvPr id="35" name="Picture 34" descr="Shape&#10;&#10;Description automatically generated">
            <a:extLst>
              <a:ext uri="{FF2B5EF4-FFF2-40B4-BE49-F238E27FC236}">
                <a16:creationId xmlns:a16="http://schemas.microsoft.com/office/drawing/2014/main" id="{3BA3044A-88F7-4E4D-A54F-29C95AE0EE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9158"/>
          <a:stretch>
            <a:fillRect/>
          </a:stretch>
        </p:blipFill>
        <p:spPr bwMode="auto">
          <a:xfrm>
            <a:off x="-2" y="0"/>
            <a:ext cx="1219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Subtitle 2">
            <a:extLst>
              <a:ext uri="{FF2B5EF4-FFF2-40B4-BE49-F238E27FC236}">
                <a16:creationId xmlns:a16="http://schemas.microsoft.com/office/drawing/2014/main" id="{BD030A69-E8C1-6249-861C-05C45932DAF2}"/>
              </a:ext>
            </a:extLst>
          </p:cNvPr>
          <p:cNvSpPr txBox="1">
            <a:spLocks/>
          </p:cNvSpPr>
          <p:nvPr/>
        </p:nvSpPr>
        <p:spPr>
          <a:xfrm>
            <a:off x="220303" y="3131936"/>
            <a:ext cx="4129096" cy="1441706"/>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3200">
              <a:latin typeface="Garamond"/>
            </a:endParaRPr>
          </a:p>
        </p:txBody>
      </p:sp>
      <p:sp>
        <p:nvSpPr>
          <p:cNvPr id="11" name="Subtitle 2">
            <a:extLst>
              <a:ext uri="{FF2B5EF4-FFF2-40B4-BE49-F238E27FC236}">
                <a16:creationId xmlns:a16="http://schemas.microsoft.com/office/drawing/2014/main" id="{83969610-60E0-4D6A-95FE-9CF9CF684679}"/>
              </a:ext>
            </a:extLst>
          </p:cNvPr>
          <p:cNvSpPr txBox="1">
            <a:spLocks/>
          </p:cNvSpPr>
          <p:nvPr/>
        </p:nvSpPr>
        <p:spPr>
          <a:xfrm>
            <a:off x="124533" y="4105300"/>
            <a:ext cx="4725771" cy="2625664"/>
          </a:xfrm>
          <a:prstGeom prst="rect">
            <a:avLst/>
          </a:prstGeom>
        </p:spPr>
        <p:txBody>
          <a:bodyPr vert="horz" lIns="91440" tIns="45720" rIns="91440" bIns="45720" rtlCol="0" anchor="t">
            <a:normAutofit fontScale="85000" lnSpcReduction="1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3800" b="1" dirty="0">
                <a:latin typeface="Garamond"/>
              </a:rPr>
              <a:t>Amber Gautam</a:t>
            </a:r>
          </a:p>
          <a:p>
            <a:pPr algn="l"/>
            <a:r>
              <a:rPr lang="en-US" sz="3200" dirty="0">
                <a:latin typeface="Garamond"/>
              </a:rPr>
              <a:t>LINC Distinction Track Scholar</a:t>
            </a:r>
          </a:p>
          <a:p>
            <a:pPr algn="l"/>
            <a:endParaRPr lang="en-US" sz="3200" dirty="0">
              <a:latin typeface="Garamond"/>
            </a:endParaRPr>
          </a:p>
          <a:p>
            <a:pPr algn="l"/>
            <a:r>
              <a:rPr lang="en-US" sz="3200" dirty="0">
                <a:latin typeface="Garamond"/>
              </a:rPr>
              <a:t>Mentor: James </a:t>
            </a:r>
            <a:r>
              <a:rPr lang="en-US" sz="3200" dirty="0" err="1">
                <a:latin typeface="Garamond"/>
              </a:rPr>
              <a:t>deVente</a:t>
            </a:r>
            <a:endParaRPr lang="en-US" sz="3200" dirty="0">
              <a:latin typeface="Garamond"/>
            </a:endParaRPr>
          </a:p>
          <a:p>
            <a:pPr algn="l"/>
            <a:endParaRPr lang="en-US" sz="3200" dirty="0">
              <a:latin typeface="Garamond"/>
            </a:endParaRPr>
          </a:p>
          <a:p>
            <a:pPr algn="l"/>
            <a:r>
              <a:rPr lang="en-US" sz="3200" dirty="0">
                <a:latin typeface="Garamond"/>
              </a:rPr>
              <a:t>April 15, 2021</a:t>
            </a:r>
          </a:p>
        </p:txBody>
      </p:sp>
    </p:spTree>
    <p:extLst>
      <p:ext uri="{BB962C8B-B14F-4D97-AF65-F5344CB8AC3E}">
        <p14:creationId xmlns:p14="http://schemas.microsoft.com/office/powerpoint/2010/main" val="2066818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19">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D1EF8AC-497F-FB43-B780-455DE1C19F2B}"/>
              </a:ext>
            </a:extLst>
          </p:cNvPr>
          <p:cNvSpPr>
            <a:spLocks noGrp="1"/>
          </p:cNvSpPr>
          <p:nvPr>
            <p:ph type="title"/>
          </p:nvPr>
        </p:nvSpPr>
        <p:spPr>
          <a:xfrm>
            <a:off x="1274326" y="905328"/>
            <a:ext cx="6089904" cy="1426464"/>
          </a:xfrm>
        </p:spPr>
        <p:txBody>
          <a:bodyPr>
            <a:normAutofit/>
          </a:bodyPr>
          <a:lstStyle/>
          <a:p>
            <a:r>
              <a:rPr lang="en-US">
                <a:solidFill>
                  <a:srgbClr val="FFFFFF"/>
                </a:solidFill>
              </a:rPr>
              <a:t>Challenges &amp; Lessons Learned</a:t>
            </a:r>
          </a:p>
        </p:txBody>
      </p:sp>
      <p:sp>
        <p:nvSpPr>
          <p:cNvPr id="25" name="Rectangle 21">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7" name="Rectangle 23">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9" name="Rectangle 25">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D7DC32F-B7A3-AC4C-B130-F326375EE111}"/>
              </a:ext>
            </a:extLst>
          </p:cNvPr>
          <p:cNvSpPr>
            <a:spLocks noGrp="1"/>
          </p:cNvSpPr>
          <p:nvPr>
            <p:ph idx="1"/>
          </p:nvPr>
        </p:nvSpPr>
        <p:spPr>
          <a:xfrm>
            <a:off x="603549" y="2652830"/>
            <a:ext cx="5058916" cy="3656484"/>
          </a:xfrm>
        </p:spPr>
        <p:txBody>
          <a:bodyPr vert="horz" lIns="91440" tIns="45720" rIns="91440" bIns="45720" rtlCol="0" anchor="ctr">
            <a:noAutofit/>
          </a:bodyPr>
          <a:lstStyle/>
          <a:p>
            <a:r>
              <a:rPr lang="en-US" sz="1800" dirty="0">
                <a:latin typeface="Garamond"/>
              </a:rPr>
              <a:t>Over half of women in eastern NC present with increased rates of short interval (&lt;6-18m) or unintended pregnancy</a:t>
            </a:r>
            <a:r>
              <a:rPr lang="en-US" sz="1800" baseline="30000" dirty="0">
                <a:latin typeface="Garamond"/>
              </a:rPr>
              <a:t>1 </a:t>
            </a:r>
            <a:r>
              <a:rPr lang="en-US" sz="1800" dirty="0">
                <a:latin typeface="Garamond"/>
              </a:rPr>
              <a:t>which contribute to maternal and infant mortality, and complications i.e. pre-term delivery, low birth weight</a:t>
            </a:r>
            <a:r>
              <a:rPr lang="en-US" sz="1800" baseline="30000" dirty="0">
                <a:latin typeface="Garamond"/>
              </a:rPr>
              <a:t>2-3</a:t>
            </a:r>
          </a:p>
          <a:p>
            <a:r>
              <a:rPr lang="en-US" sz="1800" dirty="0">
                <a:latin typeface="Garamond"/>
              </a:rPr>
              <a:t>Disparities exist in NC for Black and Hispanic women regarding unintended pregnancies and maternal mortality</a:t>
            </a:r>
            <a:r>
              <a:rPr lang="en-US" sz="1800" baseline="30000" dirty="0">
                <a:latin typeface="Garamond"/>
              </a:rPr>
              <a:t>4-5</a:t>
            </a:r>
            <a:endParaRPr lang="en-US" sz="1800" dirty="0">
              <a:latin typeface="Garamond"/>
            </a:endParaRPr>
          </a:p>
          <a:p>
            <a:r>
              <a:rPr lang="en-US" sz="1800" dirty="0">
                <a:latin typeface="Garamond"/>
              </a:rPr>
              <a:t>Long-acting reversible contraceptives (LARCs) have shown to be the most effective form of reversible contraception,</a:t>
            </a:r>
            <a:r>
              <a:rPr lang="en-US" sz="1800" baseline="30000" dirty="0">
                <a:latin typeface="Garamond"/>
              </a:rPr>
              <a:t>6</a:t>
            </a:r>
            <a:r>
              <a:rPr lang="en-US" sz="1800" dirty="0">
                <a:latin typeface="Garamond"/>
              </a:rPr>
              <a:t> however, only 40%</a:t>
            </a:r>
            <a:r>
              <a:rPr lang="en-US" sz="1800" b="1" dirty="0">
                <a:latin typeface="Garamond"/>
              </a:rPr>
              <a:t> </a:t>
            </a:r>
            <a:r>
              <a:rPr lang="en-US" sz="1800" dirty="0">
                <a:latin typeface="Garamond"/>
              </a:rPr>
              <a:t>of women return for their 6-week postpartum visit</a:t>
            </a:r>
            <a:r>
              <a:rPr lang="en-US" sz="1800" baseline="30000" dirty="0">
                <a:latin typeface="Garamond"/>
              </a:rPr>
              <a:t>7</a:t>
            </a:r>
          </a:p>
        </p:txBody>
      </p:sp>
      <p:pic>
        <p:nvPicPr>
          <p:cNvPr id="31" name="Picture 4">
            <a:extLst>
              <a:ext uri="{FF2B5EF4-FFF2-40B4-BE49-F238E27FC236}">
                <a16:creationId xmlns:a16="http://schemas.microsoft.com/office/drawing/2014/main" id="{9BB495CC-3294-FA49-B266-CCC3103E55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9158"/>
          <a:stretch>
            <a:fillRect/>
          </a:stretch>
        </p:blipFill>
        <p:spPr bwMode="auto">
          <a:xfrm>
            <a:off x="1" y="0"/>
            <a:ext cx="1219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82834B62-2358-8447-9587-2F0EAB9FBDB2}"/>
              </a:ext>
            </a:extLst>
          </p:cNvPr>
          <p:cNvSpPr/>
          <p:nvPr/>
        </p:nvSpPr>
        <p:spPr>
          <a:xfrm>
            <a:off x="0" y="951470"/>
            <a:ext cx="12192000" cy="2243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A8FB2BF-7F23-6C4D-B7C2-DE8EC4B2C95E}"/>
              </a:ext>
            </a:extLst>
          </p:cNvPr>
          <p:cNvSpPr/>
          <p:nvPr/>
        </p:nvSpPr>
        <p:spPr>
          <a:xfrm>
            <a:off x="7277100" y="1175801"/>
            <a:ext cx="2149361" cy="1155991"/>
          </a:xfrm>
          <a:prstGeom prst="rect">
            <a:avLst/>
          </a:prstGeom>
          <a:solidFill>
            <a:srgbClr val="4F2684"/>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DDC5A8D0-8E80-C243-A8DA-1D6491A0D148}"/>
              </a:ext>
            </a:extLst>
          </p:cNvPr>
          <p:cNvSpPr/>
          <p:nvPr/>
        </p:nvSpPr>
        <p:spPr>
          <a:xfrm>
            <a:off x="9569519" y="1166250"/>
            <a:ext cx="2149361" cy="1155991"/>
          </a:xfrm>
          <a:prstGeom prst="rect">
            <a:avLst/>
          </a:prstGeom>
          <a:solidFill>
            <a:srgbClr val="00A0B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63698396-5832-7947-AC2C-047CA051D419}"/>
              </a:ext>
            </a:extLst>
          </p:cNvPr>
          <p:cNvSpPr/>
          <p:nvPr/>
        </p:nvSpPr>
        <p:spPr>
          <a:xfrm>
            <a:off x="454676" y="1175801"/>
            <a:ext cx="6675117" cy="1155991"/>
          </a:xfrm>
          <a:prstGeom prst="rect">
            <a:avLst/>
          </a:prstGeom>
          <a:solidFill>
            <a:srgbClr val="4D4D4D"/>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Garamond" panose="02020404030301010803" pitchFamily="18" charset="0"/>
              </a:rPr>
              <a:t>Introduction</a:t>
            </a:r>
            <a:endParaRPr lang="en-US" sz="2800" b="1" dirty="0">
              <a:latin typeface="Garamond" panose="02020404030301010803" pitchFamily="18" charset="0"/>
            </a:endParaRPr>
          </a:p>
        </p:txBody>
      </p:sp>
      <p:sp>
        <p:nvSpPr>
          <p:cNvPr id="34" name="Content Placeholder 2">
            <a:extLst>
              <a:ext uri="{FF2B5EF4-FFF2-40B4-BE49-F238E27FC236}">
                <a16:creationId xmlns:a16="http://schemas.microsoft.com/office/drawing/2014/main" id="{94340169-D573-1F42-A76D-D25AEFF9A05C}"/>
              </a:ext>
            </a:extLst>
          </p:cNvPr>
          <p:cNvSpPr txBox="1">
            <a:spLocks/>
          </p:cNvSpPr>
          <p:nvPr/>
        </p:nvSpPr>
        <p:spPr>
          <a:xfrm>
            <a:off x="6339016" y="2656703"/>
            <a:ext cx="5002766" cy="342494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000" dirty="0">
              <a:latin typeface="Garamond"/>
              <a:cs typeface="Calibri"/>
            </a:endParaRPr>
          </a:p>
        </p:txBody>
      </p:sp>
      <p:sp>
        <p:nvSpPr>
          <p:cNvPr id="8" name="Rectangle 7">
            <a:extLst>
              <a:ext uri="{FF2B5EF4-FFF2-40B4-BE49-F238E27FC236}">
                <a16:creationId xmlns:a16="http://schemas.microsoft.com/office/drawing/2014/main" id="{8176997A-CBC6-844B-BF66-809FF469E9B4}"/>
              </a:ext>
            </a:extLst>
          </p:cNvPr>
          <p:cNvSpPr/>
          <p:nvPr/>
        </p:nvSpPr>
        <p:spPr>
          <a:xfrm>
            <a:off x="5807675" y="2377934"/>
            <a:ext cx="185352" cy="43688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D24C163-3A3E-CD44-AE94-35DF2F505787}"/>
              </a:ext>
            </a:extLst>
          </p:cNvPr>
          <p:cNvSpPr txBox="1"/>
          <p:nvPr/>
        </p:nvSpPr>
        <p:spPr>
          <a:xfrm>
            <a:off x="6096000" y="2652830"/>
            <a:ext cx="5245782" cy="3231654"/>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Garamond"/>
              </a:rPr>
              <a:t>ACOG recommends immediate postpartum (IPP) LARC for preventing both short-interval and unintended pregnancy</a:t>
            </a:r>
            <a:r>
              <a:rPr lang="en-US" baseline="30000" dirty="0">
                <a:latin typeface="Garamond"/>
              </a:rPr>
              <a:t>8</a:t>
            </a:r>
            <a:r>
              <a:rPr lang="en-US" dirty="0">
                <a:latin typeface="Garamond"/>
              </a:rPr>
              <a:t> and this became available at VMC in December 2018</a:t>
            </a:r>
          </a:p>
          <a:p>
            <a:endParaRPr lang="en-US" dirty="0">
              <a:latin typeface="Garamond"/>
            </a:endParaRPr>
          </a:p>
          <a:p>
            <a:r>
              <a:rPr lang="en-US" sz="2400" b="1" u="sng" dirty="0">
                <a:latin typeface="Garamond"/>
              </a:rPr>
              <a:t>Aim Statement: </a:t>
            </a:r>
          </a:p>
          <a:p>
            <a:r>
              <a:rPr lang="en-US" sz="2400" b="1" dirty="0">
                <a:latin typeface="Garamond"/>
              </a:rPr>
              <a:t>To increase access to LARC for postpartum patients by 10% from December 2017 to April 2019</a:t>
            </a:r>
          </a:p>
          <a:p>
            <a:endParaRPr lang="en-US" dirty="0"/>
          </a:p>
        </p:txBody>
      </p:sp>
    </p:spTree>
    <p:extLst>
      <p:ext uri="{BB962C8B-B14F-4D97-AF65-F5344CB8AC3E}">
        <p14:creationId xmlns:p14="http://schemas.microsoft.com/office/powerpoint/2010/main" val="2156987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2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1">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Right Triangle 3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C83449-BF45-D449-85E0-D4F24AEE864A}"/>
              </a:ext>
            </a:extLst>
          </p:cNvPr>
          <p:cNvSpPr>
            <a:spLocks noGrp="1"/>
          </p:cNvSpPr>
          <p:nvPr>
            <p:ph type="title"/>
          </p:nvPr>
        </p:nvSpPr>
        <p:spPr>
          <a:xfrm>
            <a:off x="1028235" y="1441515"/>
            <a:ext cx="3141430" cy="4480726"/>
          </a:xfrm>
        </p:spPr>
        <p:txBody>
          <a:bodyPr>
            <a:normAutofit/>
          </a:bodyPr>
          <a:lstStyle/>
          <a:p>
            <a:pPr algn="r"/>
            <a:r>
              <a:rPr lang="en-US" sz="5600" b="1" dirty="0">
                <a:latin typeface="Garamond" panose="02020404030301010803" pitchFamily="18" charset="0"/>
              </a:rPr>
              <a:t>Methods</a:t>
            </a:r>
          </a:p>
        </p:txBody>
      </p:sp>
      <p:cxnSp>
        <p:nvCxnSpPr>
          <p:cNvPr id="38" name="Straight Connector 37">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1564B68-7BDC-364F-B434-1453F6A43AB9}"/>
              </a:ext>
            </a:extLst>
          </p:cNvPr>
          <p:cNvSpPr>
            <a:spLocks noGrp="1"/>
          </p:cNvSpPr>
          <p:nvPr>
            <p:ph idx="1"/>
          </p:nvPr>
        </p:nvSpPr>
        <p:spPr>
          <a:xfrm>
            <a:off x="4974338" y="1519394"/>
            <a:ext cx="6189426" cy="4180542"/>
          </a:xfrm>
        </p:spPr>
        <p:txBody>
          <a:bodyPr anchor="ctr">
            <a:normAutofit/>
          </a:bodyPr>
          <a:lstStyle/>
          <a:p>
            <a:r>
              <a:rPr lang="en-US" sz="2400" b="1" dirty="0">
                <a:latin typeface="Garamond" panose="02020404030301010803" pitchFamily="18" charset="0"/>
              </a:rPr>
              <a:t>Intervention:</a:t>
            </a:r>
            <a:r>
              <a:rPr lang="en-US" sz="2400" dirty="0">
                <a:latin typeface="Garamond" panose="02020404030301010803" pitchFamily="18" charset="0"/>
              </a:rPr>
              <a:t> implementation of IPP LARC</a:t>
            </a:r>
          </a:p>
          <a:p>
            <a:pPr lvl="1"/>
            <a:r>
              <a:rPr lang="en-US" sz="2000" dirty="0">
                <a:latin typeface="Garamond" panose="02020404030301010803" pitchFamily="18" charset="0"/>
              </a:rPr>
              <a:t>Fishbone analysis of existing barriers</a:t>
            </a:r>
          </a:p>
          <a:p>
            <a:pPr lvl="1"/>
            <a:r>
              <a:rPr lang="en-US" sz="2000" dirty="0">
                <a:latin typeface="Garamond" panose="02020404030301010803" pitchFamily="18" charset="0"/>
              </a:rPr>
              <a:t>Plan-Do-Study-Act cycle</a:t>
            </a:r>
          </a:p>
          <a:p>
            <a:r>
              <a:rPr lang="en-US" sz="2400" dirty="0">
                <a:latin typeface="Garamond" panose="02020404030301010803" pitchFamily="18" charset="0"/>
              </a:rPr>
              <a:t>Retrospective chart review of Vidant L&amp;D patients pre- and post-intervention</a:t>
            </a:r>
          </a:p>
          <a:p>
            <a:r>
              <a:rPr lang="en-US" sz="2400" b="1" dirty="0">
                <a:latin typeface="Garamond" panose="02020404030301010803" pitchFamily="18" charset="0"/>
              </a:rPr>
              <a:t>Outcome Measures: </a:t>
            </a:r>
          </a:p>
          <a:p>
            <a:pPr lvl="1"/>
            <a:r>
              <a:rPr lang="en-US" sz="2000" dirty="0">
                <a:latin typeface="Garamond" panose="02020404030301010803" pitchFamily="18" charset="0"/>
              </a:rPr>
              <a:t>Received LARC among who desired LARC</a:t>
            </a:r>
          </a:p>
          <a:p>
            <a:pPr lvl="1"/>
            <a:r>
              <a:rPr lang="en-US" sz="2000" dirty="0">
                <a:latin typeface="Garamond" panose="02020404030301010803" pitchFamily="18" charset="0"/>
              </a:rPr>
              <a:t>Received LARC, stratified by race</a:t>
            </a:r>
          </a:p>
        </p:txBody>
      </p:sp>
      <p:pic>
        <p:nvPicPr>
          <p:cNvPr id="27" name="Picture 26" descr="Shape&#10;&#10;Description automatically generated">
            <a:extLst>
              <a:ext uri="{FF2B5EF4-FFF2-40B4-BE49-F238E27FC236}">
                <a16:creationId xmlns:a16="http://schemas.microsoft.com/office/drawing/2014/main" id="{5EDC50D9-208C-584D-A83F-C397AF8E62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9158"/>
          <a:stretch>
            <a:fillRect/>
          </a:stretch>
        </p:blipFill>
        <p:spPr bwMode="auto">
          <a:xfrm>
            <a:off x="0" y="0"/>
            <a:ext cx="1219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77973021-050A-6B4B-97AB-D4445C053BBC}"/>
              </a:ext>
            </a:extLst>
          </p:cNvPr>
          <p:cNvSpPr/>
          <p:nvPr/>
        </p:nvSpPr>
        <p:spPr>
          <a:xfrm>
            <a:off x="321732" y="983007"/>
            <a:ext cx="11546828" cy="305110"/>
          </a:xfrm>
          <a:prstGeom prst="rect">
            <a:avLst/>
          </a:prstGeom>
          <a:solidFill>
            <a:srgbClr val="FFFEF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68D7B3FA-6C5F-A740-9BF2-649912D9A5A6}"/>
              </a:ext>
            </a:extLst>
          </p:cNvPr>
          <p:cNvSpPr/>
          <p:nvPr/>
        </p:nvSpPr>
        <p:spPr>
          <a:xfrm>
            <a:off x="321732" y="1282951"/>
            <a:ext cx="11546828" cy="305110"/>
          </a:xfrm>
          <a:prstGeom prst="rect">
            <a:avLst/>
          </a:prstGeom>
          <a:solidFill>
            <a:srgbClr val="E8E9E8"/>
          </a:solidFill>
          <a:ln>
            <a:solidFill>
              <a:srgbClr val="E8E9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0536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DFA56ADE-27A4-0649-88A0-A78A2352CF3D}"/>
              </a:ext>
            </a:extLst>
          </p:cNvPr>
          <p:cNvGraphicFramePr>
            <a:graphicFrameLocks noGrp="1"/>
          </p:cNvGraphicFramePr>
          <p:nvPr>
            <p:extLst>
              <p:ext uri="{D42A27DB-BD31-4B8C-83A1-F6EECF244321}">
                <p14:modId xmlns:p14="http://schemas.microsoft.com/office/powerpoint/2010/main" val="2371373530"/>
              </p:ext>
            </p:extLst>
          </p:nvPr>
        </p:nvGraphicFramePr>
        <p:xfrm>
          <a:off x="567639" y="2176039"/>
          <a:ext cx="5060940" cy="3596932"/>
        </p:xfrm>
        <a:graphic>
          <a:graphicData uri="http://schemas.openxmlformats.org/drawingml/2006/table">
            <a:tbl>
              <a:tblPr>
                <a:tableStyleId>{5C22544A-7EE6-4342-B048-85BDC9FD1C3A}</a:tableStyleId>
              </a:tblPr>
              <a:tblGrid>
                <a:gridCol w="1652953">
                  <a:extLst>
                    <a:ext uri="{9D8B030D-6E8A-4147-A177-3AD203B41FA5}">
                      <a16:colId xmlns:a16="http://schemas.microsoft.com/office/drawing/2014/main" val="362037132"/>
                    </a:ext>
                  </a:extLst>
                </a:gridCol>
                <a:gridCol w="1723292">
                  <a:extLst>
                    <a:ext uri="{9D8B030D-6E8A-4147-A177-3AD203B41FA5}">
                      <a16:colId xmlns:a16="http://schemas.microsoft.com/office/drawing/2014/main" val="3887789053"/>
                    </a:ext>
                  </a:extLst>
                </a:gridCol>
                <a:gridCol w="1684695">
                  <a:extLst>
                    <a:ext uri="{9D8B030D-6E8A-4147-A177-3AD203B41FA5}">
                      <a16:colId xmlns:a16="http://schemas.microsoft.com/office/drawing/2014/main" val="1024681184"/>
                    </a:ext>
                  </a:extLst>
                </a:gridCol>
              </a:tblGrid>
              <a:tr h="899233">
                <a:tc>
                  <a:txBody>
                    <a:bodyPr/>
                    <a:lstStyle/>
                    <a:p>
                      <a:pPr algn="ctr" fontAlgn="b"/>
                      <a:endParaRPr lang="en-US" sz="1500" b="0" i="0" u="none" strike="noStrike">
                        <a:solidFill>
                          <a:srgbClr val="000000"/>
                        </a:solidFill>
                        <a:effectLst/>
                        <a:latin typeface="Garamond" panose="02020404030301010803" pitchFamily="18" charset="0"/>
                      </a:endParaRPr>
                    </a:p>
                  </a:txBody>
                  <a:tcPr marL="8804" marR="8804" marT="8804"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A0B0"/>
                    </a:solidFill>
                  </a:tcPr>
                </a:tc>
                <a:tc>
                  <a:txBody>
                    <a:bodyPr/>
                    <a:lstStyle/>
                    <a:p>
                      <a:pPr algn="ctr" fontAlgn="b"/>
                      <a:r>
                        <a:rPr lang="en-US" sz="2400" b="1" u="none" strike="noStrike" dirty="0">
                          <a:solidFill>
                            <a:schemeClr val="bg1"/>
                          </a:solidFill>
                          <a:effectLst/>
                          <a:latin typeface="Garamond"/>
                        </a:rPr>
                        <a:t>Pre-Intervention</a:t>
                      </a:r>
                      <a:endParaRPr lang="en-US" sz="2400" b="1" i="0" u="none" strike="noStrike">
                        <a:solidFill>
                          <a:schemeClr val="bg1"/>
                        </a:solidFill>
                        <a:effectLst/>
                        <a:latin typeface="Garamond"/>
                      </a:endParaRPr>
                    </a:p>
                  </a:txBody>
                  <a:tcPr marL="8804" marR="8804" marT="8804"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A0B0"/>
                    </a:solidFill>
                  </a:tcPr>
                </a:tc>
                <a:tc>
                  <a:txBody>
                    <a:bodyPr/>
                    <a:lstStyle/>
                    <a:p>
                      <a:pPr algn="ctr" fontAlgn="b"/>
                      <a:r>
                        <a:rPr lang="en-US" sz="2400" b="1" u="none" strike="noStrike" dirty="0">
                          <a:solidFill>
                            <a:schemeClr val="bg1"/>
                          </a:solidFill>
                          <a:effectLst/>
                          <a:latin typeface="Garamond"/>
                        </a:rPr>
                        <a:t>Post-Intervention</a:t>
                      </a:r>
                      <a:endParaRPr lang="en-US" sz="2400" b="1" i="0" u="none" strike="noStrike" dirty="0">
                        <a:solidFill>
                          <a:schemeClr val="bg1"/>
                        </a:solidFill>
                        <a:effectLst/>
                        <a:latin typeface="Garamond"/>
                      </a:endParaRPr>
                    </a:p>
                  </a:txBody>
                  <a:tcPr marL="8804" marR="8804" marT="8804"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A0B0"/>
                    </a:solidFill>
                  </a:tcPr>
                </a:tc>
                <a:extLst>
                  <a:ext uri="{0D108BD9-81ED-4DB2-BD59-A6C34878D82A}">
                    <a16:rowId xmlns:a16="http://schemas.microsoft.com/office/drawing/2014/main" val="2722251846"/>
                  </a:ext>
                </a:extLst>
              </a:tr>
              <a:tr h="899233">
                <a:tc>
                  <a:txBody>
                    <a:bodyPr/>
                    <a:lstStyle/>
                    <a:p>
                      <a:pPr algn="ctr" fontAlgn="b"/>
                      <a:r>
                        <a:rPr lang="en-US" sz="2400" u="none" strike="noStrike" dirty="0">
                          <a:solidFill>
                            <a:schemeClr val="tx1">
                              <a:lumMod val="50000"/>
                            </a:schemeClr>
                          </a:solidFill>
                          <a:effectLst/>
                          <a:latin typeface="Garamond"/>
                        </a:rPr>
                        <a:t>Nexplanon</a:t>
                      </a:r>
                      <a:endParaRPr lang="en-US" sz="2400" b="0" i="0" u="none" strike="noStrike">
                        <a:solidFill>
                          <a:schemeClr val="tx1">
                            <a:lumMod val="50000"/>
                          </a:schemeClr>
                        </a:solidFill>
                        <a:effectLst/>
                        <a:latin typeface="Garamond"/>
                      </a:endParaRPr>
                    </a:p>
                  </a:txBody>
                  <a:tcPr marL="8804" marR="8804" marT="8804"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algn="ctr" fontAlgn="b"/>
                      <a:r>
                        <a:rPr lang="en-US" sz="2400" u="none" strike="noStrike" dirty="0">
                          <a:solidFill>
                            <a:schemeClr val="tx1">
                              <a:lumMod val="50000"/>
                            </a:schemeClr>
                          </a:solidFill>
                          <a:effectLst/>
                          <a:latin typeface="Garamond"/>
                        </a:rPr>
                        <a:t>64%</a:t>
                      </a:r>
                      <a:endParaRPr lang="en-US" sz="2400" b="0" i="0" u="none" strike="noStrike">
                        <a:solidFill>
                          <a:schemeClr val="tx1">
                            <a:lumMod val="50000"/>
                          </a:schemeClr>
                        </a:solidFill>
                        <a:effectLst/>
                        <a:latin typeface="Garamond"/>
                      </a:endParaRPr>
                    </a:p>
                  </a:txBody>
                  <a:tcPr marL="8804" marR="8804" marT="8804"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algn="ctr" fontAlgn="b"/>
                      <a:r>
                        <a:rPr lang="en-US" sz="2400" u="none" strike="noStrike" dirty="0">
                          <a:solidFill>
                            <a:schemeClr val="tx1">
                              <a:lumMod val="50000"/>
                            </a:schemeClr>
                          </a:solidFill>
                          <a:effectLst/>
                          <a:latin typeface="Garamond"/>
                        </a:rPr>
                        <a:t>91%</a:t>
                      </a:r>
                      <a:endParaRPr lang="en-US" sz="2400" b="0" i="0" u="none" strike="noStrike">
                        <a:solidFill>
                          <a:schemeClr val="tx1">
                            <a:lumMod val="50000"/>
                          </a:schemeClr>
                        </a:solidFill>
                        <a:effectLst/>
                        <a:latin typeface="Garamond"/>
                      </a:endParaRPr>
                    </a:p>
                  </a:txBody>
                  <a:tcPr marL="8804" marR="8804" marT="8804"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extLst>
                  <a:ext uri="{0D108BD9-81ED-4DB2-BD59-A6C34878D82A}">
                    <a16:rowId xmlns:a16="http://schemas.microsoft.com/office/drawing/2014/main" val="2545265598"/>
                  </a:ext>
                </a:extLst>
              </a:tr>
              <a:tr h="899233">
                <a:tc>
                  <a:txBody>
                    <a:bodyPr/>
                    <a:lstStyle/>
                    <a:p>
                      <a:pPr algn="ctr" fontAlgn="b"/>
                      <a:r>
                        <a:rPr lang="en-US" sz="2400" u="none" strike="noStrike" dirty="0">
                          <a:solidFill>
                            <a:schemeClr val="tx1">
                              <a:lumMod val="50000"/>
                            </a:schemeClr>
                          </a:solidFill>
                          <a:effectLst/>
                          <a:latin typeface="Garamond"/>
                        </a:rPr>
                        <a:t>IUD</a:t>
                      </a:r>
                      <a:endParaRPr lang="en-US" sz="2400" b="0" i="0" u="none" strike="noStrike">
                        <a:solidFill>
                          <a:schemeClr val="tx1">
                            <a:lumMod val="50000"/>
                          </a:schemeClr>
                        </a:solidFill>
                        <a:effectLst/>
                        <a:latin typeface="Garamond"/>
                      </a:endParaRPr>
                    </a:p>
                  </a:txBody>
                  <a:tcPr marL="8804" marR="8804" marT="8804"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w="12700" cmpd="sng">
                      <a:noFill/>
                      <a:prstDash val="solid"/>
                    </a:lnTlToBr>
                    <a:lnBlToTr w="12700" cmpd="sng">
                      <a:noFill/>
                      <a:prstDash val="solid"/>
                    </a:lnBlToTr>
                    <a:solidFill>
                      <a:srgbClr val="AFE0EB"/>
                    </a:solidFill>
                  </a:tcPr>
                </a:tc>
                <a:tc>
                  <a:txBody>
                    <a:bodyPr/>
                    <a:lstStyle/>
                    <a:p>
                      <a:pPr algn="ctr" fontAlgn="b"/>
                      <a:r>
                        <a:rPr lang="en-US" sz="2400" u="none" strike="noStrike" dirty="0">
                          <a:solidFill>
                            <a:schemeClr val="tx1">
                              <a:lumMod val="50000"/>
                            </a:schemeClr>
                          </a:solidFill>
                          <a:effectLst/>
                          <a:latin typeface="Garamond"/>
                        </a:rPr>
                        <a:t>52%</a:t>
                      </a:r>
                      <a:endParaRPr lang="en-US" sz="2400" b="0" i="0" u="none" strike="noStrike">
                        <a:solidFill>
                          <a:schemeClr val="tx1">
                            <a:lumMod val="50000"/>
                          </a:schemeClr>
                        </a:solidFill>
                        <a:effectLst/>
                        <a:latin typeface="Garamond"/>
                      </a:endParaRPr>
                    </a:p>
                  </a:txBody>
                  <a:tcPr marL="8804" marR="8804" marT="8804"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w="12700" cmpd="sng">
                      <a:noFill/>
                      <a:prstDash val="solid"/>
                    </a:lnTlToBr>
                    <a:lnBlToTr w="12700" cmpd="sng">
                      <a:noFill/>
                      <a:prstDash val="solid"/>
                    </a:lnBlToTr>
                    <a:solidFill>
                      <a:srgbClr val="AFE0EB"/>
                    </a:solidFill>
                  </a:tcPr>
                </a:tc>
                <a:tc>
                  <a:txBody>
                    <a:bodyPr/>
                    <a:lstStyle/>
                    <a:p>
                      <a:pPr algn="ctr" fontAlgn="b"/>
                      <a:r>
                        <a:rPr lang="en-US" sz="2400" u="none" strike="noStrike" dirty="0">
                          <a:solidFill>
                            <a:schemeClr val="tx1">
                              <a:lumMod val="50000"/>
                            </a:schemeClr>
                          </a:solidFill>
                          <a:effectLst/>
                          <a:latin typeface="Garamond"/>
                        </a:rPr>
                        <a:t>44%</a:t>
                      </a:r>
                      <a:endParaRPr lang="en-US" sz="2400" b="0" i="0" u="none" strike="noStrike">
                        <a:solidFill>
                          <a:schemeClr val="tx1">
                            <a:lumMod val="50000"/>
                          </a:schemeClr>
                        </a:solidFill>
                        <a:effectLst/>
                        <a:latin typeface="Garamond"/>
                      </a:endParaRPr>
                    </a:p>
                  </a:txBody>
                  <a:tcPr marL="8804" marR="8804" marT="8804"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w="12700" cmpd="sng">
                      <a:noFill/>
                      <a:prstDash val="solid"/>
                    </a:lnTlToBr>
                    <a:lnBlToTr w="12700" cmpd="sng">
                      <a:noFill/>
                      <a:prstDash val="solid"/>
                    </a:lnBlToTr>
                    <a:solidFill>
                      <a:srgbClr val="AFE0EB"/>
                    </a:solidFill>
                  </a:tcPr>
                </a:tc>
                <a:extLst>
                  <a:ext uri="{0D108BD9-81ED-4DB2-BD59-A6C34878D82A}">
                    <a16:rowId xmlns:a16="http://schemas.microsoft.com/office/drawing/2014/main" val="1324262447"/>
                  </a:ext>
                </a:extLst>
              </a:tr>
              <a:tr h="899233">
                <a:tc>
                  <a:txBody>
                    <a:bodyPr/>
                    <a:lstStyle/>
                    <a:p>
                      <a:pPr algn="ctr" fontAlgn="b"/>
                      <a:r>
                        <a:rPr lang="en-US" sz="2400" b="1" u="none" strike="noStrike" dirty="0">
                          <a:solidFill>
                            <a:schemeClr val="tx1">
                              <a:lumMod val="50000"/>
                            </a:schemeClr>
                          </a:solidFill>
                          <a:effectLst/>
                          <a:latin typeface="Garamond"/>
                        </a:rPr>
                        <a:t>Total</a:t>
                      </a:r>
                      <a:endParaRPr lang="en-US" sz="2400" b="1" i="0" u="none" strike="noStrike">
                        <a:solidFill>
                          <a:schemeClr val="tx1">
                            <a:lumMod val="50000"/>
                          </a:schemeClr>
                        </a:solidFill>
                        <a:effectLst/>
                        <a:latin typeface="Garamond"/>
                      </a:endParaRPr>
                    </a:p>
                  </a:txBody>
                  <a:tcPr marL="8804" marR="8804" marT="8804"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w="12700" cmpd="sng">
                      <a:noFill/>
                      <a:prstDash val="solid"/>
                    </a:lnTlToBr>
                    <a:lnBlToTr w="12700" cmpd="sng">
                      <a:noFill/>
                      <a:prstDash val="solid"/>
                    </a:lnBlToTr>
                    <a:solidFill>
                      <a:srgbClr val="BCFBFF"/>
                    </a:solidFill>
                  </a:tcPr>
                </a:tc>
                <a:tc>
                  <a:txBody>
                    <a:bodyPr/>
                    <a:lstStyle/>
                    <a:p>
                      <a:pPr algn="ctr" fontAlgn="b"/>
                      <a:r>
                        <a:rPr lang="en-US" sz="2400" b="1" u="none" strike="noStrike" dirty="0">
                          <a:solidFill>
                            <a:schemeClr val="tx1">
                              <a:lumMod val="50000"/>
                            </a:schemeClr>
                          </a:solidFill>
                          <a:effectLst/>
                          <a:latin typeface="Garamond"/>
                        </a:rPr>
                        <a:t>59%</a:t>
                      </a:r>
                      <a:endParaRPr lang="en-US" sz="2400" b="1" i="0" u="none" strike="noStrike">
                        <a:solidFill>
                          <a:schemeClr val="tx1">
                            <a:lumMod val="50000"/>
                          </a:schemeClr>
                        </a:solidFill>
                        <a:effectLst/>
                        <a:latin typeface="Garamond"/>
                      </a:endParaRPr>
                    </a:p>
                  </a:txBody>
                  <a:tcPr marL="8804" marR="8804" marT="8804"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w="12700" cmpd="sng">
                      <a:noFill/>
                      <a:prstDash val="solid"/>
                    </a:lnTlToBr>
                    <a:lnBlToTr w="12700" cmpd="sng">
                      <a:noFill/>
                      <a:prstDash val="solid"/>
                    </a:lnBlToTr>
                    <a:solidFill>
                      <a:srgbClr val="BCFBFF"/>
                    </a:solidFill>
                  </a:tcPr>
                </a:tc>
                <a:tc>
                  <a:txBody>
                    <a:bodyPr/>
                    <a:lstStyle/>
                    <a:p>
                      <a:pPr algn="ctr" fontAlgn="b"/>
                      <a:r>
                        <a:rPr lang="en-US" sz="2400" b="1" u="none" strike="noStrike" dirty="0">
                          <a:solidFill>
                            <a:schemeClr val="tx1">
                              <a:lumMod val="50000"/>
                            </a:schemeClr>
                          </a:solidFill>
                          <a:effectLst/>
                          <a:latin typeface="Garamond"/>
                        </a:rPr>
                        <a:t>66%</a:t>
                      </a:r>
                      <a:endParaRPr lang="en-US" sz="2400" b="1" i="0" u="none" strike="noStrike" dirty="0">
                        <a:solidFill>
                          <a:schemeClr val="tx1">
                            <a:lumMod val="50000"/>
                          </a:schemeClr>
                        </a:solidFill>
                        <a:effectLst/>
                        <a:latin typeface="Garamond"/>
                      </a:endParaRPr>
                    </a:p>
                  </a:txBody>
                  <a:tcPr marL="8804" marR="8804" marT="8804"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w="12700" cmpd="sng">
                      <a:noFill/>
                      <a:prstDash val="solid"/>
                    </a:lnTlToBr>
                    <a:lnBlToTr w="12700" cmpd="sng">
                      <a:noFill/>
                      <a:prstDash val="solid"/>
                    </a:lnBlToTr>
                    <a:solidFill>
                      <a:srgbClr val="BCFBFF"/>
                    </a:solidFill>
                  </a:tcPr>
                </a:tc>
                <a:extLst>
                  <a:ext uri="{0D108BD9-81ED-4DB2-BD59-A6C34878D82A}">
                    <a16:rowId xmlns:a16="http://schemas.microsoft.com/office/drawing/2014/main" val="1668776097"/>
                  </a:ext>
                </a:extLst>
              </a:tr>
            </a:tbl>
          </a:graphicData>
        </a:graphic>
      </p:graphicFrame>
      <p:graphicFrame>
        <p:nvGraphicFramePr>
          <p:cNvPr id="14" name="Chart 13">
            <a:extLst>
              <a:ext uri="{FF2B5EF4-FFF2-40B4-BE49-F238E27FC236}">
                <a16:creationId xmlns:a16="http://schemas.microsoft.com/office/drawing/2014/main" id="{BEEEDEE3-7E7D-A649-AED5-594C1B1A44F3}"/>
              </a:ext>
            </a:extLst>
          </p:cNvPr>
          <p:cNvGraphicFramePr>
            <a:graphicFrameLocks/>
          </p:cNvGraphicFramePr>
          <p:nvPr>
            <p:extLst>
              <p:ext uri="{D42A27DB-BD31-4B8C-83A1-F6EECF244321}">
                <p14:modId xmlns:p14="http://schemas.microsoft.com/office/powerpoint/2010/main" val="3088032955"/>
              </p:ext>
            </p:extLst>
          </p:nvPr>
        </p:nvGraphicFramePr>
        <p:xfrm>
          <a:off x="6133271" y="2184853"/>
          <a:ext cx="54864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EF156FA3-432C-3C4B-AD0E-F2BE011AF5BD}"/>
              </a:ext>
            </a:extLst>
          </p:cNvPr>
          <p:cNvSpPr>
            <a:spLocks noGrp="1"/>
          </p:cNvSpPr>
          <p:nvPr>
            <p:ph type="title"/>
          </p:nvPr>
        </p:nvSpPr>
        <p:spPr>
          <a:xfrm>
            <a:off x="870204" y="1067308"/>
            <a:ext cx="10451592" cy="864819"/>
          </a:xfrm>
        </p:spPr>
        <p:txBody>
          <a:bodyPr vert="horz" lIns="91440" tIns="45720" rIns="91440" bIns="45720" rtlCol="0" anchor="ctr">
            <a:normAutofit fontScale="90000"/>
          </a:bodyPr>
          <a:lstStyle/>
          <a:p>
            <a:pPr algn="ctr"/>
            <a:r>
              <a:rPr lang="en-US" b="1" kern="1200">
                <a:latin typeface="Garamond" panose="02020404030301010803" pitchFamily="18" charset="0"/>
              </a:rPr>
              <a:t>Run Chart: Received LARC Among Desired</a:t>
            </a:r>
          </a:p>
        </p:txBody>
      </p:sp>
      <p:pic>
        <p:nvPicPr>
          <p:cNvPr id="3" name="Picture 4" descr="Shape&#10;&#10;Description automatically generated">
            <a:extLst>
              <a:ext uri="{FF2B5EF4-FFF2-40B4-BE49-F238E27FC236}">
                <a16:creationId xmlns:a16="http://schemas.microsoft.com/office/drawing/2014/main" id="{C60042E8-DA3E-4725-88C1-A08FE27329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9158"/>
          <a:stretch>
            <a:fillRect/>
          </a:stretch>
        </p:blipFill>
        <p:spPr bwMode="auto">
          <a:xfrm>
            <a:off x="0" y="0"/>
            <a:ext cx="1219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D8716B89-1BE3-4E47-8B8C-64D5B60264A6}"/>
              </a:ext>
            </a:extLst>
          </p:cNvPr>
          <p:cNvSpPr txBox="1"/>
          <p:nvPr/>
        </p:nvSpPr>
        <p:spPr>
          <a:xfrm>
            <a:off x="10500692" y="2414457"/>
            <a:ext cx="1035861" cy="307777"/>
          </a:xfrm>
          <a:prstGeom prst="rect">
            <a:avLst/>
          </a:prstGeom>
          <a:noFill/>
        </p:spPr>
        <p:txBody>
          <a:bodyPr wrap="none" rtlCol="0">
            <a:spAutoFit/>
          </a:bodyPr>
          <a:lstStyle/>
          <a:p>
            <a:r>
              <a:rPr lang="en-US" sz="1400" b="1">
                <a:latin typeface="Garamond" panose="02020404030301010803" pitchFamily="18" charset="0"/>
              </a:rPr>
              <a:t>Nexplanon</a:t>
            </a:r>
            <a:endParaRPr lang="en-US" sz="1000" b="1">
              <a:latin typeface="Garamond" panose="02020404030301010803" pitchFamily="18" charset="0"/>
            </a:endParaRPr>
          </a:p>
        </p:txBody>
      </p:sp>
      <p:sp>
        <p:nvSpPr>
          <p:cNvPr id="9" name="Rectangle 8">
            <a:extLst>
              <a:ext uri="{FF2B5EF4-FFF2-40B4-BE49-F238E27FC236}">
                <a16:creationId xmlns:a16="http://schemas.microsoft.com/office/drawing/2014/main" id="{9C119CE0-7C22-CD48-A868-9255009F2C35}"/>
              </a:ext>
            </a:extLst>
          </p:cNvPr>
          <p:cNvSpPr/>
          <p:nvPr/>
        </p:nvSpPr>
        <p:spPr>
          <a:xfrm>
            <a:off x="5905500" y="2026556"/>
            <a:ext cx="5941943" cy="3974194"/>
          </a:xfrm>
          <a:prstGeom prst="rect">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50000"/>
                </a:schemeClr>
              </a:solidFill>
            </a:endParaRPr>
          </a:p>
        </p:txBody>
      </p:sp>
      <p:sp>
        <p:nvSpPr>
          <p:cNvPr id="6" name="TextBox 5">
            <a:extLst>
              <a:ext uri="{FF2B5EF4-FFF2-40B4-BE49-F238E27FC236}">
                <a16:creationId xmlns:a16="http://schemas.microsoft.com/office/drawing/2014/main" id="{DEF1D89B-F6D6-CB45-8454-1BB6AD8005BC}"/>
              </a:ext>
            </a:extLst>
          </p:cNvPr>
          <p:cNvSpPr txBox="1"/>
          <p:nvPr/>
        </p:nvSpPr>
        <p:spPr>
          <a:xfrm>
            <a:off x="7279279" y="5673176"/>
            <a:ext cx="1502304" cy="338554"/>
          </a:xfrm>
          <a:prstGeom prst="rect">
            <a:avLst/>
          </a:prstGeom>
          <a:noFill/>
        </p:spPr>
        <p:txBody>
          <a:bodyPr wrap="square" rtlCol="0">
            <a:spAutoFit/>
          </a:bodyPr>
          <a:lstStyle/>
          <a:p>
            <a:r>
              <a:rPr lang="en-US" sz="1600" dirty="0">
                <a:latin typeface="Garamond" panose="02020404030301010803" pitchFamily="18" charset="0"/>
              </a:rPr>
              <a:t>Dec ’17-May ‘18</a:t>
            </a:r>
          </a:p>
        </p:txBody>
      </p:sp>
      <p:sp>
        <p:nvSpPr>
          <p:cNvPr id="7" name="TextBox 6">
            <a:extLst>
              <a:ext uri="{FF2B5EF4-FFF2-40B4-BE49-F238E27FC236}">
                <a16:creationId xmlns:a16="http://schemas.microsoft.com/office/drawing/2014/main" id="{0A0E7CDF-EF73-8441-8F96-86BF05DF677B}"/>
              </a:ext>
            </a:extLst>
          </p:cNvPr>
          <p:cNvSpPr txBox="1"/>
          <p:nvPr/>
        </p:nvSpPr>
        <p:spPr>
          <a:xfrm>
            <a:off x="9693448" y="5673176"/>
            <a:ext cx="1614487" cy="338554"/>
          </a:xfrm>
          <a:prstGeom prst="rect">
            <a:avLst/>
          </a:prstGeom>
          <a:noFill/>
        </p:spPr>
        <p:txBody>
          <a:bodyPr wrap="square" rtlCol="0">
            <a:spAutoFit/>
          </a:bodyPr>
          <a:lstStyle/>
          <a:p>
            <a:r>
              <a:rPr lang="en-US" sz="1600" dirty="0">
                <a:latin typeface="Garamond" panose="02020404030301010803" pitchFamily="18" charset="0"/>
              </a:rPr>
              <a:t>Dec ’18-April ‘19</a:t>
            </a:r>
          </a:p>
        </p:txBody>
      </p:sp>
    </p:spTree>
    <p:extLst>
      <p:ext uri="{BB962C8B-B14F-4D97-AF65-F5344CB8AC3E}">
        <p14:creationId xmlns:p14="http://schemas.microsoft.com/office/powerpoint/2010/main" val="2214845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8C49E2BB-D6D8-9042-A642-79C56B73AD7F}"/>
              </a:ext>
            </a:extLst>
          </p:cNvPr>
          <p:cNvGraphicFramePr>
            <a:graphicFrameLocks noGrp="1"/>
          </p:cNvGraphicFramePr>
          <p:nvPr>
            <p:extLst>
              <p:ext uri="{D42A27DB-BD31-4B8C-83A1-F6EECF244321}">
                <p14:modId xmlns:p14="http://schemas.microsoft.com/office/powerpoint/2010/main" val="3885834291"/>
              </p:ext>
            </p:extLst>
          </p:nvPr>
        </p:nvGraphicFramePr>
        <p:xfrm>
          <a:off x="567639" y="2176039"/>
          <a:ext cx="5060948" cy="3596932"/>
        </p:xfrm>
        <a:graphic>
          <a:graphicData uri="http://schemas.openxmlformats.org/drawingml/2006/table">
            <a:tbl>
              <a:tblPr>
                <a:tableStyleId>{5C22544A-7EE6-4342-B048-85BDC9FD1C3A}</a:tableStyleId>
              </a:tblPr>
              <a:tblGrid>
                <a:gridCol w="2175561">
                  <a:extLst>
                    <a:ext uri="{9D8B030D-6E8A-4147-A177-3AD203B41FA5}">
                      <a16:colId xmlns:a16="http://schemas.microsoft.com/office/drawing/2014/main" val="3930194145"/>
                    </a:ext>
                  </a:extLst>
                </a:gridCol>
                <a:gridCol w="1421027">
                  <a:extLst>
                    <a:ext uri="{9D8B030D-6E8A-4147-A177-3AD203B41FA5}">
                      <a16:colId xmlns:a16="http://schemas.microsoft.com/office/drawing/2014/main" val="4221572361"/>
                    </a:ext>
                  </a:extLst>
                </a:gridCol>
                <a:gridCol w="1464360">
                  <a:extLst>
                    <a:ext uri="{9D8B030D-6E8A-4147-A177-3AD203B41FA5}">
                      <a16:colId xmlns:a16="http://schemas.microsoft.com/office/drawing/2014/main" val="968776705"/>
                    </a:ext>
                  </a:extLst>
                </a:gridCol>
              </a:tblGrid>
              <a:tr h="591958">
                <a:tc>
                  <a:txBody>
                    <a:bodyPr/>
                    <a:lstStyle/>
                    <a:p>
                      <a:pPr algn="ctr" fontAlgn="b"/>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rgbClr val="4F2684"/>
                    </a:solidFill>
                  </a:tcPr>
                </a:tc>
                <a:tc>
                  <a:txBody>
                    <a:bodyPr/>
                    <a:lstStyle/>
                    <a:p>
                      <a:pPr algn="ctr" fontAlgn="b"/>
                      <a:r>
                        <a:rPr lang="en-US" sz="1600" b="1" u="none" strike="noStrike">
                          <a:solidFill>
                            <a:schemeClr val="bg1"/>
                          </a:solidFill>
                          <a:effectLst/>
                          <a:latin typeface="Garamond" panose="02020404030301010803" pitchFamily="18" charset="0"/>
                        </a:rPr>
                        <a:t>Pre-Intervention</a:t>
                      </a:r>
                      <a:endParaRPr lang="en-US" sz="1600" b="1" i="0" u="none" strike="noStrike">
                        <a:solidFill>
                          <a:schemeClr val="bg1"/>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rgbClr val="4F2684"/>
                    </a:solidFill>
                  </a:tcPr>
                </a:tc>
                <a:tc>
                  <a:txBody>
                    <a:bodyPr/>
                    <a:lstStyle/>
                    <a:p>
                      <a:pPr algn="ctr" fontAlgn="b"/>
                      <a:r>
                        <a:rPr lang="en-US" sz="1600" b="1" u="none" strike="noStrike">
                          <a:solidFill>
                            <a:schemeClr val="bg1"/>
                          </a:solidFill>
                          <a:effectLst/>
                          <a:latin typeface="Garamond" panose="02020404030301010803" pitchFamily="18" charset="0"/>
                        </a:rPr>
                        <a:t>Post-Intervention</a:t>
                      </a:r>
                      <a:endParaRPr lang="en-US" sz="1600" b="1" i="0" u="none" strike="noStrike">
                        <a:solidFill>
                          <a:schemeClr val="bg1"/>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rgbClr val="4F2684"/>
                    </a:solidFill>
                  </a:tcPr>
                </a:tc>
                <a:extLst>
                  <a:ext uri="{0D108BD9-81ED-4DB2-BD59-A6C34878D82A}">
                    <a16:rowId xmlns:a16="http://schemas.microsoft.com/office/drawing/2014/main" val="1336055140"/>
                  </a:ext>
                </a:extLst>
              </a:tr>
              <a:tr h="301627">
                <a:tc>
                  <a:txBody>
                    <a:bodyPr/>
                    <a:lstStyle/>
                    <a:p>
                      <a:pPr algn="ctr" fontAlgn="b"/>
                      <a:r>
                        <a:rPr lang="en-US" sz="1600" u="none" strike="noStrike">
                          <a:effectLst/>
                          <a:latin typeface="Garamond" panose="02020404030301010803" pitchFamily="18" charset="0"/>
                        </a:rPr>
                        <a:t>Black</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accent4">
                        <a:lumMod val="40000"/>
                        <a:lumOff val="60000"/>
                      </a:schemeClr>
                    </a:solidFill>
                  </a:tcPr>
                </a:tc>
                <a:tc>
                  <a:txBody>
                    <a:bodyPr/>
                    <a:lstStyle/>
                    <a:p>
                      <a:pPr algn="ctr" fontAlgn="b"/>
                      <a:r>
                        <a:rPr lang="en-US" sz="1600" u="none" strike="noStrike">
                          <a:effectLst/>
                          <a:latin typeface="Garamond" panose="02020404030301010803" pitchFamily="18" charset="0"/>
                        </a:rPr>
                        <a:t>49%</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accent4">
                        <a:lumMod val="40000"/>
                        <a:lumOff val="60000"/>
                      </a:schemeClr>
                    </a:solidFill>
                  </a:tcPr>
                </a:tc>
                <a:tc>
                  <a:txBody>
                    <a:bodyPr/>
                    <a:lstStyle/>
                    <a:p>
                      <a:pPr algn="ctr" fontAlgn="b"/>
                      <a:r>
                        <a:rPr lang="en-US" sz="1600" u="none" strike="noStrike">
                          <a:effectLst/>
                          <a:latin typeface="Garamond" panose="02020404030301010803" pitchFamily="18" charset="0"/>
                        </a:rPr>
                        <a:t>57%</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45647783"/>
                  </a:ext>
                </a:extLst>
              </a:tr>
              <a:tr h="301627">
                <a:tc>
                  <a:txBody>
                    <a:bodyPr/>
                    <a:lstStyle/>
                    <a:p>
                      <a:pPr algn="ctr" fontAlgn="b"/>
                      <a:r>
                        <a:rPr lang="en-US" sz="1600" u="none" strike="noStrike">
                          <a:effectLst/>
                          <a:latin typeface="Garamond" panose="02020404030301010803" pitchFamily="18" charset="0"/>
                        </a:rPr>
                        <a:t>White </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n-US" sz="1600" u="none" strike="noStrike">
                          <a:effectLst/>
                          <a:latin typeface="Garamond" panose="02020404030301010803" pitchFamily="18" charset="0"/>
                        </a:rPr>
                        <a:t>34%</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n-US" sz="1600" u="none" strike="noStrike">
                          <a:effectLst/>
                          <a:latin typeface="Garamond" panose="02020404030301010803" pitchFamily="18" charset="0"/>
                        </a:rPr>
                        <a:t>35%</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32030462"/>
                  </a:ext>
                </a:extLst>
              </a:tr>
              <a:tr h="301627">
                <a:tc>
                  <a:txBody>
                    <a:bodyPr/>
                    <a:lstStyle/>
                    <a:p>
                      <a:pPr algn="ctr" fontAlgn="b"/>
                      <a:r>
                        <a:rPr lang="en-US" sz="1600" u="none" strike="noStrike">
                          <a:effectLst/>
                          <a:latin typeface="Garamond" panose="02020404030301010803" pitchFamily="18" charset="0"/>
                        </a:rPr>
                        <a:t>Hispanic or Latino</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85000"/>
                      </a:schemeClr>
                    </a:solidFill>
                  </a:tcPr>
                </a:tc>
                <a:tc>
                  <a:txBody>
                    <a:bodyPr/>
                    <a:lstStyle/>
                    <a:p>
                      <a:pPr algn="ctr" fontAlgn="b"/>
                      <a:r>
                        <a:rPr lang="en-US" sz="1600" u="none" strike="noStrike">
                          <a:effectLst/>
                          <a:latin typeface="Garamond" panose="02020404030301010803" pitchFamily="18" charset="0"/>
                        </a:rPr>
                        <a:t>10%</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85000"/>
                      </a:schemeClr>
                    </a:solidFill>
                  </a:tcPr>
                </a:tc>
                <a:tc>
                  <a:txBody>
                    <a:bodyPr/>
                    <a:lstStyle/>
                    <a:p>
                      <a:pPr algn="ctr" fontAlgn="b"/>
                      <a:r>
                        <a:rPr lang="en-US" sz="1600" u="none" strike="noStrike">
                          <a:effectLst/>
                          <a:latin typeface="Garamond" panose="02020404030301010803" pitchFamily="18" charset="0"/>
                        </a:rPr>
                        <a:t>6%</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43371368"/>
                  </a:ext>
                </a:extLst>
              </a:tr>
              <a:tr h="301627">
                <a:tc>
                  <a:txBody>
                    <a:bodyPr/>
                    <a:lstStyle/>
                    <a:p>
                      <a:pPr algn="ctr" fontAlgn="b"/>
                      <a:r>
                        <a:rPr lang="en-US" sz="1600" u="none" strike="noStrike">
                          <a:effectLst/>
                          <a:latin typeface="Garamond" panose="02020404030301010803" pitchFamily="18" charset="0"/>
                        </a:rPr>
                        <a:t>Asian</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algn="ctr" fontAlgn="b"/>
                      <a:r>
                        <a:rPr lang="en-US" sz="1600" u="none" strike="noStrike">
                          <a:effectLst/>
                          <a:latin typeface="Garamond" panose="02020404030301010803" pitchFamily="18" charset="0"/>
                        </a:rPr>
                        <a:t>3%</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algn="ctr" fontAlgn="b"/>
                      <a:r>
                        <a:rPr lang="en-US" sz="1600" u="none" strike="noStrike">
                          <a:effectLst/>
                          <a:latin typeface="Garamond" panose="02020404030301010803" pitchFamily="18" charset="0"/>
                        </a:rPr>
                        <a:t>1%</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70375308"/>
                  </a:ext>
                </a:extLst>
              </a:tr>
              <a:tr h="591958">
                <a:tc>
                  <a:txBody>
                    <a:bodyPr/>
                    <a:lstStyle/>
                    <a:p>
                      <a:pPr algn="ctr" fontAlgn="b"/>
                      <a:r>
                        <a:rPr lang="en-US" sz="1600" u="none" strike="noStrike">
                          <a:effectLst/>
                          <a:latin typeface="Garamond" panose="02020404030301010803" pitchFamily="18" charset="0"/>
                        </a:rPr>
                        <a:t>American Indian or Alaskan</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algn="ctr" fontAlgn="b"/>
                      <a:r>
                        <a:rPr lang="en-US" sz="1600" u="none" strike="noStrike">
                          <a:effectLst/>
                          <a:latin typeface="Garamond" panose="02020404030301010803" pitchFamily="18" charset="0"/>
                        </a:rPr>
                        <a:t>1%</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algn="ctr" fontAlgn="b"/>
                      <a:r>
                        <a:rPr lang="en-US" sz="1600" u="none" strike="noStrike">
                          <a:effectLst/>
                          <a:latin typeface="Garamond" panose="02020404030301010803" pitchFamily="18" charset="0"/>
                        </a:rPr>
                        <a:t>0%</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93144339"/>
                  </a:ext>
                </a:extLst>
              </a:tr>
              <a:tr h="301627">
                <a:tc>
                  <a:txBody>
                    <a:bodyPr/>
                    <a:lstStyle/>
                    <a:p>
                      <a:pPr algn="ctr" fontAlgn="b"/>
                      <a:r>
                        <a:rPr lang="en-US" sz="1600" u="none" strike="noStrike">
                          <a:effectLst/>
                          <a:latin typeface="Garamond" panose="02020404030301010803" pitchFamily="18" charset="0"/>
                        </a:rPr>
                        <a:t>Multiracial</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algn="ctr" fontAlgn="b"/>
                      <a:r>
                        <a:rPr lang="en-US" sz="1600" u="none" strike="noStrike">
                          <a:effectLst/>
                          <a:latin typeface="Garamond" panose="02020404030301010803" pitchFamily="18" charset="0"/>
                        </a:rPr>
                        <a:t>1%</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algn="ctr" fontAlgn="b"/>
                      <a:r>
                        <a:rPr lang="en-US" sz="1600" u="none" strike="noStrike">
                          <a:effectLst/>
                          <a:latin typeface="Garamond" panose="02020404030301010803" pitchFamily="18" charset="0"/>
                        </a:rPr>
                        <a:t>0%</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17658964"/>
                  </a:ext>
                </a:extLst>
              </a:tr>
              <a:tr h="301627">
                <a:tc>
                  <a:txBody>
                    <a:bodyPr/>
                    <a:lstStyle/>
                    <a:p>
                      <a:pPr algn="ctr" fontAlgn="b"/>
                      <a:r>
                        <a:rPr lang="en-US" sz="1600" u="none" strike="noStrike">
                          <a:effectLst/>
                          <a:latin typeface="Garamond" panose="02020404030301010803" pitchFamily="18" charset="0"/>
                        </a:rPr>
                        <a:t>Other</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algn="ctr" fontAlgn="b"/>
                      <a:r>
                        <a:rPr lang="en-US" sz="1600" u="none" strike="noStrike">
                          <a:effectLst/>
                          <a:latin typeface="Garamond" panose="02020404030301010803" pitchFamily="18" charset="0"/>
                        </a:rPr>
                        <a:t>2%</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algn="ctr" fontAlgn="b"/>
                      <a:r>
                        <a:rPr lang="en-US" sz="1600" u="none" strike="noStrike">
                          <a:effectLst/>
                          <a:latin typeface="Garamond" panose="02020404030301010803" pitchFamily="18" charset="0"/>
                        </a:rPr>
                        <a:t>1%</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20852072"/>
                  </a:ext>
                </a:extLst>
              </a:tr>
              <a:tr h="301627">
                <a:tc>
                  <a:txBody>
                    <a:bodyPr/>
                    <a:lstStyle/>
                    <a:p>
                      <a:pPr algn="ctr" fontAlgn="b"/>
                      <a:r>
                        <a:rPr lang="en-US" sz="1600" u="none" strike="noStrike">
                          <a:effectLst/>
                          <a:latin typeface="Garamond" panose="02020404030301010803" pitchFamily="18" charset="0"/>
                        </a:rPr>
                        <a:t>Unknown</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algn="ctr" fontAlgn="b"/>
                      <a:r>
                        <a:rPr lang="en-US" sz="1600" u="none" strike="noStrike">
                          <a:effectLst/>
                          <a:latin typeface="Garamond" panose="02020404030301010803" pitchFamily="18" charset="0"/>
                        </a:rPr>
                        <a:t>0%</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algn="ctr" fontAlgn="b"/>
                      <a:r>
                        <a:rPr lang="en-US" sz="1600" u="none" strike="noStrike">
                          <a:effectLst/>
                          <a:latin typeface="Garamond" panose="02020404030301010803" pitchFamily="18" charset="0"/>
                        </a:rPr>
                        <a:t>1%</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40863924"/>
                  </a:ext>
                </a:extLst>
              </a:tr>
              <a:tr h="301627">
                <a:tc>
                  <a:txBody>
                    <a:bodyPr/>
                    <a:lstStyle/>
                    <a:p>
                      <a:pPr algn="ctr" fontAlgn="b"/>
                      <a:r>
                        <a:rPr lang="en-US" sz="1600" u="none" strike="noStrike">
                          <a:effectLst/>
                          <a:latin typeface="Garamond" panose="02020404030301010803" pitchFamily="18" charset="0"/>
                        </a:rPr>
                        <a:t>Declined</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algn="ctr" fontAlgn="b"/>
                      <a:r>
                        <a:rPr lang="en-US" sz="1600" u="none" strike="noStrike">
                          <a:effectLst/>
                          <a:latin typeface="Garamond" panose="02020404030301010803" pitchFamily="18" charset="0"/>
                        </a:rPr>
                        <a:t>0%</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algn="ctr" fontAlgn="b"/>
                      <a:r>
                        <a:rPr lang="en-US" sz="1600" u="none" strike="noStrike">
                          <a:effectLst/>
                          <a:latin typeface="Garamond" panose="02020404030301010803" pitchFamily="18" charset="0"/>
                        </a:rPr>
                        <a:t>0%</a:t>
                      </a:r>
                      <a:endParaRPr lang="en-US" sz="1600" b="0" i="0" u="none" strike="noStrike">
                        <a:solidFill>
                          <a:srgbClr val="000000"/>
                        </a:solidFill>
                        <a:effectLst/>
                        <a:latin typeface="Garamond" panose="02020404030301010803" pitchFamily="18" charset="0"/>
                      </a:endParaRPr>
                    </a:p>
                  </a:txBody>
                  <a:tcPr marL="9487" marR="9487" marT="9487" marB="0"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36534699"/>
                  </a:ext>
                </a:extLst>
              </a:tr>
            </a:tbl>
          </a:graphicData>
        </a:graphic>
      </p:graphicFrame>
      <p:graphicFrame>
        <p:nvGraphicFramePr>
          <p:cNvPr id="18" name="Chart 17">
            <a:extLst>
              <a:ext uri="{FF2B5EF4-FFF2-40B4-BE49-F238E27FC236}">
                <a16:creationId xmlns:a16="http://schemas.microsoft.com/office/drawing/2014/main" id="{020E3C7D-757A-9948-AD31-EF190CE23F8C}"/>
              </a:ext>
            </a:extLst>
          </p:cNvPr>
          <p:cNvGraphicFramePr>
            <a:graphicFrameLocks/>
          </p:cNvGraphicFramePr>
          <p:nvPr>
            <p:extLst>
              <p:ext uri="{D42A27DB-BD31-4B8C-83A1-F6EECF244321}">
                <p14:modId xmlns:p14="http://schemas.microsoft.com/office/powerpoint/2010/main" val="596547177"/>
              </p:ext>
            </p:extLst>
          </p:nvPr>
        </p:nvGraphicFramePr>
        <p:xfrm>
          <a:off x="6133271" y="2184853"/>
          <a:ext cx="54864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8F65F6BD-A1B9-D54E-9167-5643A7FA581D}"/>
              </a:ext>
            </a:extLst>
          </p:cNvPr>
          <p:cNvSpPr>
            <a:spLocks noGrp="1"/>
          </p:cNvSpPr>
          <p:nvPr>
            <p:ph type="title"/>
          </p:nvPr>
        </p:nvSpPr>
        <p:spPr>
          <a:xfrm>
            <a:off x="870204" y="1085029"/>
            <a:ext cx="10451592" cy="847098"/>
          </a:xfrm>
        </p:spPr>
        <p:txBody>
          <a:bodyPr anchor="ctr">
            <a:normAutofit/>
          </a:bodyPr>
          <a:lstStyle/>
          <a:p>
            <a:pPr algn="ctr"/>
            <a:r>
              <a:rPr lang="en-US" sz="4000" b="1">
                <a:latin typeface="Garamond" panose="02020404030301010803" pitchFamily="18" charset="0"/>
              </a:rPr>
              <a:t>Run Chart: Received LARC</a:t>
            </a:r>
          </a:p>
        </p:txBody>
      </p:sp>
      <p:pic>
        <p:nvPicPr>
          <p:cNvPr id="3" name="Picture 4" descr="Shape&#10;&#10;Description automatically generated">
            <a:extLst>
              <a:ext uri="{FF2B5EF4-FFF2-40B4-BE49-F238E27FC236}">
                <a16:creationId xmlns:a16="http://schemas.microsoft.com/office/drawing/2014/main" id="{E2F2F9E1-A8B5-4FC7-AE6D-3A85CE731D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9158"/>
          <a:stretch>
            <a:fillRect/>
          </a:stretch>
        </p:blipFill>
        <p:spPr bwMode="auto">
          <a:xfrm>
            <a:off x="0" y="0"/>
            <a:ext cx="1219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958845E3-412B-8F49-B14F-D03A838B70AE}"/>
              </a:ext>
            </a:extLst>
          </p:cNvPr>
          <p:cNvSpPr/>
          <p:nvPr/>
        </p:nvSpPr>
        <p:spPr>
          <a:xfrm>
            <a:off x="5905500" y="2026556"/>
            <a:ext cx="5941943" cy="3974194"/>
          </a:xfrm>
          <a:prstGeom prst="rect">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50000"/>
                </a:schemeClr>
              </a:solidFill>
            </a:endParaRPr>
          </a:p>
        </p:txBody>
      </p:sp>
      <p:sp>
        <p:nvSpPr>
          <p:cNvPr id="8" name="TextBox 7">
            <a:extLst>
              <a:ext uri="{FF2B5EF4-FFF2-40B4-BE49-F238E27FC236}">
                <a16:creationId xmlns:a16="http://schemas.microsoft.com/office/drawing/2014/main" id="{2607EF68-D106-354A-B817-6698237F613E}"/>
              </a:ext>
            </a:extLst>
          </p:cNvPr>
          <p:cNvSpPr txBox="1"/>
          <p:nvPr/>
        </p:nvSpPr>
        <p:spPr>
          <a:xfrm>
            <a:off x="7279279" y="5673176"/>
            <a:ext cx="1502304" cy="338554"/>
          </a:xfrm>
          <a:prstGeom prst="rect">
            <a:avLst/>
          </a:prstGeom>
          <a:noFill/>
        </p:spPr>
        <p:txBody>
          <a:bodyPr wrap="square" rtlCol="0">
            <a:spAutoFit/>
          </a:bodyPr>
          <a:lstStyle/>
          <a:p>
            <a:r>
              <a:rPr lang="en-US" sz="1600" dirty="0">
                <a:latin typeface="Garamond" panose="02020404030301010803" pitchFamily="18" charset="0"/>
              </a:rPr>
              <a:t>Dec ’17-May ‘18</a:t>
            </a:r>
          </a:p>
        </p:txBody>
      </p:sp>
      <p:sp>
        <p:nvSpPr>
          <p:cNvPr id="9" name="TextBox 8">
            <a:extLst>
              <a:ext uri="{FF2B5EF4-FFF2-40B4-BE49-F238E27FC236}">
                <a16:creationId xmlns:a16="http://schemas.microsoft.com/office/drawing/2014/main" id="{44C0D487-2BC5-C749-8EA2-278BC6E95EF4}"/>
              </a:ext>
            </a:extLst>
          </p:cNvPr>
          <p:cNvSpPr txBox="1"/>
          <p:nvPr/>
        </p:nvSpPr>
        <p:spPr>
          <a:xfrm>
            <a:off x="9693448" y="5673176"/>
            <a:ext cx="1614487" cy="338554"/>
          </a:xfrm>
          <a:prstGeom prst="rect">
            <a:avLst/>
          </a:prstGeom>
          <a:noFill/>
        </p:spPr>
        <p:txBody>
          <a:bodyPr wrap="square" rtlCol="0">
            <a:spAutoFit/>
          </a:bodyPr>
          <a:lstStyle/>
          <a:p>
            <a:r>
              <a:rPr lang="en-US" sz="1600" dirty="0">
                <a:latin typeface="Garamond" panose="02020404030301010803" pitchFamily="18" charset="0"/>
              </a:rPr>
              <a:t>Dec ’18-April ‘19</a:t>
            </a:r>
          </a:p>
        </p:txBody>
      </p:sp>
    </p:spTree>
    <p:extLst>
      <p:ext uri="{BB962C8B-B14F-4D97-AF65-F5344CB8AC3E}">
        <p14:creationId xmlns:p14="http://schemas.microsoft.com/office/powerpoint/2010/main" val="3229070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19">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D1EF8AC-497F-FB43-B780-455DE1C19F2B}"/>
              </a:ext>
            </a:extLst>
          </p:cNvPr>
          <p:cNvSpPr>
            <a:spLocks noGrp="1"/>
          </p:cNvSpPr>
          <p:nvPr>
            <p:ph type="title"/>
          </p:nvPr>
        </p:nvSpPr>
        <p:spPr>
          <a:xfrm>
            <a:off x="1274326" y="905328"/>
            <a:ext cx="6089904" cy="1426464"/>
          </a:xfrm>
        </p:spPr>
        <p:txBody>
          <a:bodyPr>
            <a:normAutofit/>
          </a:bodyPr>
          <a:lstStyle/>
          <a:p>
            <a:r>
              <a:rPr lang="en-US">
                <a:solidFill>
                  <a:srgbClr val="FFFFFF"/>
                </a:solidFill>
              </a:rPr>
              <a:t>Challenges &amp; Lessons Learned</a:t>
            </a:r>
          </a:p>
        </p:txBody>
      </p:sp>
      <p:sp>
        <p:nvSpPr>
          <p:cNvPr id="25" name="Rectangle 21">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7" name="Rectangle 23">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9" name="Rectangle 25">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D7DC32F-B7A3-AC4C-B130-F326375EE111}"/>
              </a:ext>
            </a:extLst>
          </p:cNvPr>
          <p:cNvSpPr>
            <a:spLocks noGrp="1"/>
          </p:cNvSpPr>
          <p:nvPr>
            <p:ph idx="1"/>
          </p:nvPr>
        </p:nvSpPr>
        <p:spPr>
          <a:xfrm>
            <a:off x="603549" y="2652830"/>
            <a:ext cx="5058916" cy="3656484"/>
          </a:xfrm>
        </p:spPr>
        <p:txBody>
          <a:bodyPr vert="horz" lIns="91440" tIns="45720" rIns="91440" bIns="45720" rtlCol="0" anchor="ctr">
            <a:noAutofit/>
          </a:bodyPr>
          <a:lstStyle/>
          <a:p>
            <a:pPr marL="0" indent="0">
              <a:buNone/>
            </a:pPr>
            <a:r>
              <a:rPr lang="en-US" sz="1800" b="1" dirty="0">
                <a:latin typeface="Garamond"/>
                <a:cs typeface="Calibri"/>
              </a:rPr>
              <a:t>QI &amp; Advocacy go hand in hand:</a:t>
            </a:r>
            <a:endParaRPr lang="en-US" sz="1800" b="1" dirty="0">
              <a:latin typeface="Garamond"/>
            </a:endParaRPr>
          </a:p>
          <a:p>
            <a:r>
              <a:rPr lang="en-US" sz="1800" b="1" dirty="0">
                <a:latin typeface="Garamond"/>
              </a:rPr>
              <a:t>Vidant</a:t>
            </a:r>
            <a:endParaRPr lang="en-US" sz="1800" dirty="0">
              <a:latin typeface="Garamond"/>
              <a:cs typeface="Calibri"/>
            </a:endParaRPr>
          </a:p>
          <a:p>
            <a:pPr lvl="1"/>
            <a:r>
              <a:rPr lang="en-US" sz="1800" dirty="0">
                <a:latin typeface="Garamond"/>
              </a:rPr>
              <a:t>Developing a novel, system-wide process for the purchase, storage, and billing of inpatient LARC that </a:t>
            </a:r>
            <a:r>
              <a:rPr lang="en-US" sz="1800" i="1" dirty="0">
                <a:latin typeface="Garamond"/>
              </a:rPr>
              <a:t>could</a:t>
            </a:r>
            <a:r>
              <a:rPr lang="en-US" sz="1800" dirty="0">
                <a:latin typeface="Garamond"/>
              </a:rPr>
              <a:t> become financially viable</a:t>
            </a:r>
            <a:endParaRPr lang="en-US" sz="1800" dirty="0">
              <a:latin typeface="Garamond"/>
              <a:cs typeface="Calibri"/>
            </a:endParaRPr>
          </a:p>
          <a:p>
            <a:r>
              <a:rPr lang="en-US" sz="1800" b="1" dirty="0">
                <a:latin typeface="Garamond"/>
                <a:cs typeface="Calibri"/>
              </a:rPr>
              <a:t>Payors</a:t>
            </a:r>
            <a:endParaRPr lang="en-US" sz="1800" dirty="0">
              <a:latin typeface="Garamond"/>
              <a:cs typeface="Calibri"/>
            </a:endParaRPr>
          </a:p>
          <a:p>
            <a:pPr lvl="1"/>
            <a:r>
              <a:rPr lang="en-US" sz="1800" dirty="0">
                <a:latin typeface="Garamond"/>
                <a:cs typeface="Calibri"/>
              </a:rPr>
              <a:t>Convincing Medicaid to reimburse device and placement fees for the first time inpatient</a:t>
            </a:r>
          </a:p>
          <a:p>
            <a:r>
              <a:rPr lang="en-US" sz="1800" b="1" dirty="0">
                <a:latin typeface="Garamond"/>
              </a:rPr>
              <a:t>Providers</a:t>
            </a:r>
            <a:endParaRPr lang="en-US" sz="1800" dirty="0">
              <a:ea typeface="+mn-lt"/>
              <a:cs typeface="+mn-lt"/>
            </a:endParaRPr>
          </a:p>
          <a:p>
            <a:pPr lvl="1"/>
            <a:r>
              <a:rPr lang="en-US" sz="1800" dirty="0">
                <a:latin typeface="Garamond"/>
              </a:rPr>
              <a:t>Reluctance regarding expulsion rates</a:t>
            </a:r>
            <a:endParaRPr lang="en-US" sz="1800" dirty="0">
              <a:ea typeface="+mn-lt"/>
              <a:cs typeface="+mn-lt"/>
            </a:endParaRPr>
          </a:p>
          <a:p>
            <a:pPr lvl="1"/>
            <a:r>
              <a:rPr lang="en-US" sz="1800" dirty="0">
                <a:latin typeface="Garamond"/>
              </a:rPr>
              <a:t>Reimbursement and/or recognition for providing the service inpatient</a:t>
            </a:r>
            <a:endParaRPr lang="en-US" sz="1800" dirty="0">
              <a:ea typeface="+mn-lt"/>
              <a:cs typeface="+mn-lt"/>
            </a:endParaRPr>
          </a:p>
        </p:txBody>
      </p:sp>
      <p:pic>
        <p:nvPicPr>
          <p:cNvPr id="31" name="Picture 4">
            <a:extLst>
              <a:ext uri="{FF2B5EF4-FFF2-40B4-BE49-F238E27FC236}">
                <a16:creationId xmlns:a16="http://schemas.microsoft.com/office/drawing/2014/main" id="{9BB495CC-3294-FA49-B266-CCC3103E55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9158"/>
          <a:stretch>
            <a:fillRect/>
          </a:stretch>
        </p:blipFill>
        <p:spPr bwMode="auto">
          <a:xfrm>
            <a:off x="1" y="0"/>
            <a:ext cx="1219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82834B62-2358-8447-9587-2F0EAB9FBDB2}"/>
              </a:ext>
            </a:extLst>
          </p:cNvPr>
          <p:cNvSpPr/>
          <p:nvPr/>
        </p:nvSpPr>
        <p:spPr>
          <a:xfrm>
            <a:off x="0" y="951470"/>
            <a:ext cx="12192000" cy="2243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A8FB2BF-7F23-6C4D-B7C2-DE8EC4B2C95E}"/>
              </a:ext>
            </a:extLst>
          </p:cNvPr>
          <p:cNvSpPr/>
          <p:nvPr/>
        </p:nvSpPr>
        <p:spPr>
          <a:xfrm>
            <a:off x="7277100" y="1175801"/>
            <a:ext cx="2149361" cy="1155991"/>
          </a:xfrm>
          <a:prstGeom prst="rect">
            <a:avLst/>
          </a:prstGeom>
          <a:solidFill>
            <a:srgbClr val="4F2684"/>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DDC5A8D0-8E80-C243-A8DA-1D6491A0D148}"/>
              </a:ext>
            </a:extLst>
          </p:cNvPr>
          <p:cNvSpPr/>
          <p:nvPr/>
        </p:nvSpPr>
        <p:spPr>
          <a:xfrm>
            <a:off x="9569519" y="1166250"/>
            <a:ext cx="2149361" cy="1155991"/>
          </a:xfrm>
          <a:prstGeom prst="rect">
            <a:avLst/>
          </a:prstGeom>
          <a:solidFill>
            <a:srgbClr val="00A0B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63698396-5832-7947-AC2C-047CA051D419}"/>
              </a:ext>
            </a:extLst>
          </p:cNvPr>
          <p:cNvSpPr/>
          <p:nvPr/>
        </p:nvSpPr>
        <p:spPr>
          <a:xfrm>
            <a:off x="454676" y="1175801"/>
            <a:ext cx="6675117" cy="1155991"/>
          </a:xfrm>
          <a:prstGeom prst="rect">
            <a:avLst/>
          </a:prstGeom>
          <a:solidFill>
            <a:srgbClr val="4D4D4D"/>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Garamond" panose="02020404030301010803" pitchFamily="18" charset="0"/>
              </a:rPr>
              <a:t>Conclusion &amp; Lessons Learned</a:t>
            </a:r>
            <a:endParaRPr lang="en-US" sz="2800" b="1" dirty="0">
              <a:latin typeface="Garamond" panose="02020404030301010803" pitchFamily="18" charset="0"/>
            </a:endParaRPr>
          </a:p>
        </p:txBody>
      </p:sp>
      <p:sp>
        <p:nvSpPr>
          <p:cNvPr id="34" name="Content Placeholder 2">
            <a:extLst>
              <a:ext uri="{FF2B5EF4-FFF2-40B4-BE49-F238E27FC236}">
                <a16:creationId xmlns:a16="http://schemas.microsoft.com/office/drawing/2014/main" id="{94340169-D573-1F42-A76D-D25AEFF9A05C}"/>
              </a:ext>
            </a:extLst>
          </p:cNvPr>
          <p:cNvSpPr txBox="1">
            <a:spLocks/>
          </p:cNvSpPr>
          <p:nvPr/>
        </p:nvSpPr>
        <p:spPr>
          <a:xfrm>
            <a:off x="6339016" y="2656703"/>
            <a:ext cx="5002766" cy="342494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latin typeface="Garamond"/>
              </a:rPr>
              <a:t>Provider documentation as a systematic tool for counseling</a:t>
            </a:r>
          </a:p>
          <a:p>
            <a:r>
              <a:rPr lang="en-US" sz="2000" b="1" dirty="0">
                <a:latin typeface="Garamond"/>
              </a:rPr>
              <a:t>Ensuring metrics capture the story</a:t>
            </a:r>
            <a:endParaRPr lang="en-US" sz="2000" dirty="0">
              <a:ea typeface="+mn-lt"/>
              <a:cs typeface="+mn-lt"/>
            </a:endParaRPr>
          </a:p>
          <a:p>
            <a:pPr lvl="1"/>
            <a:r>
              <a:rPr lang="en-US" sz="2000" dirty="0">
                <a:latin typeface="Garamond"/>
              </a:rPr>
              <a:t>Distinguishing access vs utilization</a:t>
            </a:r>
            <a:endParaRPr lang="en-US" sz="2000" dirty="0">
              <a:ea typeface="+mn-lt"/>
              <a:cs typeface="+mn-lt"/>
            </a:endParaRPr>
          </a:p>
          <a:p>
            <a:r>
              <a:rPr lang="en-US" sz="2000" b="1" dirty="0">
                <a:latin typeface="Garamond"/>
              </a:rPr>
              <a:t>Understanding the ethical pitfalls</a:t>
            </a:r>
            <a:endParaRPr lang="en-US" sz="2000" b="1" dirty="0">
              <a:latin typeface="Garamond"/>
              <a:cs typeface="Calibri"/>
            </a:endParaRPr>
          </a:p>
          <a:p>
            <a:pPr lvl="1"/>
            <a:r>
              <a:rPr lang="en-US" sz="2000" dirty="0">
                <a:latin typeface="Garamond"/>
              </a:rPr>
              <a:t>Reproductive entrapment</a:t>
            </a:r>
            <a:endParaRPr lang="en-US" sz="2000" dirty="0">
              <a:latin typeface="Garamond"/>
              <a:cs typeface="Calibri"/>
            </a:endParaRPr>
          </a:p>
        </p:txBody>
      </p:sp>
      <p:sp>
        <p:nvSpPr>
          <p:cNvPr id="8" name="Rectangle 7">
            <a:extLst>
              <a:ext uri="{FF2B5EF4-FFF2-40B4-BE49-F238E27FC236}">
                <a16:creationId xmlns:a16="http://schemas.microsoft.com/office/drawing/2014/main" id="{8176997A-CBC6-844B-BF66-809FF469E9B4}"/>
              </a:ext>
            </a:extLst>
          </p:cNvPr>
          <p:cNvSpPr/>
          <p:nvPr/>
        </p:nvSpPr>
        <p:spPr>
          <a:xfrm>
            <a:off x="5807675" y="2377934"/>
            <a:ext cx="185352" cy="43688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983006"/>
      </p:ext>
    </p:extLst>
  </p:cSld>
  <p:clrMapOvr>
    <a:masterClrMapping/>
  </p:clrMapOvr>
</p:sld>
</file>

<file path=ppt/theme/theme1.xml><?xml version="1.0" encoding="utf-8"?>
<a:theme xmlns:a="http://schemas.openxmlformats.org/drawingml/2006/main" name="Office Theme">
  <a:themeElements>
    <a:clrScheme name="Custom 12">
      <a:dk1>
        <a:srgbClr val="444545"/>
      </a:dk1>
      <a:lt1>
        <a:srgbClr val="FFFFFF"/>
      </a:lt1>
      <a:dk2>
        <a:srgbClr val="4C4D4C"/>
      </a:dk2>
      <a:lt2>
        <a:srgbClr val="E7E6E6"/>
      </a:lt2>
      <a:accent1>
        <a:srgbClr val="1D9A78"/>
      </a:accent1>
      <a:accent2>
        <a:srgbClr val="8BC145"/>
      </a:accent2>
      <a:accent3>
        <a:srgbClr val="36AFCE"/>
      </a:accent3>
      <a:accent4>
        <a:srgbClr val="4F2684"/>
      </a:accent4>
      <a:accent5>
        <a:srgbClr val="B74919"/>
      </a:accent5>
      <a:accent6>
        <a:srgbClr val="00A0AF"/>
      </a:accent6>
      <a:hlink>
        <a:srgbClr val="4F2684"/>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1BF379E056C0E40B7EEFC4BCA5E1D79" ma:contentTypeVersion="11" ma:contentTypeDescription="Create a new document." ma:contentTypeScope="" ma:versionID="ce5b9dcb456e142be9cdbc97884f1000">
  <xsd:schema xmlns:xsd="http://www.w3.org/2001/XMLSchema" xmlns:xs="http://www.w3.org/2001/XMLSchema" xmlns:p="http://schemas.microsoft.com/office/2006/metadata/properties" xmlns:ns3="7e9709fe-a798-4f6c-b125-6c104591f49e" xmlns:ns4="ba52a7d2-ec23-47be-9f24-f4abac538889" targetNamespace="http://schemas.microsoft.com/office/2006/metadata/properties" ma:root="true" ma:fieldsID="bdeb6dfe86ce6aedc5a11425ef4f010e" ns3:_="" ns4:_="">
    <xsd:import namespace="7e9709fe-a798-4f6c-b125-6c104591f49e"/>
    <xsd:import namespace="ba52a7d2-ec23-47be-9f24-f4abac53888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9709fe-a798-4f6c-b125-6c104591f49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52a7d2-ec23-47be-9f24-f4abac538889"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F4A49D-2741-41EB-B411-B0261AE99417}">
  <ds:schemaRefs>
    <ds:schemaRef ds:uri="7e9709fe-a798-4f6c-b125-6c104591f49e"/>
    <ds:schemaRef ds:uri="ba52a7d2-ec23-47be-9f24-f4abac53888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D06027A-54D0-4A92-911A-0F8E33933A5A}">
  <ds:schemaRefs>
    <ds:schemaRef ds:uri="7e9709fe-a798-4f6c-b125-6c104591f49e"/>
    <ds:schemaRef ds:uri="ba52a7d2-ec23-47be-9f24-f4abac5388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B72442B-41C2-4D93-AC30-23DE034B1A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8188</TotalTime>
  <Words>1156</Words>
  <Application>Microsoft Macintosh PowerPoint</Application>
  <PresentationFormat>Widescreen</PresentationFormat>
  <Paragraphs>158</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Garamond</vt:lpstr>
      <vt:lpstr>Office Theme</vt:lpstr>
      <vt:lpstr>Improving Accessibility of Long-Acting Reversible Contraceptives in Eastern NC </vt:lpstr>
      <vt:lpstr>Challenges &amp; Lessons Learned</vt:lpstr>
      <vt:lpstr>Methods</vt:lpstr>
      <vt:lpstr>Run Chart: Received LARC Among Desired</vt:lpstr>
      <vt:lpstr>Run Chart: Received LARC</vt:lpstr>
      <vt:lpstr>Challenges &amp; Lessons Learned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accessibility of LARC in eastern NC</dc:title>
  <dc:creator>Gautam, Amber</dc:creator>
  <cp:lastModifiedBy>Gautam, Amber</cp:lastModifiedBy>
  <cp:revision>366</cp:revision>
  <dcterms:created xsi:type="dcterms:W3CDTF">2021-01-24T20:35:42Z</dcterms:created>
  <dcterms:modified xsi:type="dcterms:W3CDTF">2021-04-12T18:47:12Z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0x01010041BF379E056C0E40B7EEFC4BCA5E1D79</vt:lpwstr>
  </property>
</Properties>
</file>