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541" r:id="rId3"/>
    <p:sldId id="2443" r:id="rId4"/>
    <p:sldId id="618" r:id="rId5"/>
    <p:sldId id="2446" r:id="rId6"/>
    <p:sldId id="2448" r:id="rId7"/>
    <p:sldId id="2463" r:id="rId8"/>
    <p:sldId id="2464" r:id="rId9"/>
    <p:sldId id="2465" r:id="rId10"/>
    <p:sldId id="2444" r:id="rId11"/>
    <p:sldId id="261"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5336" autoAdjust="0"/>
  </p:normalViewPr>
  <p:slideViewPr>
    <p:cSldViewPr snapToGrid="0">
      <p:cViewPr>
        <p:scale>
          <a:sx n="93" d="100"/>
          <a:sy n="93" d="100"/>
        </p:scale>
        <p:origin x="129"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84356968"/>
        <c:axId val="384357296"/>
        <c:axId val="383550584"/>
      </c:bar3DChart>
      <c:catAx>
        <c:axId val="384356968"/>
        <c:scaling>
          <c:orientation val="minMax"/>
        </c:scaling>
        <c:delete val="0"/>
        <c:axPos val="b"/>
        <c:numFmt formatCode="General" sourceLinked="1"/>
        <c:majorTickMark val="out"/>
        <c:minorTickMark val="none"/>
        <c:tickLblPos val="nextTo"/>
        <c:crossAx val="384357296"/>
        <c:crosses val="autoZero"/>
        <c:auto val="1"/>
        <c:lblAlgn val="ctr"/>
        <c:lblOffset val="100"/>
        <c:noMultiLvlLbl val="0"/>
      </c:catAx>
      <c:valAx>
        <c:axId val="384357296"/>
        <c:scaling>
          <c:orientation val="minMax"/>
        </c:scaling>
        <c:delete val="0"/>
        <c:axPos val="l"/>
        <c:majorGridlines/>
        <c:numFmt formatCode="General" sourceLinked="1"/>
        <c:majorTickMark val="out"/>
        <c:minorTickMark val="none"/>
        <c:tickLblPos val="nextTo"/>
        <c:crossAx val="384356968"/>
        <c:crosses val="autoZero"/>
        <c:crossBetween val="between"/>
      </c:valAx>
      <c:serAx>
        <c:axId val="383550584"/>
        <c:scaling>
          <c:orientation val="minMax"/>
        </c:scaling>
        <c:delete val="0"/>
        <c:axPos val="b"/>
        <c:majorTickMark val="out"/>
        <c:minorTickMark val="none"/>
        <c:tickLblPos val="nextTo"/>
        <c:crossAx val="3843572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DA110-6939-49A1-B03C-5BDE59FD62C6}"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44579-6C57-4D2E-B9A4-B70CA6E627ED}" type="slidenum">
              <a:rPr lang="en-US" smtClean="0"/>
              <a:t>‹#›</a:t>
            </a:fld>
            <a:endParaRPr lang="en-US"/>
          </a:p>
        </p:txBody>
      </p:sp>
    </p:spTree>
    <p:extLst>
      <p:ext uri="{BB962C8B-B14F-4D97-AF65-F5344CB8AC3E}">
        <p14:creationId xmlns:p14="http://schemas.microsoft.com/office/powerpoint/2010/main" val="400021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44579-6C57-4D2E-B9A4-B70CA6E627ED}" type="slidenum">
              <a:rPr lang="en-US" smtClean="0"/>
              <a:t>1</a:t>
            </a:fld>
            <a:endParaRPr lang="en-US"/>
          </a:p>
        </p:txBody>
      </p:sp>
    </p:spTree>
    <p:extLst>
      <p:ext uri="{BB962C8B-B14F-4D97-AF65-F5344CB8AC3E}">
        <p14:creationId xmlns:p14="http://schemas.microsoft.com/office/powerpoint/2010/main" val="380655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aim of our study to investigate the </a:t>
            </a:r>
            <a:br>
              <a:rPr lang="en-US" dirty="0"/>
            </a:br>
            <a:r>
              <a:rPr lang="en-US" b="1" dirty="0"/>
              <a:t>rates of naloxone administration for reproductive-aged men, nonpregnant women, and pregnant women with opioid overdose-related emergency department visits, we suggest these findings have public health and policy implications. </a:t>
            </a:r>
          </a:p>
          <a:p>
            <a:r>
              <a:rPr lang="en-US" b="1" dirty="0"/>
              <a:t>Women were less likely than men to receive naloxone and </a:t>
            </a:r>
          </a:p>
          <a:p>
            <a:r>
              <a:rPr lang="en-US" b="1" dirty="0"/>
              <a:t>Pregnant women were less likely than non-pregnant women to receive naloxone</a:t>
            </a:r>
          </a:p>
          <a:p>
            <a:r>
              <a:rPr lang="en-US" b="1" dirty="0"/>
              <a:t>When thinking about how to address this vulnerable population of pregnant women who use opioids, interventions should target pregnant women with the lowest income, who have Medicaid, or who have another concurrent mental health diagnosis. </a:t>
            </a:r>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10</a:t>
            </a:fld>
            <a:endParaRPr lang="en-US" dirty="0"/>
          </a:p>
        </p:txBody>
      </p:sp>
    </p:spTree>
    <p:extLst>
      <p:ext uri="{BB962C8B-B14F-4D97-AF65-F5344CB8AC3E}">
        <p14:creationId xmlns:p14="http://schemas.microsoft.com/office/powerpoint/2010/main" val="403610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44579-6C57-4D2E-B9A4-B70CA6E627ED}" type="slidenum">
              <a:rPr lang="en-US" smtClean="0"/>
              <a:t>11</a:t>
            </a:fld>
            <a:endParaRPr lang="en-US"/>
          </a:p>
        </p:txBody>
      </p:sp>
    </p:spTree>
    <p:extLst>
      <p:ext uri="{BB962C8B-B14F-4D97-AF65-F5344CB8AC3E}">
        <p14:creationId xmlns:p14="http://schemas.microsoft.com/office/powerpoint/2010/main" val="100314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figure, we see that the number of opioid-related deaths increased each year for two decades until 2018. </a:t>
            </a:r>
          </a:p>
          <a:p>
            <a:endParaRPr lang="en-US" dirty="0"/>
          </a:p>
          <a:p>
            <a:r>
              <a:rPr lang="en-US" dirty="0"/>
              <a:t>The rate of increase for female was greater than males, particularly for women of reproductive age who also had the highest rates of drug misuse- or abuse-related emergency department visits. </a:t>
            </a:r>
          </a:p>
          <a:p>
            <a:endParaRPr lang="en-US" dirty="0"/>
          </a:p>
          <a:p>
            <a:r>
              <a:rPr lang="en-US" dirty="0"/>
              <a:t>Concurrently, pregnancy related mortality has also increased. </a:t>
            </a:r>
          </a:p>
          <a:p>
            <a:endParaRPr lang="en-US" dirty="0"/>
          </a:p>
          <a:p>
            <a:r>
              <a:rPr lang="en-US" dirty="0"/>
              <a:t>A seminal report from 9 state maternal mortality review committees identified drug overdoses to be a leading cause of pregnancy-related mortality. </a:t>
            </a:r>
          </a:p>
          <a:p>
            <a:endParaRPr lang="en-US" dirty="0"/>
          </a:p>
          <a:p>
            <a:r>
              <a:rPr lang="en-US" dirty="0"/>
              <a:t>These trends suggest that opioid and pregnancy related mortality may be intersectional and we need novel ways to identify risk factors and conduct surveillance. </a:t>
            </a:r>
          </a:p>
          <a:p>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2</a:t>
            </a:fld>
            <a:endParaRPr lang="en-US" dirty="0"/>
          </a:p>
        </p:txBody>
      </p:sp>
    </p:spTree>
    <p:extLst>
      <p:ext uri="{BB962C8B-B14F-4D97-AF65-F5344CB8AC3E}">
        <p14:creationId xmlns:p14="http://schemas.microsoft.com/office/powerpoint/2010/main" val="79938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societies such as the American College of Obstetricians and Gynecologists and public health agencies like the Substance Abuse and Mental Health Services Administration have clear guidelines recommending the use of naloxone to save a pregnant woman’s life. </a:t>
            </a:r>
          </a:p>
          <a:p>
            <a:endParaRPr lang="en-US" dirty="0"/>
          </a:p>
          <a:p>
            <a:r>
              <a:rPr lang="en-US" dirty="0"/>
              <a:t>However, few published studies have evaluated the effectiveness of the healthcare system in administering naloxone based on sex or gender and none have specifically studied women who are pregnant. </a:t>
            </a:r>
          </a:p>
        </p:txBody>
      </p:sp>
      <p:sp>
        <p:nvSpPr>
          <p:cNvPr id="4" name="Slide Number Placeholder 3"/>
          <p:cNvSpPr>
            <a:spLocks noGrp="1"/>
          </p:cNvSpPr>
          <p:nvPr>
            <p:ph type="sldNum" sz="quarter" idx="5"/>
          </p:nvPr>
        </p:nvSpPr>
        <p:spPr/>
        <p:txBody>
          <a:bodyPr/>
          <a:lstStyle/>
          <a:p>
            <a:fld id="{C22109BC-39F4-43B1-850C-D5EB0E6480C8}" type="slidenum">
              <a:rPr lang="en-US" smtClean="0"/>
              <a:t>3</a:t>
            </a:fld>
            <a:endParaRPr lang="en-US" dirty="0"/>
          </a:p>
        </p:txBody>
      </p:sp>
    </p:spTree>
    <p:extLst>
      <p:ext uri="{BB962C8B-B14F-4D97-AF65-F5344CB8AC3E}">
        <p14:creationId xmlns:p14="http://schemas.microsoft.com/office/powerpoint/2010/main" val="101300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NEDS is the largest all-payer ED database in the US and estimates about 145 million ED visits each year. </a:t>
            </a:r>
          </a:p>
        </p:txBody>
      </p:sp>
      <p:sp>
        <p:nvSpPr>
          <p:cNvPr id="4" name="Slide Number Placeholder 3"/>
          <p:cNvSpPr>
            <a:spLocks noGrp="1"/>
          </p:cNvSpPr>
          <p:nvPr>
            <p:ph type="sldNum" sz="quarter" idx="5"/>
          </p:nvPr>
        </p:nvSpPr>
        <p:spPr/>
        <p:txBody>
          <a:bodyPr/>
          <a:lstStyle/>
          <a:p>
            <a:fld id="{9C944579-6C57-4D2E-B9A4-B70CA6E627ED}" type="slidenum">
              <a:rPr lang="en-US" smtClean="0"/>
              <a:t>4</a:t>
            </a:fld>
            <a:endParaRPr lang="en-US"/>
          </a:p>
        </p:txBody>
      </p:sp>
    </p:spTree>
    <p:extLst>
      <p:ext uri="{BB962C8B-B14F-4D97-AF65-F5344CB8AC3E}">
        <p14:creationId xmlns:p14="http://schemas.microsoft.com/office/powerpoint/2010/main" val="165631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a retrospective cohort study using eligible records from the 2016 and 2017 datasets. Eligibility was defined as the record having an opioid overdose-related ICD10 code and representing an indiviual of reproductive age as defined by the World Health Organization. </a:t>
            </a:r>
          </a:p>
          <a:p>
            <a:r>
              <a:rPr lang="en-US" dirty="0"/>
              <a:t>These data were then stratified by gender (men versus women)</a:t>
            </a:r>
          </a:p>
        </p:txBody>
      </p:sp>
      <p:sp>
        <p:nvSpPr>
          <p:cNvPr id="4" name="Slide Number Placeholder 3"/>
          <p:cNvSpPr>
            <a:spLocks noGrp="1"/>
          </p:cNvSpPr>
          <p:nvPr>
            <p:ph type="sldNum" sz="quarter" idx="5"/>
          </p:nvPr>
        </p:nvSpPr>
        <p:spPr/>
        <p:txBody>
          <a:bodyPr/>
          <a:lstStyle/>
          <a:p>
            <a:fld id="{C22109BC-39F4-43B1-850C-D5EB0E6480C8}" type="slidenum">
              <a:rPr lang="en-US" smtClean="0"/>
              <a:t>5</a:t>
            </a:fld>
            <a:endParaRPr lang="en-US" dirty="0"/>
          </a:p>
        </p:txBody>
      </p:sp>
    </p:spTree>
    <p:extLst>
      <p:ext uri="{BB962C8B-B14F-4D97-AF65-F5344CB8AC3E}">
        <p14:creationId xmlns:p14="http://schemas.microsoft.com/office/powerpoint/2010/main" val="143057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women were stratified by pregnancy status as determined by the </a:t>
            </a:r>
            <a:r>
              <a:rPr lang="en-US" dirty="0" err="1"/>
              <a:t>prescence</a:t>
            </a:r>
            <a:r>
              <a:rPr lang="en-US" dirty="0"/>
              <a:t> of an ICD10 O code. Lastly, a subgroup analysis was performed comparing pregnant women who did versus did not receive naloxone during an opioid overdose-related ED visit. </a:t>
            </a:r>
          </a:p>
        </p:txBody>
      </p:sp>
      <p:sp>
        <p:nvSpPr>
          <p:cNvPr id="4" name="Slide Number Placeholder 3"/>
          <p:cNvSpPr>
            <a:spLocks noGrp="1"/>
          </p:cNvSpPr>
          <p:nvPr>
            <p:ph type="sldNum" sz="quarter" idx="5"/>
          </p:nvPr>
        </p:nvSpPr>
        <p:spPr/>
        <p:txBody>
          <a:bodyPr/>
          <a:lstStyle/>
          <a:p>
            <a:fld id="{C22109BC-39F4-43B1-850C-D5EB0E6480C8}" type="slidenum">
              <a:rPr lang="en-US" smtClean="0"/>
              <a:t>6</a:t>
            </a:fld>
            <a:endParaRPr lang="en-US" dirty="0"/>
          </a:p>
        </p:txBody>
      </p:sp>
    </p:spTree>
    <p:extLst>
      <p:ext uri="{BB962C8B-B14F-4D97-AF65-F5344CB8AC3E}">
        <p14:creationId xmlns:p14="http://schemas.microsoft.com/office/powerpoint/2010/main" val="82349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are the results of our multivariate logistic regression model after adjusting for patient and ED facility characteristics. The adjusted odds ratio under the female symbol represents the comparison of non-pregnant women to men. And the adjusted odds ratio the under the pregnant woman image represents the comparision of pregnant women to non-pregnant women. For our primary outcome, non-pregnant and pregnant women were less likely to receive naloxone, with non-pregnant women having significantly lower odds. </a:t>
            </a:r>
          </a:p>
        </p:txBody>
      </p:sp>
      <p:sp>
        <p:nvSpPr>
          <p:cNvPr id="4" name="Slide Number Placeholder 3"/>
          <p:cNvSpPr>
            <a:spLocks noGrp="1"/>
          </p:cNvSpPr>
          <p:nvPr>
            <p:ph type="sldNum" sz="quarter" idx="5"/>
          </p:nvPr>
        </p:nvSpPr>
        <p:spPr/>
        <p:txBody>
          <a:bodyPr/>
          <a:lstStyle/>
          <a:p>
            <a:fld id="{C22109BC-39F4-43B1-850C-D5EB0E6480C8}" type="slidenum">
              <a:rPr lang="en-US" smtClean="0"/>
              <a:t>7</a:t>
            </a:fld>
            <a:endParaRPr lang="en-US" dirty="0"/>
          </a:p>
        </p:txBody>
      </p:sp>
    </p:spTree>
    <p:extLst>
      <p:ext uri="{BB962C8B-B14F-4D97-AF65-F5344CB8AC3E}">
        <p14:creationId xmlns:p14="http://schemas.microsoft.com/office/powerpoint/2010/main" val="351485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secondary outcome of subsequent facility admission, non-pregnant and pregnant women were more likely to be admitted, with non-pregnant women having significantly higher odds. </a:t>
            </a:r>
          </a:p>
        </p:txBody>
      </p:sp>
      <p:sp>
        <p:nvSpPr>
          <p:cNvPr id="4" name="Slide Number Placeholder 3"/>
          <p:cNvSpPr>
            <a:spLocks noGrp="1"/>
          </p:cNvSpPr>
          <p:nvPr>
            <p:ph type="sldNum" sz="quarter" idx="5"/>
          </p:nvPr>
        </p:nvSpPr>
        <p:spPr/>
        <p:txBody>
          <a:bodyPr/>
          <a:lstStyle/>
          <a:p>
            <a:fld id="{C22109BC-39F4-43B1-850C-D5EB0E6480C8}" type="slidenum">
              <a:rPr lang="en-US" smtClean="0"/>
              <a:t>8</a:t>
            </a:fld>
            <a:endParaRPr lang="en-US" dirty="0"/>
          </a:p>
        </p:txBody>
      </p:sp>
    </p:spTree>
    <p:extLst>
      <p:ext uri="{BB962C8B-B14F-4D97-AF65-F5344CB8AC3E}">
        <p14:creationId xmlns:p14="http://schemas.microsoft.com/office/powerpoint/2010/main" val="187097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our other secondary outcome, mortality, non-pregnant and pregnant women were less likely to die, with non-pregnant women having significantly lower odds. </a:t>
            </a:r>
          </a:p>
        </p:txBody>
      </p:sp>
      <p:sp>
        <p:nvSpPr>
          <p:cNvPr id="4" name="Slide Number Placeholder 3"/>
          <p:cNvSpPr>
            <a:spLocks noGrp="1"/>
          </p:cNvSpPr>
          <p:nvPr>
            <p:ph type="sldNum" sz="quarter" idx="5"/>
          </p:nvPr>
        </p:nvSpPr>
        <p:spPr/>
        <p:txBody>
          <a:bodyPr/>
          <a:lstStyle/>
          <a:p>
            <a:fld id="{C22109BC-39F4-43B1-850C-D5EB0E6480C8}" type="slidenum">
              <a:rPr lang="en-US" smtClean="0"/>
              <a:t>9</a:t>
            </a:fld>
            <a:endParaRPr lang="en-US" dirty="0"/>
          </a:p>
        </p:txBody>
      </p:sp>
    </p:spTree>
    <p:extLst>
      <p:ext uri="{BB962C8B-B14F-4D97-AF65-F5344CB8AC3E}">
        <p14:creationId xmlns:p14="http://schemas.microsoft.com/office/powerpoint/2010/main" val="130485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Picture and Content">
    <p:spTree>
      <p:nvGrpSpPr>
        <p:cNvPr id="1" name=""/>
        <p:cNvGrpSpPr/>
        <p:nvPr/>
      </p:nvGrpSpPr>
      <p:grpSpPr>
        <a:xfrm>
          <a:off x="0" y="0"/>
          <a:ext cx="0" cy="0"/>
          <a:chOff x="0" y="0"/>
          <a:chExt cx="0" cy="0"/>
        </a:xfrm>
      </p:grpSpPr>
      <p:sp>
        <p:nvSpPr>
          <p:cNvPr id="10" name="Oval 9"/>
          <p:cNvSpPr/>
          <p:nvPr/>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2" name="Oval 11"/>
          <p:cNvSpPr/>
          <p:nvPr/>
        </p:nvSpPr>
        <p:spPr>
          <a:xfrm>
            <a:off x="1486227" y="5671415"/>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3" name="Oval 12"/>
          <p:cNvSpPr/>
          <p:nvPr/>
        </p:nvSpPr>
        <p:spPr>
          <a:xfrm>
            <a:off x="1890628" y="1947676"/>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49" name="Oval 48"/>
          <p:cNvSpPr/>
          <p:nvPr userDrawn="1"/>
        </p:nvSpPr>
        <p:spPr>
          <a:xfrm>
            <a:off x="11574658" y="6192906"/>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50" name="Oval 49"/>
          <p:cNvSpPr/>
          <p:nvPr/>
        </p:nvSpPr>
        <p:spPr>
          <a:xfrm>
            <a:off x="5310052" y="667885"/>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20" name="Picture Placeholder 19"/>
          <p:cNvSpPr>
            <a:spLocks noGrp="1"/>
          </p:cNvSpPr>
          <p:nvPr>
            <p:ph type="pic" sz="quarter" idx="56" hasCustomPrompt="1"/>
          </p:nvPr>
        </p:nvSpPr>
        <p:spPr>
          <a:xfrm>
            <a:off x="1104765" y="-1579"/>
            <a:ext cx="3816695" cy="6858000"/>
          </a:xfrm>
          <a:custGeom>
            <a:avLst/>
            <a:gdLst>
              <a:gd name="connsiteX0" fmla="*/ 0 w 3816695"/>
              <a:gd name="connsiteY0" fmla="*/ 0 h 6858000"/>
              <a:gd name="connsiteX1" fmla="*/ 1779016 w 3816695"/>
              <a:gd name="connsiteY1" fmla="*/ 0 h 6858000"/>
              <a:gd name="connsiteX2" fmla="*/ 2081372 w 3816695"/>
              <a:gd name="connsiteY2" fmla="*/ 182719 h 6858000"/>
              <a:gd name="connsiteX3" fmla="*/ 3816695 w 3816695"/>
              <a:gd name="connsiteY3" fmla="*/ 3429297 h 6858000"/>
              <a:gd name="connsiteX4" fmla="*/ 2081372 w 3816695"/>
              <a:gd name="connsiteY4" fmla="*/ 6675876 h 6858000"/>
              <a:gd name="connsiteX5" fmla="*/ 1779999 w 3816695"/>
              <a:gd name="connsiteY5" fmla="*/ 6858000 h 6858000"/>
              <a:gd name="connsiteX6" fmla="*/ 0 w 381669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6695" h="6858000">
                <a:moveTo>
                  <a:pt x="0" y="0"/>
                </a:moveTo>
                <a:lnTo>
                  <a:pt x="1779016" y="0"/>
                </a:lnTo>
                <a:lnTo>
                  <a:pt x="2081372" y="182719"/>
                </a:lnTo>
                <a:cubicBezTo>
                  <a:pt x="3128342" y="886316"/>
                  <a:pt x="3816695" y="2077842"/>
                  <a:pt x="3816695" y="3429297"/>
                </a:cubicBezTo>
                <a:cubicBezTo>
                  <a:pt x="3816695" y="4780752"/>
                  <a:pt x="3128342" y="5972279"/>
                  <a:pt x="2081372" y="6675876"/>
                </a:cubicBezTo>
                <a:lnTo>
                  <a:pt x="1779999" y="6858000"/>
                </a:lnTo>
                <a:lnTo>
                  <a:pt x="0" y="6858000"/>
                </a:ln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19" name="Picture Placeholder 18"/>
          <p:cNvSpPr>
            <a:spLocks noGrp="1"/>
          </p:cNvSpPr>
          <p:nvPr>
            <p:ph type="pic" sz="quarter" idx="87" hasCustomPrompt="1"/>
          </p:nvPr>
        </p:nvSpPr>
        <p:spPr>
          <a:xfrm>
            <a:off x="11003946" y="2043400"/>
            <a:ext cx="1188054" cy="2768041"/>
          </a:xfrm>
          <a:custGeom>
            <a:avLst/>
            <a:gdLst>
              <a:gd name="connsiteX0" fmla="*/ 1549799 w 1549799"/>
              <a:gd name="connsiteY0" fmla="*/ 0 h 3610868"/>
              <a:gd name="connsiteX1" fmla="*/ 1549799 w 1549799"/>
              <a:gd name="connsiteY1" fmla="*/ 3610868 h 3610868"/>
              <a:gd name="connsiteX2" fmla="*/ 1469233 w 1549799"/>
              <a:gd name="connsiteY2" fmla="*/ 3598637 h 3610868"/>
              <a:gd name="connsiteX3" fmla="*/ 0 w 1549799"/>
              <a:gd name="connsiteY3" fmla="*/ 1805434 h 3610868"/>
              <a:gd name="connsiteX4" fmla="*/ 1469233 w 1549799"/>
              <a:gd name="connsiteY4" fmla="*/ 12231 h 361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9" h="3610868">
                <a:moveTo>
                  <a:pt x="1549799" y="0"/>
                </a:moveTo>
                <a:lnTo>
                  <a:pt x="1549799" y="3610868"/>
                </a:lnTo>
                <a:lnTo>
                  <a:pt x="1469233" y="3598637"/>
                </a:lnTo>
                <a:cubicBezTo>
                  <a:pt x="630743" y="3427960"/>
                  <a:pt x="0" y="2689969"/>
                  <a:pt x="0" y="1805434"/>
                </a:cubicBezTo>
                <a:cubicBezTo>
                  <a:pt x="0" y="920900"/>
                  <a:pt x="630743" y="182908"/>
                  <a:pt x="1469233" y="12231"/>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16" name="Текст 7">
            <a:extLst>
              <a:ext uri="{FF2B5EF4-FFF2-40B4-BE49-F238E27FC236}">
                <a16:creationId xmlns:a16="http://schemas.microsoft.com/office/drawing/2014/main" id="{0E95E1C1-C3CC-4989-9ABC-178293BB83E0}"/>
              </a:ext>
            </a:extLst>
          </p:cNvPr>
          <p:cNvSpPr>
            <a:spLocks noGrp="1"/>
          </p:cNvSpPr>
          <p:nvPr>
            <p:ph type="body" sz="quarter" idx="39"/>
          </p:nvPr>
        </p:nvSpPr>
        <p:spPr>
          <a:xfrm>
            <a:off x="5224938" y="2622012"/>
            <a:ext cx="5578882" cy="3550187"/>
          </a:xfrm>
        </p:spPr>
        <p:txBody>
          <a:bodyPr tIns="73152">
            <a:noAutofit/>
          </a:bodyPr>
          <a:lstStyle>
            <a:lvl1pPr algn="l">
              <a:lnSpc>
                <a:spcPct val="145000"/>
              </a:lnSpc>
              <a:spcBef>
                <a:spcPts val="0"/>
              </a:spcBef>
              <a:defRPr lang="en-US" sz="1400" b="0" i="0" baseline="0" smtClean="0">
                <a:effectLst/>
              </a:defRPr>
            </a:lvl1pPr>
            <a:lvl2pPr algn="ctr">
              <a:defRPr/>
            </a:lvl2pPr>
            <a:lvl3pPr algn="ctr">
              <a:defRPr/>
            </a:lvl3pPr>
            <a:lvl4pPr algn="ctr">
              <a:lnSpc>
                <a:spcPct val="150000"/>
              </a:lnSpc>
              <a:defRPr/>
            </a:lvl4pPr>
            <a:lvl5pPr algn="ctr">
              <a:defRPr/>
            </a:lvl5pPr>
          </a:lstStyle>
          <a:p>
            <a:pPr lvl="0"/>
            <a:r>
              <a:rPr lang="en-US"/>
              <a:t>Click to edit Master text styles</a:t>
            </a:r>
          </a:p>
        </p:txBody>
      </p:sp>
      <p:sp>
        <p:nvSpPr>
          <p:cNvPr id="23" name="Freeform: Shape 22">
            <a:extLst>
              <a:ext uri="{FF2B5EF4-FFF2-40B4-BE49-F238E27FC236}">
                <a16:creationId xmlns:a16="http://schemas.microsoft.com/office/drawing/2014/main" id="{B6064CAB-1057-41AD-A199-A6E8A7026465}"/>
              </a:ext>
            </a:extLst>
          </p:cNvPr>
          <p:cNvSpPr/>
          <p:nvPr userDrawn="1"/>
        </p:nvSpPr>
        <p:spPr>
          <a:xfrm>
            <a:off x="8524888" y="-1578"/>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1F670D-DDAE-4842-9FA1-6B3293DA6A19}"/>
              </a:ext>
            </a:extLst>
          </p:cNvPr>
          <p:cNvSpPr>
            <a:spLocks noGrp="1"/>
          </p:cNvSpPr>
          <p:nvPr>
            <p:ph type="title"/>
          </p:nvPr>
        </p:nvSpPr>
        <p:spPr>
          <a:xfrm>
            <a:off x="5220597" y="1254264"/>
            <a:ext cx="5568696" cy="13350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34264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dirty="0"/>
          </a:p>
        </p:txBody>
      </p:sp>
      <p:sp>
        <p:nvSpPr>
          <p:cNvPr id="66" name="Oval 65"/>
          <p:cNvSpPr/>
          <p:nvPr/>
        </p:nvSpPr>
        <p:spPr>
          <a:xfrm>
            <a:off x="6976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23" name="Text Placeholder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68726" y="3534503"/>
            <a:ext cx="4560094"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Freeform: Shape 23">
            <a:extLst>
              <a:ext uri="{FF2B5EF4-FFF2-40B4-BE49-F238E27FC236}">
                <a16:creationId xmlns:a16="http://schemas.microsoft.com/office/drawing/2014/main" id="{0374FC2C-96CE-4523-B50F-ADC18C0A998B}"/>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07462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mparison with Images">
    <p:spTree>
      <p:nvGrpSpPr>
        <p:cNvPr id="1" name=""/>
        <p:cNvGrpSpPr/>
        <p:nvPr/>
      </p:nvGrpSpPr>
      <p:grpSpPr>
        <a:xfrm>
          <a:off x="0" y="0"/>
          <a:ext cx="0" cy="0"/>
          <a:chOff x="0" y="0"/>
          <a:chExt cx="0" cy="0"/>
        </a:xfrm>
      </p:grpSpPr>
      <p:sp>
        <p:nvSpPr>
          <p:cNvPr id="38" name="Picture Placeholder 24">
            <a:extLst>
              <a:ext uri="{FF2B5EF4-FFF2-40B4-BE49-F238E27FC236}">
                <a16:creationId xmlns:a16="http://schemas.microsoft.com/office/drawing/2014/main" id="{099F6EE0-0ECC-4BF4-81EC-F8B712B6FA8C}"/>
              </a:ext>
            </a:extLst>
          </p:cNvPr>
          <p:cNvSpPr>
            <a:spLocks noGrp="1"/>
          </p:cNvSpPr>
          <p:nvPr>
            <p:ph type="pic" sz="quarter" idx="105" hasCustomPrompt="1"/>
          </p:nvPr>
        </p:nvSpPr>
        <p:spPr>
          <a:xfrm>
            <a:off x="7968655" y="419270"/>
            <a:ext cx="2285207"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47" name="Oval 46"/>
          <p:cNvSpPr/>
          <p:nvPr/>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48" name="Oval 47"/>
          <p:cNvSpPr/>
          <p:nvPr/>
        </p:nvSpPr>
        <p:spPr>
          <a:xfrm>
            <a:off x="1099631"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49" name="Oval 48"/>
          <p:cNvSpPr/>
          <p:nvPr/>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50" name="Oval 49"/>
          <p:cNvSpPr/>
          <p:nvPr/>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6" name="Picture Placeholder 24"/>
          <p:cNvSpPr>
            <a:spLocks noGrp="1"/>
          </p:cNvSpPr>
          <p:nvPr>
            <p:ph type="pic" sz="quarter" idx="104" hasCustomPrompt="1"/>
          </p:nvPr>
        </p:nvSpPr>
        <p:spPr>
          <a:xfrm>
            <a:off x="2455922" y="419270"/>
            <a:ext cx="2285207"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31" name="Text Placeholder 3">
            <a:extLst>
              <a:ext uri="{FF2B5EF4-FFF2-40B4-BE49-F238E27FC236}">
                <a16:creationId xmlns:a16="http://schemas.microsoft.com/office/drawing/2014/main" id="{9E7F9AFC-1AA3-41EE-B9CF-8C208FD278B8}"/>
              </a:ext>
            </a:extLst>
          </p:cNvPr>
          <p:cNvSpPr>
            <a:spLocks noGrp="1"/>
          </p:cNvSpPr>
          <p:nvPr>
            <p:ph type="body" sz="half" idx="2"/>
          </p:nvPr>
        </p:nvSpPr>
        <p:spPr>
          <a:xfrm>
            <a:off x="1099632" y="3462109"/>
            <a:ext cx="4979928" cy="3262853"/>
          </a:xfrm>
        </p:spPr>
        <p:txBody>
          <a:bodyPr>
            <a:normAutofit/>
          </a:bodyPr>
          <a:lstStyle>
            <a:lvl1pPr marL="0" indent="0">
              <a:lnSpc>
                <a:spcPct val="150000"/>
              </a:lnSpc>
              <a:buNone/>
              <a:defRPr sz="1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9" name="Текст 7">
            <a:extLst>
              <a:ext uri="{FF2B5EF4-FFF2-40B4-BE49-F238E27FC236}">
                <a16:creationId xmlns:a16="http://schemas.microsoft.com/office/drawing/2014/main" id="{3914CF55-8C39-482F-A85C-6686F1BF80D0}"/>
              </a:ext>
            </a:extLst>
          </p:cNvPr>
          <p:cNvSpPr>
            <a:spLocks noGrp="1"/>
          </p:cNvSpPr>
          <p:nvPr>
            <p:ph type="body" sz="quarter" idx="106" hasCustomPrompt="1"/>
          </p:nvPr>
        </p:nvSpPr>
        <p:spPr>
          <a:xfrm>
            <a:off x="6612364" y="2823082"/>
            <a:ext cx="4979928" cy="605918"/>
          </a:xfrm>
        </p:spPr>
        <p:txBody>
          <a:bodyPr tIns="0" bIns="0" anchor="ctr" anchorCtr="0">
            <a:noAutofit/>
          </a:bodyPr>
          <a:lstStyle>
            <a:lvl1pPr marL="0" indent="0" algn="ctr">
              <a:lnSpc>
                <a:spcPct val="100000"/>
              </a:lnSpc>
              <a:spcBef>
                <a:spcPts val="0"/>
              </a:spcBef>
              <a:buFont typeface="Arial" panose="020B0604020202020204" pitchFamily="34" charset="0"/>
              <a:buNone/>
              <a:defRPr sz="1800" b="1" cap="all" baseline="0">
                <a:solidFill>
                  <a:schemeClr val="tx1">
                    <a:lumMod val="85000"/>
                    <a:lumOff val="15000"/>
                  </a:schemeClr>
                </a:solidFill>
                <a:latin typeface="+mj-lt"/>
              </a:defRPr>
            </a:lvl1pPr>
            <a:lvl2pPr algn="ctr">
              <a:defRPr/>
            </a:lvl2pPr>
            <a:lvl3pPr algn="ctr">
              <a:defRPr/>
            </a:lvl3pPr>
            <a:lvl4pPr algn="ctr">
              <a:lnSpc>
                <a:spcPct val="150000"/>
              </a:lnSpc>
              <a:defRPr/>
            </a:lvl4pPr>
            <a:lvl5pPr algn="ctr">
              <a:defRPr/>
            </a:lvl5pPr>
          </a:lstStyle>
          <a:p>
            <a:pPr lvl="0"/>
            <a:r>
              <a:rPr lang="en-US" dirty="0"/>
              <a:t>WRITE TITLE HERE</a:t>
            </a:r>
          </a:p>
        </p:txBody>
      </p:sp>
      <p:sp>
        <p:nvSpPr>
          <p:cNvPr id="41" name="Text Placeholder 3">
            <a:extLst>
              <a:ext uri="{FF2B5EF4-FFF2-40B4-BE49-F238E27FC236}">
                <a16:creationId xmlns:a16="http://schemas.microsoft.com/office/drawing/2014/main" id="{7D73FC3A-EB30-4FD3-B2A9-9E6A7F62BB97}"/>
              </a:ext>
            </a:extLst>
          </p:cNvPr>
          <p:cNvSpPr>
            <a:spLocks noGrp="1"/>
          </p:cNvSpPr>
          <p:nvPr>
            <p:ph type="body" sz="half" idx="107"/>
          </p:nvPr>
        </p:nvSpPr>
        <p:spPr>
          <a:xfrm>
            <a:off x="6612365" y="3462109"/>
            <a:ext cx="4979928" cy="3262853"/>
          </a:xfrm>
        </p:spPr>
        <p:txBody>
          <a:bodyPr>
            <a:normAutofit/>
          </a:bodyPr>
          <a:lstStyle>
            <a:lvl1pPr marL="0" indent="0">
              <a:lnSpc>
                <a:spcPct val="150000"/>
              </a:lnSpc>
              <a:buNone/>
              <a:defRPr sz="1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2" name="Freeform: Shape 41">
            <a:extLst>
              <a:ext uri="{FF2B5EF4-FFF2-40B4-BE49-F238E27FC236}">
                <a16:creationId xmlns:a16="http://schemas.microsoft.com/office/drawing/2014/main" id="{07C33C9A-D7E8-4C10-B4DD-F1B8B3CAF4D7}"/>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669BDAC-80FA-43B7-AF04-AC360CBD9C88}"/>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CB0A3E-9615-4403-8894-873513E49039}"/>
              </a:ext>
            </a:extLst>
          </p:cNvPr>
          <p:cNvSpPr>
            <a:spLocks noGrp="1"/>
          </p:cNvSpPr>
          <p:nvPr>
            <p:ph type="title" hasCustomPrompt="1"/>
          </p:nvPr>
        </p:nvSpPr>
        <p:spPr>
          <a:xfrm>
            <a:off x="1099631" y="2825496"/>
            <a:ext cx="4983480" cy="603504"/>
          </a:xfrm>
        </p:spPr>
        <p:txBody>
          <a:bodyPr vert="horz" lIns="91440" tIns="0" rIns="91440" bIns="0" rtlCol="0" anchor="ctr" anchorCtr="0">
            <a:noAutofit/>
          </a:bodyPr>
          <a:lstStyle>
            <a:lvl1pPr marL="0" indent="0" algn="ctr">
              <a:buFontTx/>
              <a:buNone/>
              <a:defRPr lang="en-US" sz="1800" b="1" cap="all" baseline="0" dirty="0">
                <a:solidFill>
                  <a:schemeClr val="tx1">
                    <a:lumMod val="85000"/>
                    <a:lumOff val="15000"/>
                  </a:schemeClr>
                </a:solidFill>
                <a:ea typeface="+mn-ea"/>
                <a:cs typeface="+mn-cs"/>
              </a:defRPr>
            </a:lvl1pPr>
          </a:lstStyle>
          <a:p>
            <a:pPr marL="228600" lvl="0" indent="-228600" algn="ctr">
              <a:lnSpc>
                <a:spcPct val="100000"/>
              </a:lnSpc>
              <a:spcBef>
                <a:spcPts val="0"/>
              </a:spcBef>
              <a:buFont typeface="Arial" panose="020B0604020202020204" pitchFamily="34" charset="0"/>
              <a:buChar char="•"/>
            </a:pPr>
            <a:r>
              <a:rPr lang="en-US" dirty="0"/>
              <a:t>WRITE TITLE HERE</a:t>
            </a:r>
          </a:p>
        </p:txBody>
      </p:sp>
    </p:spTree>
    <p:extLst>
      <p:ext uri="{BB962C8B-B14F-4D97-AF65-F5344CB8AC3E}">
        <p14:creationId xmlns:p14="http://schemas.microsoft.com/office/powerpoint/2010/main" val="3694895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postpartumprogress.com/postpartum-depression-screening-tools"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3.tiff"/><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tiff"/><Relationship Id="rId4" Type="http://schemas.openxmlformats.org/officeDocument/2006/relationships/hyperlink" Target="https://askanesthetician.wordpress.com/2010/1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tiff"/><Relationship Id="rId4" Type="http://schemas.openxmlformats.org/officeDocument/2006/relationships/hyperlink" Target="http://www.editage.com/insights/10-tips-to-reduce-the-length-of-your-research-pap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3.tiff"/></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3.tiff"/></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3"/>
          <a:stretch>
            <a:fillRect/>
          </a:stretch>
        </p:blipFill>
        <p:spPr>
          <a:xfrm>
            <a:off x="3881898" y="508346"/>
            <a:ext cx="4428204" cy="2514370"/>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920554" y="3264776"/>
            <a:ext cx="10350892" cy="3084878"/>
          </a:xfrm>
        </p:spPr>
        <p:txBody>
          <a:bodyPr>
            <a:normAutofit fontScale="90000"/>
          </a:bodyPr>
          <a:lstStyle/>
          <a:p>
            <a:r>
              <a:rPr lang="en-US" b="1" dirty="0"/>
              <a:t>Lauren Forbes, MPH</a:t>
            </a:r>
            <a:br>
              <a:rPr lang="en-US" dirty="0"/>
            </a:br>
            <a:r>
              <a:rPr lang="en-US" sz="4000" dirty="0"/>
              <a:t>Research Distinction Track Scholar</a:t>
            </a:r>
            <a:br>
              <a:rPr lang="en-US" sz="4000" dirty="0"/>
            </a:br>
            <a:r>
              <a:rPr lang="en-US" sz="4000" i="1" dirty="0"/>
              <a:t>Association of Patient Sex and Pregnancy Status on Naloxone Administration in the Emergency Department</a:t>
            </a:r>
            <a:br>
              <a:rPr lang="en-US" sz="4000" dirty="0"/>
            </a:br>
            <a:endParaRPr lang="en-US" sz="4000" dirty="0"/>
          </a:p>
        </p:txBody>
      </p:sp>
    </p:spTree>
    <p:extLst>
      <p:ext uri="{BB962C8B-B14F-4D97-AF65-F5344CB8AC3E}">
        <p14:creationId xmlns:p14="http://schemas.microsoft.com/office/powerpoint/2010/main" val="104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2E7EE1A-4CFD-4D2A-8C3D-4B3F75BDC355}"/>
              </a:ext>
            </a:extLst>
          </p:cNvPr>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D89F704-B542-401D-8A00-228823B82AA6}"/>
              </a:ext>
            </a:extLst>
          </p:cNvPr>
          <p:cNvPicPr>
            <a:picLocks noChangeAspect="1"/>
          </p:cNvPicPr>
          <p:nvPr/>
        </p:nvPicPr>
        <p:blipFill>
          <a:blip r:embed="rId3"/>
          <a:stretch>
            <a:fillRect/>
          </a:stretch>
        </p:blipFill>
        <p:spPr>
          <a:xfrm>
            <a:off x="8810399" y="5976066"/>
            <a:ext cx="1483012" cy="542933"/>
          </a:xfrm>
          <a:prstGeom prst="rect">
            <a:avLst/>
          </a:prstGeom>
        </p:spPr>
      </p:pic>
      <p:pic>
        <p:nvPicPr>
          <p:cNvPr id="6" name="Picture Placeholder 5">
            <a:extLst>
              <a:ext uri="{FF2B5EF4-FFF2-40B4-BE49-F238E27FC236}">
                <a16:creationId xmlns:a16="http://schemas.microsoft.com/office/drawing/2014/main" id="{875ED820-017D-47E9-8107-163E4133A528}"/>
              </a:ext>
            </a:extLst>
          </p:cNvPr>
          <p:cNvPicPr>
            <a:picLocks noGrp="1" noChangeAspect="1"/>
          </p:cNvPicPr>
          <p:nvPr>
            <p:ph type="pic" sz="quarter" idx="71"/>
          </p:nvPr>
        </p:nvPicPr>
        <p:blipFill>
          <a:blip r:embed="rId4">
            <a:extLst>
              <a:ext uri="{837473B0-CC2E-450A-ABE3-18F120FF3D39}">
                <a1611:picAttrSrcUrl xmlns:a1611="http://schemas.microsoft.com/office/drawing/2016/11/main" r:id="rId5"/>
              </a:ext>
            </a:extLst>
          </a:blip>
          <a:srcRect/>
          <a:stretch/>
        </p:blipFill>
        <p:spPr>
          <a:xfrm>
            <a:off x="1411356" y="0"/>
            <a:ext cx="4966335" cy="6858000"/>
          </a:xfrm>
        </p:spPr>
      </p:pic>
      <p:sp>
        <p:nvSpPr>
          <p:cNvPr id="5" name="Title 4">
            <a:extLst>
              <a:ext uri="{FF2B5EF4-FFF2-40B4-BE49-F238E27FC236}">
                <a16:creationId xmlns:a16="http://schemas.microsoft.com/office/drawing/2014/main" id="{78CC151D-3E87-49F8-947C-F3CD2D5C3781}"/>
              </a:ext>
            </a:extLst>
          </p:cNvPr>
          <p:cNvSpPr>
            <a:spLocks noGrp="1"/>
          </p:cNvSpPr>
          <p:nvPr>
            <p:ph type="title"/>
          </p:nvPr>
        </p:nvSpPr>
        <p:spPr>
          <a:xfrm>
            <a:off x="5911913" y="1094481"/>
            <a:ext cx="4966334" cy="794787"/>
          </a:xfrm>
        </p:spPr>
        <p:txBody>
          <a:bodyPr/>
          <a:lstStyle/>
          <a:p>
            <a:r>
              <a:rPr lang="en-US" dirty="0"/>
              <a:t>Conclusions</a:t>
            </a:r>
          </a:p>
        </p:txBody>
      </p:sp>
      <p:sp>
        <p:nvSpPr>
          <p:cNvPr id="4" name="Text Placeholder 3"/>
          <p:cNvSpPr>
            <a:spLocks noGrp="1"/>
          </p:cNvSpPr>
          <p:nvPr>
            <p:ph type="body" idx="13"/>
          </p:nvPr>
        </p:nvSpPr>
        <p:spPr>
          <a:xfrm>
            <a:off x="5914675" y="1889268"/>
            <a:ext cx="4560094" cy="4086798"/>
          </a:xfrm>
        </p:spPr>
        <p:txBody>
          <a:bodyPr/>
          <a:lstStyle/>
          <a:p>
            <a:pPr marL="342900" indent="-342900">
              <a:buFont typeface="+mj-lt"/>
              <a:buAutoNum type="arabicPeriod"/>
            </a:pPr>
            <a:r>
              <a:rPr lang="en-US" dirty="0"/>
              <a:t>Women were less likely than men to receive naloxone</a:t>
            </a:r>
          </a:p>
          <a:p>
            <a:pPr marL="342900" indent="-342900">
              <a:buFont typeface="+mj-lt"/>
              <a:buAutoNum type="arabicPeriod"/>
            </a:pPr>
            <a:r>
              <a:rPr lang="en-US" dirty="0"/>
              <a:t>Pregnant women were less likely than non-pregnant women to receive naloxone</a:t>
            </a:r>
          </a:p>
          <a:p>
            <a:pPr marL="342900" indent="-342900">
              <a:buFont typeface="+mj-lt"/>
              <a:buAutoNum type="arabicPeriod"/>
            </a:pPr>
            <a:r>
              <a:rPr lang="en-US" dirty="0"/>
              <a:t>Naloxone administration should be prioritized to reduce pregnancy- and opioid-related morbidity and mortality in US</a:t>
            </a:r>
          </a:p>
          <a:p>
            <a:endParaRPr lang="en-US" dirty="0"/>
          </a:p>
          <a:p>
            <a:endParaRPr lang="en-US" dirty="0"/>
          </a:p>
          <a:p>
            <a:endParaRPr lang="en-US" dirty="0"/>
          </a:p>
        </p:txBody>
      </p:sp>
    </p:spTree>
    <p:extLst>
      <p:ext uri="{BB962C8B-B14F-4D97-AF65-F5344CB8AC3E}">
        <p14:creationId xmlns:p14="http://schemas.microsoft.com/office/powerpoint/2010/main" val="215966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3891773" y="2718012"/>
            <a:ext cx="4673043" cy="1015663"/>
          </a:xfrm>
          <a:prstGeom prst="rect">
            <a:avLst/>
          </a:prstGeom>
          <a:ln w="92075">
            <a:solidFill>
              <a:srgbClr val="7030A0"/>
            </a:solidFill>
          </a:ln>
        </p:spPr>
        <p:txBody>
          <a:bodyPr wrap="square">
            <a:spAutoFit/>
          </a:bodyPr>
          <a:lstStyle/>
          <a:p>
            <a:pPr algn="ctr"/>
            <a:r>
              <a:rPr lang="en-US" sz="6000" dirty="0"/>
              <a:t>THANK YOU</a:t>
            </a:r>
          </a:p>
        </p:txBody>
      </p:sp>
      <p:grpSp>
        <p:nvGrpSpPr>
          <p:cNvPr id="6" name="Group 5" descr="Contact information">
            <a:extLst>
              <a:ext uri="{FF2B5EF4-FFF2-40B4-BE49-F238E27FC236}">
                <a16:creationId xmlns:a16="http://schemas.microsoft.com/office/drawing/2014/main" id="{647D77B9-251B-45A7-82F6-0529C0929277}"/>
              </a:ext>
            </a:extLst>
          </p:cNvPr>
          <p:cNvGrpSpPr/>
          <p:nvPr/>
        </p:nvGrpSpPr>
        <p:grpSpPr>
          <a:xfrm>
            <a:off x="5016517" y="4461525"/>
            <a:ext cx="2433827" cy="1284538"/>
            <a:chOff x="4389109" y="4393170"/>
            <a:chExt cx="2392912" cy="1527038"/>
          </a:xfrm>
        </p:grpSpPr>
        <p:sp>
          <p:nvSpPr>
            <p:cNvPr id="7" name="Subtitle 2">
              <a:extLst>
                <a:ext uri="{FF2B5EF4-FFF2-40B4-BE49-F238E27FC236}">
                  <a16:creationId xmlns:a16="http://schemas.microsoft.com/office/drawing/2014/main" id="{654BDBD0-BDE7-4447-BAE4-958CB99A91E7}"/>
                </a:ext>
              </a:extLst>
            </p:cNvPr>
            <p:cNvSpPr txBox="1">
              <a:spLocks/>
            </p:cNvSpPr>
            <p:nvPr/>
          </p:nvSpPr>
          <p:spPr>
            <a:xfrm>
              <a:off x="4904618" y="4393170"/>
              <a:ext cx="1877403" cy="362192"/>
            </a:xfrm>
            <a:prstGeom prst="rect">
              <a:avLst/>
            </a:prstGeom>
            <a:ln>
              <a:noFill/>
            </a:ln>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lang="en-US" spc="200" dirty="0">
                  <a:solidFill>
                    <a:srgbClr val="2F3342"/>
                  </a:solidFill>
                  <a:latin typeface="+mj-lt"/>
                  <a:cs typeface="Gill Sans" panose="020B0502020104020203" pitchFamily="34" charset="-79"/>
                </a:rPr>
                <a:t>Lauren Forbes, MPH</a:t>
              </a:r>
              <a:endPar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endParaRPr>
            </a:p>
          </p:txBody>
        </p:sp>
        <p:sp>
          <p:nvSpPr>
            <p:cNvPr id="8" name="Text Placeholder 17">
              <a:extLst>
                <a:ext uri="{FF2B5EF4-FFF2-40B4-BE49-F238E27FC236}">
                  <a16:creationId xmlns:a16="http://schemas.microsoft.com/office/drawing/2014/main" id="{B3C9162B-5A96-4EDA-9E26-34C0012BF5C2}"/>
                </a:ext>
              </a:extLst>
            </p:cNvPr>
            <p:cNvSpPr txBox="1">
              <a:spLocks/>
            </p:cNvSpPr>
            <p:nvPr/>
          </p:nvSpPr>
          <p:spPr>
            <a:xfrm>
              <a:off x="4904619" y="5006246"/>
              <a:ext cx="1789010" cy="362192"/>
            </a:xfrm>
            <a:prstGeom prst="rect">
              <a:avLst/>
            </a:prstGeom>
            <a:ln>
              <a:noFill/>
            </a:ln>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EVMS OB/GYN</a:t>
              </a:r>
            </a:p>
          </p:txBody>
        </p:sp>
        <p:sp>
          <p:nvSpPr>
            <p:cNvPr id="12" name="Text Placeholder 18">
              <a:extLst>
                <a:ext uri="{FF2B5EF4-FFF2-40B4-BE49-F238E27FC236}">
                  <a16:creationId xmlns:a16="http://schemas.microsoft.com/office/drawing/2014/main" id="{4E380360-480C-46DA-B24D-89075621F60D}"/>
                </a:ext>
              </a:extLst>
            </p:cNvPr>
            <p:cNvSpPr txBox="1">
              <a:spLocks/>
            </p:cNvSpPr>
            <p:nvPr/>
          </p:nvSpPr>
          <p:spPr>
            <a:xfrm>
              <a:off x="4904619" y="5619322"/>
              <a:ext cx="1789010" cy="300886"/>
            </a:xfrm>
            <a:prstGeom prst="rect">
              <a:avLst/>
            </a:prstGeom>
            <a:ln>
              <a:noFill/>
            </a:ln>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@laforbestweets</a:t>
              </a:r>
            </a:p>
          </p:txBody>
        </p:sp>
        <p:grpSp>
          <p:nvGrpSpPr>
            <p:cNvPr id="13" name="Group 12">
              <a:extLst>
                <a:ext uri="{FF2B5EF4-FFF2-40B4-BE49-F238E27FC236}">
                  <a16:creationId xmlns:a16="http://schemas.microsoft.com/office/drawing/2014/main" id="{AC6B36AA-DB89-4858-8D30-934E57E0BACE}"/>
                </a:ext>
              </a:extLst>
            </p:cNvPr>
            <p:cNvGrpSpPr/>
            <p:nvPr/>
          </p:nvGrpSpPr>
          <p:grpSpPr>
            <a:xfrm>
              <a:off x="4389109" y="4393170"/>
              <a:ext cx="362190" cy="948698"/>
              <a:chOff x="6582150" y="5034270"/>
              <a:chExt cx="218900" cy="573372"/>
            </a:xfrm>
          </p:grpSpPr>
          <p:pic>
            <p:nvPicPr>
              <p:cNvPr id="14" name="Graphic 13" descr="User" title="Icon - Presenter Name">
                <a:extLst>
                  <a:ext uri="{FF2B5EF4-FFF2-40B4-BE49-F238E27FC236}">
                    <a16:creationId xmlns:a16="http://schemas.microsoft.com/office/drawing/2014/main" id="{FA9611CF-D59B-44F9-9572-9F06545F0FB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50" y="5034270"/>
                <a:ext cx="218900" cy="218900"/>
              </a:xfrm>
              <a:prstGeom prst="rect">
                <a:avLst/>
              </a:prstGeom>
            </p:spPr>
          </p:pic>
          <p:pic>
            <p:nvPicPr>
              <p:cNvPr id="16" name="Graphic 15" descr="Hospital with solid fill">
                <a:extLst>
                  <a:ext uri="{FF2B5EF4-FFF2-40B4-BE49-F238E27FC236}">
                    <a16:creationId xmlns:a16="http://schemas.microsoft.com/office/drawing/2014/main" id="{C91043F2-41F6-4574-A19E-AD59017A84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95549" y="5388742"/>
                <a:ext cx="192102" cy="218900"/>
              </a:xfrm>
              <a:prstGeom prst="rect">
                <a:avLst/>
              </a:prstGeom>
            </p:spPr>
          </p:pic>
        </p:grpSp>
      </p:grpSp>
      <p:grpSp>
        <p:nvGrpSpPr>
          <p:cNvPr id="17" name="Group 16" descr="Contact information">
            <a:extLst>
              <a:ext uri="{FF2B5EF4-FFF2-40B4-BE49-F238E27FC236}">
                <a16:creationId xmlns:a16="http://schemas.microsoft.com/office/drawing/2014/main" id="{93E24664-E0AA-4CBD-A112-59545DA80F0F}"/>
              </a:ext>
            </a:extLst>
          </p:cNvPr>
          <p:cNvGrpSpPr/>
          <p:nvPr/>
        </p:nvGrpSpPr>
        <p:grpSpPr>
          <a:xfrm>
            <a:off x="473227" y="856448"/>
            <a:ext cx="3272246" cy="844513"/>
            <a:chOff x="4389109" y="4393168"/>
            <a:chExt cx="3413780" cy="1003943"/>
          </a:xfrm>
        </p:grpSpPr>
        <p:sp>
          <p:nvSpPr>
            <p:cNvPr id="18" name="Subtitle 2">
              <a:extLst>
                <a:ext uri="{FF2B5EF4-FFF2-40B4-BE49-F238E27FC236}">
                  <a16:creationId xmlns:a16="http://schemas.microsoft.com/office/drawing/2014/main" id="{7DC6E5E6-8C62-44F5-AA98-317F9172E0A8}"/>
                </a:ext>
              </a:extLst>
            </p:cNvPr>
            <p:cNvSpPr txBox="1">
              <a:spLocks/>
            </p:cNvSpPr>
            <p:nvPr/>
          </p:nvSpPr>
          <p:spPr>
            <a:xfrm>
              <a:off x="4904618" y="4393168"/>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Jason Vaught, MD</a:t>
              </a:r>
            </a:p>
          </p:txBody>
        </p:sp>
        <p:sp>
          <p:nvSpPr>
            <p:cNvPr id="19" name="Text Placeholder 17">
              <a:extLst>
                <a:ext uri="{FF2B5EF4-FFF2-40B4-BE49-F238E27FC236}">
                  <a16:creationId xmlns:a16="http://schemas.microsoft.com/office/drawing/2014/main" id="{18A0FB41-6B3B-4F54-B815-FFD606211802}"/>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Johns Hopkins OB/GYN</a:t>
              </a:r>
            </a:p>
          </p:txBody>
        </p:sp>
        <p:grpSp>
          <p:nvGrpSpPr>
            <p:cNvPr id="21" name="Group 20">
              <a:extLst>
                <a:ext uri="{FF2B5EF4-FFF2-40B4-BE49-F238E27FC236}">
                  <a16:creationId xmlns:a16="http://schemas.microsoft.com/office/drawing/2014/main" id="{E1253B34-D0EA-4B99-92CF-0D6556778035}"/>
                </a:ext>
              </a:extLst>
            </p:cNvPr>
            <p:cNvGrpSpPr/>
            <p:nvPr/>
          </p:nvGrpSpPr>
          <p:grpSpPr>
            <a:xfrm>
              <a:off x="4389109" y="4393170"/>
              <a:ext cx="362190" cy="948698"/>
              <a:chOff x="6582150" y="5034270"/>
              <a:chExt cx="218900" cy="573372"/>
            </a:xfrm>
          </p:grpSpPr>
          <p:pic>
            <p:nvPicPr>
              <p:cNvPr id="22" name="Graphic 21" descr="User" title="Icon - Presenter Name">
                <a:extLst>
                  <a:ext uri="{FF2B5EF4-FFF2-40B4-BE49-F238E27FC236}">
                    <a16:creationId xmlns:a16="http://schemas.microsoft.com/office/drawing/2014/main" id="{4E4DFFF1-4443-4672-BA50-FB5DD7C1EDF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034270"/>
                <a:ext cx="218900" cy="218900"/>
              </a:xfrm>
              <a:prstGeom prst="rect">
                <a:avLst/>
              </a:prstGeom>
            </p:spPr>
          </p:pic>
          <p:pic>
            <p:nvPicPr>
              <p:cNvPr id="24" name="Graphic 23" descr="Hospital with solid fill">
                <a:extLst>
                  <a:ext uri="{FF2B5EF4-FFF2-40B4-BE49-F238E27FC236}">
                    <a16:creationId xmlns:a16="http://schemas.microsoft.com/office/drawing/2014/main" id="{7D78B5F9-D497-49C6-8C48-3A46ABE0E7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95549" y="5388742"/>
                <a:ext cx="192102" cy="218900"/>
              </a:xfrm>
              <a:prstGeom prst="rect">
                <a:avLst/>
              </a:prstGeom>
            </p:spPr>
          </p:pic>
        </p:grpSp>
      </p:grpSp>
      <p:pic>
        <p:nvPicPr>
          <p:cNvPr id="25" name="Graphic 24" descr="Hummingbird">
            <a:extLst>
              <a:ext uri="{FF2B5EF4-FFF2-40B4-BE49-F238E27FC236}">
                <a16:creationId xmlns:a16="http://schemas.microsoft.com/office/drawing/2014/main" id="{4FC99CD3-F28A-462E-959B-6754BEE5CD3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062262" y="5448261"/>
            <a:ext cx="304673" cy="304673"/>
          </a:xfrm>
          <a:prstGeom prst="rect">
            <a:avLst/>
          </a:prstGeom>
        </p:spPr>
      </p:pic>
      <p:grpSp>
        <p:nvGrpSpPr>
          <p:cNvPr id="27" name="Group 26" descr="Contact information">
            <a:extLst>
              <a:ext uri="{FF2B5EF4-FFF2-40B4-BE49-F238E27FC236}">
                <a16:creationId xmlns:a16="http://schemas.microsoft.com/office/drawing/2014/main" id="{9112BB15-2F11-4439-BDA9-5FD7C57F4A2C}"/>
              </a:ext>
            </a:extLst>
          </p:cNvPr>
          <p:cNvGrpSpPr/>
          <p:nvPr/>
        </p:nvGrpSpPr>
        <p:grpSpPr>
          <a:xfrm>
            <a:off x="477702" y="3407367"/>
            <a:ext cx="3272246" cy="844513"/>
            <a:chOff x="4389109" y="4393168"/>
            <a:chExt cx="3413780" cy="1003943"/>
          </a:xfrm>
        </p:grpSpPr>
        <p:sp>
          <p:nvSpPr>
            <p:cNvPr id="28" name="Subtitle 2">
              <a:extLst>
                <a:ext uri="{FF2B5EF4-FFF2-40B4-BE49-F238E27FC236}">
                  <a16:creationId xmlns:a16="http://schemas.microsoft.com/office/drawing/2014/main" id="{426B2989-2045-47F1-9D8C-9C38410B270C}"/>
                </a:ext>
              </a:extLst>
            </p:cNvPr>
            <p:cNvSpPr txBox="1">
              <a:spLocks/>
            </p:cNvSpPr>
            <p:nvPr/>
          </p:nvSpPr>
          <p:spPr>
            <a:xfrm>
              <a:off x="4904618" y="4393168"/>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Torre </a:t>
              </a:r>
              <a:r>
                <a:rPr kumimoji="0" lang="en-US" u="none" strike="noStrike" kern="1200" cap="none" spc="200" normalizeH="0" baseline="0" noProof="0" dirty="0" err="1">
                  <a:ln>
                    <a:noFill/>
                  </a:ln>
                  <a:solidFill>
                    <a:srgbClr val="2F3342"/>
                  </a:solidFill>
                  <a:effectLst/>
                  <a:uLnTx/>
                  <a:uFillTx/>
                  <a:latin typeface="+mj-lt"/>
                  <a:cs typeface="Gill Sans" panose="020B0502020104020203" pitchFamily="34" charset="-79"/>
                </a:rPr>
                <a:t>Halscott</a:t>
              </a: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 MD, MS</a:t>
              </a:r>
            </a:p>
          </p:txBody>
        </p:sp>
        <p:sp>
          <p:nvSpPr>
            <p:cNvPr id="29" name="Text Placeholder 17">
              <a:extLst>
                <a:ext uri="{FF2B5EF4-FFF2-40B4-BE49-F238E27FC236}">
                  <a16:creationId xmlns:a16="http://schemas.microsoft.com/office/drawing/2014/main" id="{F8F26E4D-6E36-449B-A901-DDF086299B07}"/>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Johns Hopkins OB/GYN</a:t>
              </a:r>
            </a:p>
          </p:txBody>
        </p:sp>
        <p:grpSp>
          <p:nvGrpSpPr>
            <p:cNvPr id="30" name="Group 29">
              <a:extLst>
                <a:ext uri="{FF2B5EF4-FFF2-40B4-BE49-F238E27FC236}">
                  <a16:creationId xmlns:a16="http://schemas.microsoft.com/office/drawing/2014/main" id="{A747EDC8-D834-4C0D-BA66-7DC940894779}"/>
                </a:ext>
              </a:extLst>
            </p:cNvPr>
            <p:cNvGrpSpPr/>
            <p:nvPr/>
          </p:nvGrpSpPr>
          <p:grpSpPr>
            <a:xfrm>
              <a:off x="4389109" y="4393170"/>
              <a:ext cx="362190" cy="948698"/>
              <a:chOff x="6582150" y="5034270"/>
              <a:chExt cx="218900" cy="573372"/>
            </a:xfrm>
          </p:grpSpPr>
          <p:pic>
            <p:nvPicPr>
              <p:cNvPr id="31" name="Graphic 30" descr="User" title="Icon - Presenter Name">
                <a:extLst>
                  <a:ext uri="{FF2B5EF4-FFF2-40B4-BE49-F238E27FC236}">
                    <a16:creationId xmlns:a16="http://schemas.microsoft.com/office/drawing/2014/main" id="{E79630C8-DB92-472F-930E-D7D2D28BAF4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034270"/>
                <a:ext cx="218900" cy="218900"/>
              </a:xfrm>
              <a:prstGeom prst="rect">
                <a:avLst/>
              </a:prstGeom>
            </p:spPr>
          </p:pic>
          <p:pic>
            <p:nvPicPr>
              <p:cNvPr id="32" name="Graphic 31" descr="Hospital with solid fill">
                <a:extLst>
                  <a:ext uri="{FF2B5EF4-FFF2-40B4-BE49-F238E27FC236}">
                    <a16:creationId xmlns:a16="http://schemas.microsoft.com/office/drawing/2014/main" id="{4C51883B-0397-4D91-8762-DAD8145C93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95549" y="5388742"/>
                <a:ext cx="192102" cy="218900"/>
              </a:xfrm>
              <a:prstGeom prst="rect">
                <a:avLst/>
              </a:prstGeom>
            </p:spPr>
          </p:pic>
        </p:grpSp>
      </p:grpSp>
      <p:grpSp>
        <p:nvGrpSpPr>
          <p:cNvPr id="33" name="Group 32" descr="Contact information">
            <a:extLst>
              <a:ext uri="{FF2B5EF4-FFF2-40B4-BE49-F238E27FC236}">
                <a16:creationId xmlns:a16="http://schemas.microsoft.com/office/drawing/2014/main" id="{64EF1131-02F8-4979-9584-43DD2E1B201E}"/>
              </a:ext>
            </a:extLst>
          </p:cNvPr>
          <p:cNvGrpSpPr/>
          <p:nvPr/>
        </p:nvGrpSpPr>
        <p:grpSpPr>
          <a:xfrm>
            <a:off x="9110677" y="2098214"/>
            <a:ext cx="3272246" cy="844513"/>
            <a:chOff x="4389109" y="4393168"/>
            <a:chExt cx="3413780" cy="1003943"/>
          </a:xfrm>
        </p:grpSpPr>
        <p:sp>
          <p:nvSpPr>
            <p:cNvPr id="34" name="Subtitle 2">
              <a:extLst>
                <a:ext uri="{FF2B5EF4-FFF2-40B4-BE49-F238E27FC236}">
                  <a16:creationId xmlns:a16="http://schemas.microsoft.com/office/drawing/2014/main" id="{4A4CBAFB-982F-4544-A8CB-2EAEBDC83D38}"/>
                </a:ext>
              </a:extLst>
            </p:cNvPr>
            <p:cNvSpPr txBox="1">
              <a:spLocks/>
            </p:cNvSpPr>
            <p:nvPr/>
          </p:nvSpPr>
          <p:spPr>
            <a:xfrm>
              <a:off x="4904618" y="4393168"/>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Srikanth Ravisankar, MD </a:t>
              </a:r>
            </a:p>
          </p:txBody>
        </p:sp>
        <p:sp>
          <p:nvSpPr>
            <p:cNvPr id="35" name="Text Placeholder 17">
              <a:extLst>
                <a:ext uri="{FF2B5EF4-FFF2-40B4-BE49-F238E27FC236}">
                  <a16:creationId xmlns:a16="http://schemas.microsoft.com/office/drawing/2014/main" id="{009B35DC-FC49-41D5-B384-5578892D39B7}"/>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Previously ECU Pediatrics</a:t>
              </a:r>
            </a:p>
          </p:txBody>
        </p:sp>
        <p:grpSp>
          <p:nvGrpSpPr>
            <p:cNvPr id="36" name="Group 35">
              <a:extLst>
                <a:ext uri="{FF2B5EF4-FFF2-40B4-BE49-F238E27FC236}">
                  <a16:creationId xmlns:a16="http://schemas.microsoft.com/office/drawing/2014/main" id="{61112228-EF11-49D0-90F3-9CC548EAA394}"/>
                </a:ext>
              </a:extLst>
            </p:cNvPr>
            <p:cNvGrpSpPr/>
            <p:nvPr/>
          </p:nvGrpSpPr>
          <p:grpSpPr>
            <a:xfrm>
              <a:off x="4389109" y="4393170"/>
              <a:ext cx="362190" cy="948698"/>
              <a:chOff x="6582150" y="5034270"/>
              <a:chExt cx="218900" cy="573372"/>
            </a:xfrm>
          </p:grpSpPr>
          <p:pic>
            <p:nvPicPr>
              <p:cNvPr id="37" name="Graphic 36" descr="User" title="Icon - Presenter Name">
                <a:extLst>
                  <a:ext uri="{FF2B5EF4-FFF2-40B4-BE49-F238E27FC236}">
                    <a16:creationId xmlns:a16="http://schemas.microsoft.com/office/drawing/2014/main" id="{C14E4A42-9EB9-4C85-B0F6-4D2FDB617FD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034270"/>
                <a:ext cx="218900" cy="218900"/>
              </a:xfrm>
              <a:prstGeom prst="rect">
                <a:avLst/>
              </a:prstGeom>
            </p:spPr>
          </p:pic>
          <p:pic>
            <p:nvPicPr>
              <p:cNvPr id="38" name="Graphic 37" descr="Hospital with solid fill">
                <a:extLst>
                  <a:ext uri="{FF2B5EF4-FFF2-40B4-BE49-F238E27FC236}">
                    <a16:creationId xmlns:a16="http://schemas.microsoft.com/office/drawing/2014/main" id="{1D149806-EBCD-478D-86B3-5E1D6F19E6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95549" y="5388742"/>
                <a:ext cx="192102" cy="218900"/>
              </a:xfrm>
              <a:prstGeom prst="rect">
                <a:avLst/>
              </a:prstGeom>
            </p:spPr>
          </p:pic>
        </p:grpSp>
      </p:grpSp>
      <p:grpSp>
        <p:nvGrpSpPr>
          <p:cNvPr id="39" name="Group 38" descr="Contact information">
            <a:extLst>
              <a:ext uri="{FF2B5EF4-FFF2-40B4-BE49-F238E27FC236}">
                <a16:creationId xmlns:a16="http://schemas.microsoft.com/office/drawing/2014/main" id="{82DA05D6-A1EB-4987-B665-A968DFE88D33}"/>
              </a:ext>
            </a:extLst>
          </p:cNvPr>
          <p:cNvGrpSpPr/>
          <p:nvPr/>
        </p:nvGrpSpPr>
        <p:grpSpPr>
          <a:xfrm>
            <a:off x="9110674" y="4606503"/>
            <a:ext cx="3272246" cy="844513"/>
            <a:chOff x="4389109" y="4393168"/>
            <a:chExt cx="3413780" cy="1003943"/>
          </a:xfrm>
        </p:grpSpPr>
        <p:sp>
          <p:nvSpPr>
            <p:cNvPr id="40" name="Subtitle 2">
              <a:extLst>
                <a:ext uri="{FF2B5EF4-FFF2-40B4-BE49-F238E27FC236}">
                  <a16:creationId xmlns:a16="http://schemas.microsoft.com/office/drawing/2014/main" id="{84F5924F-0AB8-4887-9A85-EA0E2C9E8A8C}"/>
                </a:ext>
              </a:extLst>
            </p:cNvPr>
            <p:cNvSpPr txBox="1">
              <a:spLocks/>
            </p:cNvSpPr>
            <p:nvPr/>
          </p:nvSpPr>
          <p:spPr>
            <a:xfrm>
              <a:off x="4904618" y="4393168"/>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Kimberly Kew, PhD</a:t>
              </a:r>
            </a:p>
          </p:txBody>
        </p:sp>
        <p:sp>
          <p:nvSpPr>
            <p:cNvPr id="41" name="Text Placeholder 17">
              <a:extLst>
                <a:ext uri="{FF2B5EF4-FFF2-40B4-BE49-F238E27FC236}">
                  <a16:creationId xmlns:a16="http://schemas.microsoft.com/office/drawing/2014/main" id="{A72AA08C-9253-4295-B934-9F6703B64512}"/>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Previously ECU Brody </a:t>
              </a:r>
              <a:b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b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School of Medicine</a:t>
              </a:r>
            </a:p>
          </p:txBody>
        </p:sp>
        <p:grpSp>
          <p:nvGrpSpPr>
            <p:cNvPr id="42" name="Group 41">
              <a:extLst>
                <a:ext uri="{FF2B5EF4-FFF2-40B4-BE49-F238E27FC236}">
                  <a16:creationId xmlns:a16="http://schemas.microsoft.com/office/drawing/2014/main" id="{DF462012-DB74-490E-8E6A-37BFCB6C9633}"/>
                </a:ext>
              </a:extLst>
            </p:cNvPr>
            <p:cNvGrpSpPr/>
            <p:nvPr/>
          </p:nvGrpSpPr>
          <p:grpSpPr>
            <a:xfrm>
              <a:off x="4389109" y="4393170"/>
              <a:ext cx="362190" cy="948698"/>
              <a:chOff x="6582150" y="5034270"/>
              <a:chExt cx="218900" cy="573372"/>
            </a:xfrm>
          </p:grpSpPr>
          <p:pic>
            <p:nvPicPr>
              <p:cNvPr id="43" name="Graphic 42" descr="User" title="Icon - Presenter Name">
                <a:extLst>
                  <a:ext uri="{FF2B5EF4-FFF2-40B4-BE49-F238E27FC236}">
                    <a16:creationId xmlns:a16="http://schemas.microsoft.com/office/drawing/2014/main" id="{F18388DF-2898-4B7F-889D-669BED29BD2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034270"/>
                <a:ext cx="218900" cy="218900"/>
              </a:xfrm>
              <a:prstGeom prst="rect">
                <a:avLst/>
              </a:prstGeom>
            </p:spPr>
          </p:pic>
          <p:pic>
            <p:nvPicPr>
              <p:cNvPr id="44" name="Graphic 43" descr="Hospital with solid fill">
                <a:extLst>
                  <a:ext uri="{FF2B5EF4-FFF2-40B4-BE49-F238E27FC236}">
                    <a16:creationId xmlns:a16="http://schemas.microsoft.com/office/drawing/2014/main" id="{CC7E9CFC-96EF-4A4F-82BC-32AA06CAE3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95549" y="5388742"/>
                <a:ext cx="192102" cy="218900"/>
              </a:xfrm>
              <a:prstGeom prst="rect">
                <a:avLst/>
              </a:prstGeom>
            </p:spPr>
          </p:pic>
        </p:grpSp>
      </p:grpSp>
      <p:grpSp>
        <p:nvGrpSpPr>
          <p:cNvPr id="45" name="Group 44" descr="Contact information">
            <a:extLst>
              <a:ext uri="{FF2B5EF4-FFF2-40B4-BE49-F238E27FC236}">
                <a16:creationId xmlns:a16="http://schemas.microsoft.com/office/drawing/2014/main" id="{22D11E64-304A-4BC1-B72A-C3A5CBEBAFF2}"/>
              </a:ext>
            </a:extLst>
          </p:cNvPr>
          <p:cNvGrpSpPr/>
          <p:nvPr/>
        </p:nvGrpSpPr>
        <p:grpSpPr>
          <a:xfrm>
            <a:off x="9127885" y="3392161"/>
            <a:ext cx="3272246" cy="844513"/>
            <a:chOff x="4389109" y="4393168"/>
            <a:chExt cx="3413780" cy="1003943"/>
          </a:xfrm>
        </p:grpSpPr>
        <p:sp>
          <p:nvSpPr>
            <p:cNvPr id="46" name="Subtitle 2">
              <a:extLst>
                <a:ext uri="{FF2B5EF4-FFF2-40B4-BE49-F238E27FC236}">
                  <a16:creationId xmlns:a16="http://schemas.microsoft.com/office/drawing/2014/main" id="{3CEBF769-D63C-4355-A977-2CD28F160937}"/>
                </a:ext>
              </a:extLst>
            </p:cNvPr>
            <p:cNvSpPr txBox="1">
              <a:spLocks/>
            </p:cNvSpPr>
            <p:nvPr/>
          </p:nvSpPr>
          <p:spPr>
            <a:xfrm>
              <a:off x="4904618" y="4393168"/>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Linda May, PhD, MS </a:t>
              </a:r>
            </a:p>
          </p:txBody>
        </p:sp>
        <p:sp>
          <p:nvSpPr>
            <p:cNvPr id="47" name="Text Placeholder 17">
              <a:extLst>
                <a:ext uri="{FF2B5EF4-FFF2-40B4-BE49-F238E27FC236}">
                  <a16:creationId xmlns:a16="http://schemas.microsoft.com/office/drawing/2014/main" id="{52D50138-B15A-4FEE-9385-B89BCC2D7B1A}"/>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ECU School of Dental Medicine</a:t>
              </a:r>
            </a:p>
          </p:txBody>
        </p:sp>
        <p:grpSp>
          <p:nvGrpSpPr>
            <p:cNvPr id="48" name="Group 47">
              <a:extLst>
                <a:ext uri="{FF2B5EF4-FFF2-40B4-BE49-F238E27FC236}">
                  <a16:creationId xmlns:a16="http://schemas.microsoft.com/office/drawing/2014/main" id="{12388D6C-1B53-4133-A2D5-58B58AD7AD65}"/>
                </a:ext>
              </a:extLst>
            </p:cNvPr>
            <p:cNvGrpSpPr/>
            <p:nvPr/>
          </p:nvGrpSpPr>
          <p:grpSpPr>
            <a:xfrm>
              <a:off x="4389109" y="4393170"/>
              <a:ext cx="362190" cy="948698"/>
              <a:chOff x="6582150" y="5034270"/>
              <a:chExt cx="218900" cy="573372"/>
            </a:xfrm>
          </p:grpSpPr>
          <p:pic>
            <p:nvPicPr>
              <p:cNvPr id="49" name="Graphic 48" descr="User" title="Icon - Presenter Name">
                <a:extLst>
                  <a:ext uri="{FF2B5EF4-FFF2-40B4-BE49-F238E27FC236}">
                    <a16:creationId xmlns:a16="http://schemas.microsoft.com/office/drawing/2014/main" id="{69F5977C-3EAF-43CD-9C48-3ABCCB65F6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034270"/>
                <a:ext cx="218900" cy="218900"/>
              </a:xfrm>
              <a:prstGeom prst="rect">
                <a:avLst/>
              </a:prstGeom>
            </p:spPr>
          </p:pic>
          <p:pic>
            <p:nvPicPr>
              <p:cNvPr id="50" name="Graphic 49" descr="Hospital with solid fill">
                <a:extLst>
                  <a:ext uri="{FF2B5EF4-FFF2-40B4-BE49-F238E27FC236}">
                    <a16:creationId xmlns:a16="http://schemas.microsoft.com/office/drawing/2014/main" id="{F332DC15-3D5D-4909-BC7F-4497DCC65F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95549" y="5388742"/>
                <a:ext cx="192102" cy="218900"/>
              </a:xfrm>
              <a:prstGeom prst="rect">
                <a:avLst/>
              </a:prstGeom>
            </p:spPr>
          </p:pic>
        </p:grpSp>
      </p:grpSp>
      <p:grpSp>
        <p:nvGrpSpPr>
          <p:cNvPr id="51" name="Group 50" descr="Contact information">
            <a:extLst>
              <a:ext uri="{FF2B5EF4-FFF2-40B4-BE49-F238E27FC236}">
                <a16:creationId xmlns:a16="http://schemas.microsoft.com/office/drawing/2014/main" id="{8136C469-3945-4C9D-9C95-284D6FB59152}"/>
              </a:ext>
            </a:extLst>
          </p:cNvPr>
          <p:cNvGrpSpPr/>
          <p:nvPr/>
        </p:nvGrpSpPr>
        <p:grpSpPr>
          <a:xfrm>
            <a:off x="9110680" y="856448"/>
            <a:ext cx="3272246" cy="844513"/>
            <a:chOff x="4389109" y="4393168"/>
            <a:chExt cx="3413780" cy="1003943"/>
          </a:xfrm>
        </p:grpSpPr>
        <p:sp>
          <p:nvSpPr>
            <p:cNvPr id="52" name="Subtitle 2">
              <a:extLst>
                <a:ext uri="{FF2B5EF4-FFF2-40B4-BE49-F238E27FC236}">
                  <a16:creationId xmlns:a16="http://schemas.microsoft.com/office/drawing/2014/main" id="{3B333FE2-364E-403D-A2DF-B9E7639B2E8E}"/>
                </a:ext>
              </a:extLst>
            </p:cNvPr>
            <p:cNvSpPr txBox="1">
              <a:spLocks/>
            </p:cNvSpPr>
            <p:nvPr/>
          </p:nvSpPr>
          <p:spPr>
            <a:xfrm>
              <a:off x="4904618" y="4393168"/>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Kori Brewer, PhD</a:t>
              </a:r>
            </a:p>
          </p:txBody>
        </p:sp>
        <p:sp>
          <p:nvSpPr>
            <p:cNvPr id="53" name="Text Placeholder 17">
              <a:extLst>
                <a:ext uri="{FF2B5EF4-FFF2-40B4-BE49-F238E27FC236}">
                  <a16:creationId xmlns:a16="http://schemas.microsoft.com/office/drawing/2014/main" id="{D346E4CC-EE25-4232-B9C2-4E4E5F203925}"/>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ECU Emergency Medicine</a:t>
              </a:r>
            </a:p>
          </p:txBody>
        </p:sp>
        <p:grpSp>
          <p:nvGrpSpPr>
            <p:cNvPr id="54" name="Group 53">
              <a:extLst>
                <a:ext uri="{FF2B5EF4-FFF2-40B4-BE49-F238E27FC236}">
                  <a16:creationId xmlns:a16="http://schemas.microsoft.com/office/drawing/2014/main" id="{8CCC6A3A-FCF3-4590-B9DD-09B4A360E0B2}"/>
                </a:ext>
              </a:extLst>
            </p:cNvPr>
            <p:cNvGrpSpPr/>
            <p:nvPr/>
          </p:nvGrpSpPr>
          <p:grpSpPr>
            <a:xfrm>
              <a:off x="4389109" y="4393170"/>
              <a:ext cx="362190" cy="948698"/>
              <a:chOff x="6582150" y="5034270"/>
              <a:chExt cx="218900" cy="573372"/>
            </a:xfrm>
          </p:grpSpPr>
          <p:pic>
            <p:nvPicPr>
              <p:cNvPr id="55" name="Graphic 54" descr="User" title="Icon - Presenter Name">
                <a:extLst>
                  <a:ext uri="{FF2B5EF4-FFF2-40B4-BE49-F238E27FC236}">
                    <a16:creationId xmlns:a16="http://schemas.microsoft.com/office/drawing/2014/main" id="{29F1C893-61D1-4DF6-9A0C-927A1EC606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034270"/>
                <a:ext cx="218900" cy="218900"/>
              </a:xfrm>
              <a:prstGeom prst="rect">
                <a:avLst/>
              </a:prstGeom>
            </p:spPr>
          </p:pic>
          <p:pic>
            <p:nvPicPr>
              <p:cNvPr id="56" name="Graphic 55" descr="Hospital with solid fill">
                <a:extLst>
                  <a:ext uri="{FF2B5EF4-FFF2-40B4-BE49-F238E27FC236}">
                    <a16:creationId xmlns:a16="http://schemas.microsoft.com/office/drawing/2014/main" id="{4E12953C-B7A6-4DE3-943B-26F6346ED4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95549" y="5388742"/>
                <a:ext cx="192102" cy="218900"/>
              </a:xfrm>
              <a:prstGeom prst="rect">
                <a:avLst/>
              </a:prstGeom>
            </p:spPr>
          </p:pic>
        </p:grpSp>
      </p:grpSp>
      <p:sp>
        <p:nvSpPr>
          <p:cNvPr id="2" name="Rectangle 1">
            <a:extLst>
              <a:ext uri="{FF2B5EF4-FFF2-40B4-BE49-F238E27FC236}">
                <a16:creationId xmlns:a16="http://schemas.microsoft.com/office/drawing/2014/main" id="{32040D29-B8D5-4DBD-9E2E-AB18480AA705}"/>
              </a:ext>
            </a:extLst>
          </p:cNvPr>
          <p:cNvSpPr/>
          <p:nvPr/>
        </p:nvSpPr>
        <p:spPr>
          <a:xfrm>
            <a:off x="4720772" y="4205410"/>
            <a:ext cx="2925069" cy="1717716"/>
          </a:xfrm>
          <a:prstGeom prst="rect">
            <a:avLst/>
          </a:prstGeom>
          <a:noFill/>
          <a:ln w="889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descr="Contact information">
            <a:extLst>
              <a:ext uri="{FF2B5EF4-FFF2-40B4-BE49-F238E27FC236}">
                <a16:creationId xmlns:a16="http://schemas.microsoft.com/office/drawing/2014/main" id="{A14C177D-3A7D-4BB8-9EE0-092E1FBA00A3}"/>
              </a:ext>
            </a:extLst>
          </p:cNvPr>
          <p:cNvGrpSpPr/>
          <p:nvPr/>
        </p:nvGrpSpPr>
        <p:grpSpPr>
          <a:xfrm>
            <a:off x="494478" y="2098214"/>
            <a:ext cx="3272246" cy="844513"/>
            <a:chOff x="4389109" y="4393168"/>
            <a:chExt cx="3413780" cy="1003943"/>
          </a:xfrm>
        </p:grpSpPr>
        <p:sp>
          <p:nvSpPr>
            <p:cNvPr id="58" name="Subtitle 2">
              <a:extLst>
                <a:ext uri="{FF2B5EF4-FFF2-40B4-BE49-F238E27FC236}">
                  <a16:creationId xmlns:a16="http://schemas.microsoft.com/office/drawing/2014/main" id="{BB87AB42-93C7-423D-8449-9D328A5F397A}"/>
                </a:ext>
              </a:extLst>
            </p:cNvPr>
            <p:cNvSpPr txBox="1">
              <a:spLocks/>
            </p:cNvSpPr>
            <p:nvPr/>
          </p:nvSpPr>
          <p:spPr>
            <a:xfrm>
              <a:off x="4904618" y="4393168"/>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Joe Canner, MHS</a:t>
              </a:r>
            </a:p>
          </p:txBody>
        </p:sp>
        <p:sp>
          <p:nvSpPr>
            <p:cNvPr id="59" name="Text Placeholder 17">
              <a:extLst>
                <a:ext uri="{FF2B5EF4-FFF2-40B4-BE49-F238E27FC236}">
                  <a16:creationId xmlns:a16="http://schemas.microsoft.com/office/drawing/2014/main" id="{D5952895-78CE-432C-8028-62F79223ED24}"/>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Previously Johns Hopkins Surgery</a:t>
              </a:r>
            </a:p>
          </p:txBody>
        </p:sp>
        <p:grpSp>
          <p:nvGrpSpPr>
            <p:cNvPr id="60" name="Group 59">
              <a:extLst>
                <a:ext uri="{FF2B5EF4-FFF2-40B4-BE49-F238E27FC236}">
                  <a16:creationId xmlns:a16="http://schemas.microsoft.com/office/drawing/2014/main" id="{9EA86D58-FE77-45BB-A03E-4EBAEF57C869}"/>
                </a:ext>
              </a:extLst>
            </p:cNvPr>
            <p:cNvGrpSpPr/>
            <p:nvPr/>
          </p:nvGrpSpPr>
          <p:grpSpPr>
            <a:xfrm>
              <a:off x="4389109" y="4393170"/>
              <a:ext cx="362190" cy="948698"/>
              <a:chOff x="6582150" y="5034270"/>
              <a:chExt cx="218900" cy="573372"/>
            </a:xfrm>
          </p:grpSpPr>
          <p:pic>
            <p:nvPicPr>
              <p:cNvPr id="61" name="Graphic 60" descr="User" title="Icon - Presenter Name">
                <a:extLst>
                  <a:ext uri="{FF2B5EF4-FFF2-40B4-BE49-F238E27FC236}">
                    <a16:creationId xmlns:a16="http://schemas.microsoft.com/office/drawing/2014/main" id="{BDEB94ED-DE19-47D3-A47C-4BD6079E551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034270"/>
                <a:ext cx="218900" cy="218900"/>
              </a:xfrm>
              <a:prstGeom prst="rect">
                <a:avLst/>
              </a:prstGeom>
            </p:spPr>
          </p:pic>
          <p:pic>
            <p:nvPicPr>
              <p:cNvPr id="62" name="Graphic 61" descr="Hospital with solid fill">
                <a:extLst>
                  <a:ext uri="{FF2B5EF4-FFF2-40B4-BE49-F238E27FC236}">
                    <a16:creationId xmlns:a16="http://schemas.microsoft.com/office/drawing/2014/main" id="{BC2A5EBB-294F-4446-B56E-AFAB11BC32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95549" y="5388742"/>
                <a:ext cx="192102" cy="218900"/>
              </a:xfrm>
              <a:prstGeom prst="rect">
                <a:avLst/>
              </a:prstGeom>
            </p:spPr>
          </p:pic>
        </p:grpSp>
      </p:grpSp>
      <p:grpSp>
        <p:nvGrpSpPr>
          <p:cNvPr id="63" name="Group 62" descr="Contact information">
            <a:extLst>
              <a:ext uri="{FF2B5EF4-FFF2-40B4-BE49-F238E27FC236}">
                <a16:creationId xmlns:a16="http://schemas.microsoft.com/office/drawing/2014/main" id="{CEF8A923-B90F-406D-A5A5-DE9AA4908E38}"/>
              </a:ext>
            </a:extLst>
          </p:cNvPr>
          <p:cNvGrpSpPr/>
          <p:nvPr/>
        </p:nvGrpSpPr>
        <p:grpSpPr>
          <a:xfrm>
            <a:off x="515729" y="4606503"/>
            <a:ext cx="3272246" cy="844513"/>
            <a:chOff x="4389109" y="4393168"/>
            <a:chExt cx="3413780" cy="1003943"/>
          </a:xfrm>
        </p:grpSpPr>
        <p:sp>
          <p:nvSpPr>
            <p:cNvPr id="64" name="Subtitle 2">
              <a:extLst>
                <a:ext uri="{FF2B5EF4-FFF2-40B4-BE49-F238E27FC236}">
                  <a16:creationId xmlns:a16="http://schemas.microsoft.com/office/drawing/2014/main" id="{7BB90713-FF59-4E26-A58E-48F487BC8DB1}"/>
                </a:ext>
              </a:extLst>
            </p:cNvPr>
            <p:cNvSpPr txBox="1">
              <a:spLocks/>
            </p:cNvSpPr>
            <p:nvPr/>
          </p:nvSpPr>
          <p:spPr>
            <a:xfrm>
              <a:off x="4904618" y="4393168"/>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panose="020B0502020104020203" pitchFamily="34" charset="-79"/>
                </a:rPr>
                <a:t>Lorraine Milio, MD</a:t>
              </a:r>
            </a:p>
          </p:txBody>
        </p:sp>
        <p:sp>
          <p:nvSpPr>
            <p:cNvPr id="65" name="Text Placeholder 17">
              <a:extLst>
                <a:ext uri="{FF2B5EF4-FFF2-40B4-BE49-F238E27FC236}">
                  <a16:creationId xmlns:a16="http://schemas.microsoft.com/office/drawing/2014/main" id="{98C239E6-B7A9-4526-B628-E6774A09C6F2}"/>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u="none" strike="noStrike" kern="1200" cap="none" spc="200" normalizeH="0" baseline="0" noProof="0" dirty="0">
                  <a:ln>
                    <a:noFill/>
                  </a:ln>
                  <a:solidFill>
                    <a:srgbClr val="2F3342"/>
                  </a:solidFill>
                  <a:effectLst/>
                  <a:uLnTx/>
                  <a:uFillTx/>
                  <a:latin typeface="+mj-lt"/>
                  <a:cs typeface="Gill Sans Light" panose="020B0302020104020203" pitchFamily="34" charset="-79"/>
                </a:rPr>
                <a:t>Johns Hopkins OB/GYN</a:t>
              </a:r>
            </a:p>
          </p:txBody>
        </p:sp>
        <p:grpSp>
          <p:nvGrpSpPr>
            <p:cNvPr id="66" name="Group 65">
              <a:extLst>
                <a:ext uri="{FF2B5EF4-FFF2-40B4-BE49-F238E27FC236}">
                  <a16:creationId xmlns:a16="http://schemas.microsoft.com/office/drawing/2014/main" id="{ECEE9C2A-DA7F-4F1C-8804-9C1785CFD44A}"/>
                </a:ext>
              </a:extLst>
            </p:cNvPr>
            <p:cNvGrpSpPr/>
            <p:nvPr/>
          </p:nvGrpSpPr>
          <p:grpSpPr>
            <a:xfrm>
              <a:off x="4389109" y="4393170"/>
              <a:ext cx="362190" cy="948698"/>
              <a:chOff x="6582150" y="5034270"/>
              <a:chExt cx="218900" cy="573372"/>
            </a:xfrm>
          </p:grpSpPr>
          <p:pic>
            <p:nvPicPr>
              <p:cNvPr id="67" name="Graphic 66" descr="User" title="Icon - Presenter Name">
                <a:extLst>
                  <a:ext uri="{FF2B5EF4-FFF2-40B4-BE49-F238E27FC236}">
                    <a16:creationId xmlns:a16="http://schemas.microsoft.com/office/drawing/2014/main" id="{190E1AEB-DAF9-458B-BAC6-4E3BC7937D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034270"/>
                <a:ext cx="218900" cy="218900"/>
              </a:xfrm>
              <a:prstGeom prst="rect">
                <a:avLst/>
              </a:prstGeom>
            </p:spPr>
          </p:pic>
          <p:pic>
            <p:nvPicPr>
              <p:cNvPr id="68" name="Graphic 67" descr="Hospital with solid fill">
                <a:extLst>
                  <a:ext uri="{FF2B5EF4-FFF2-40B4-BE49-F238E27FC236}">
                    <a16:creationId xmlns:a16="http://schemas.microsoft.com/office/drawing/2014/main" id="{7F56936D-1F4F-4A18-B41B-C040F0BD65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95549" y="5388742"/>
                <a:ext cx="192102" cy="218900"/>
              </a:xfrm>
              <a:prstGeom prst="rect">
                <a:avLst/>
              </a:prstGeom>
            </p:spPr>
          </p:pic>
        </p:grpSp>
      </p:grpSp>
      <p:pic>
        <p:nvPicPr>
          <p:cNvPr id="4" name="Picture 3">
            <a:extLst>
              <a:ext uri="{FF2B5EF4-FFF2-40B4-BE49-F238E27FC236}">
                <a16:creationId xmlns:a16="http://schemas.microsoft.com/office/drawing/2014/main" id="{CA8A1789-F9FB-44D0-960F-ABC9E747DE2C}"/>
              </a:ext>
            </a:extLst>
          </p:cNvPr>
          <p:cNvPicPr>
            <a:picLocks noChangeAspect="1"/>
          </p:cNvPicPr>
          <p:nvPr/>
        </p:nvPicPr>
        <p:blipFill>
          <a:blip r:embed="rId12"/>
          <a:stretch>
            <a:fillRect/>
          </a:stretch>
        </p:blipFill>
        <p:spPr>
          <a:xfrm>
            <a:off x="3800968" y="688130"/>
            <a:ext cx="4814237" cy="1558147"/>
          </a:xfrm>
          <a:prstGeom prst="rect">
            <a:avLst/>
          </a:prstGeom>
        </p:spPr>
      </p:pic>
      <p:pic>
        <p:nvPicPr>
          <p:cNvPr id="70" name="Picture 69">
            <a:extLst>
              <a:ext uri="{FF2B5EF4-FFF2-40B4-BE49-F238E27FC236}">
                <a16:creationId xmlns:a16="http://schemas.microsoft.com/office/drawing/2014/main" id="{3771510A-B395-48EC-AEC6-FB31A0940526}"/>
              </a:ext>
            </a:extLst>
          </p:cNvPr>
          <p:cNvPicPr>
            <a:picLocks noChangeAspect="1"/>
          </p:cNvPicPr>
          <p:nvPr/>
        </p:nvPicPr>
        <p:blipFill>
          <a:blip r:embed="rId13"/>
          <a:stretch>
            <a:fillRect/>
          </a:stretch>
        </p:blipFill>
        <p:spPr>
          <a:xfrm>
            <a:off x="5451827" y="112897"/>
            <a:ext cx="3187348" cy="796340"/>
          </a:xfrm>
          <a:prstGeom prst="rect">
            <a:avLst/>
          </a:prstGeom>
        </p:spPr>
      </p:pic>
    </p:spTree>
    <p:extLst>
      <p:ext uri="{BB962C8B-B14F-4D97-AF65-F5344CB8AC3E}">
        <p14:creationId xmlns:p14="http://schemas.microsoft.com/office/powerpoint/2010/main" val="155081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19986B-6BF1-4ACF-B9CC-DBD1466DD33A}"/>
              </a:ext>
            </a:extLst>
          </p:cNvPr>
          <p:cNvSpPr>
            <a:spLocks noGrp="1"/>
          </p:cNvSpPr>
          <p:nvPr>
            <p:ph type="title"/>
          </p:nvPr>
        </p:nvSpPr>
        <p:spPr>
          <a:xfrm>
            <a:off x="6522241" y="205891"/>
            <a:ext cx="4143296" cy="1600200"/>
          </a:xfrm>
        </p:spPr>
        <p:txBody>
          <a:bodyPr>
            <a:normAutofit/>
          </a:bodyPr>
          <a:lstStyle/>
          <a:p>
            <a:r>
              <a:rPr lang="en-US" sz="3600" dirty="0"/>
              <a:t>Background</a:t>
            </a:r>
          </a:p>
        </p:txBody>
      </p:sp>
      <p:pic>
        <p:nvPicPr>
          <p:cNvPr id="12" name="Picture Placeholder 8">
            <a:extLst>
              <a:ext uri="{FF2B5EF4-FFF2-40B4-BE49-F238E27FC236}">
                <a16:creationId xmlns:a16="http://schemas.microsoft.com/office/drawing/2014/main" id="{E39A3B84-CFD4-49E0-A403-BA35D4B97A2C}"/>
              </a:ext>
            </a:extLst>
          </p:cNvPr>
          <p:cNvPicPr>
            <a:picLocks noGrp="1" noChangeAspect="1"/>
          </p:cNvPicPr>
          <p:nvPr>
            <p:ph idx="1"/>
          </p:nvPr>
        </p:nvPicPr>
        <p:blipFill>
          <a:blip r:embed="rId3">
            <a:duotone>
              <a:schemeClr val="accent4">
                <a:shade val="45000"/>
                <a:satMod val="135000"/>
              </a:schemeClr>
              <a:prstClr val="white"/>
            </a:duotone>
          </a:blip>
          <a:stretch/>
        </p:blipFill>
        <p:spPr>
          <a:xfrm>
            <a:off x="782076" y="133351"/>
            <a:ext cx="4887685" cy="3665764"/>
          </a:xfrm>
        </p:spPr>
      </p:pic>
      <p:sp>
        <p:nvSpPr>
          <p:cNvPr id="8" name="Oval 7">
            <a:extLst>
              <a:ext uri="{C183D7F6-B498-43B3-948B-1728B52AA6E4}">
                <adec:decorative xmlns:adec="http://schemas.microsoft.com/office/drawing/2017/decorative" val="1"/>
              </a:ext>
            </a:extLst>
          </p:cNvPr>
          <p:cNvSpPr/>
          <p:nvPr/>
        </p:nvSpPr>
        <p:spPr>
          <a:xfrm>
            <a:off x="1329322" y="5717514"/>
            <a:ext cx="1012464" cy="1007136"/>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0" name="Slide Number 04">
            <a:extLst>
              <a:ext uri="{FF2B5EF4-FFF2-40B4-BE49-F238E27FC236}">
                <a16:creationId xmlns:a16="http://schemas.microsoft.com/office/drawing/2014/main" id="{979C3E78-CF44-41DC-A57F-A9DFA28E5F1F}"/>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schemeClr val="bg1">
                    <a:alpha val="50000"/>
                  </a:schemeClr>
                </a:solidFill>
              </a:rPr>
              <a:pPr/>
              <a:t>2</a:t>
            </a:fld>
            <a:endParaRPr lang="en-US" sz="1000" dirty="0">
              <a:solidFill>
                <a:schemeClr val="bg1">
                  <a:alpha val="50000"/>
                </a:schemeClr>
              </a:solidFill>
            </a:endParaRPr>
          </a:p>
        </p:txBody>
      </p:sp>
      <p:cxnSp>
        <p:nvCxnSpPr>
          <p:cNvPr id="7" name="Straight Connector 6">
            <a:extLst>
              <a:ext uri="{FF2B5EF4-FFF2-40B4-BE49-F238E27FC236}">
                <a16:creationId xmlns:a16="http://schemas.microsoft.com/office/drawing/2014/main" id="{84C754B1-3685-46E4-8DBA-1E42DA90AB19}"/>
              </a:ext>
            </a:extLst>
          </p:cNvPr>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AC77AFC-F39E-47DE-98AB-228F99CA3362}"/>
              </a:ext>
            </a:extLst>
          </p:cNvPr>
          <p:cNvPicPr>
            <a:picLocks noChangeAspect="1"/>
          </p:cNvPicPr>
          <p:nvPr/>
        </p:nvPicPr>
        <p:blipFill>
          <a:blip r:embed="rId4"/>
          <a:stretch>
            <a:fillRect/>
          </a:stretch>
        </p:blipFill>
        <p:spPr>
          <a:xfrm>
            <a:off x="8810399" y="5976066"/>
            <a:ext cx="1483012" cy="542933"/>
          </a:xfrm>
          <a:prstGeom prst="rect">
            <a:avLst/>
          </a:prstGeom>
        </p:spPr>
      </p:pic>
      <p:pic>
        <p:nvPicPr>
          <p:cNvPr id="13" name="Content Placeholder 16" descr="A close up of a map&#10;&#10;Description automatically generated">
            <a:extLst>
              <a:ext uri="{FF2B5EF4-FFF2-40B4-BE49-F238E27FC236}">
                <a16:creationId xmlns:a16="http://schemas.microsoft.com/office/drawing/2014/main" id="{237C35C7-39B1-463D-9070-C75228B66E3B}"/>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967704" y="3799115"/>
            <a:ext cx="4516427" cy="2614020"/>
          </a:xfrm>
          <a:prstGeom prst="rect">
            <a:avLst/>
          </a:prstGeom>
        </p:spPr>
      </p:pic>
      <p:sp>
        <p:nvSpPr>
          <p:cNvPr id="14" name="Text Placeholder 10">
            <a:extLst>
              <a:ext uri="{FF2B5EF4-FFF2-40B4-BE49-F238E27FC236}">
                <a16:creationId xmlns:a16="http://schemas.microsoft.com/office/drawing/2014/main" id="{A8E150B3-D833-4D6A-ABF1-2F9B1680CBEC}"/>
              </a:ext>
            </a:extLst>
          </p:cNvPr>
          <p:cNvSpPr txBox="1">
            <a:spLocks/>
          </p:cNvSpPr>
          <p:nvPr/>
        </p:nvSpPr>
        <p:spPr>
          <a:xfrm>
            <a:off x="6522241" y="1891442"/>
            <a:ext cx="4887683" cy="355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Reproductive-aged women have the highest rates of drug misuse- or abuse-related emergency department visits among women.</a:t>
            </a:r>
          </a:p>
          <a:p>
            <a:endParaRPr lang="en-US" sz="2000" dirty="0"/>
          </a:p>
          <a:p>
            <a:pPr marL="0" indent="0">
              <a:buNone/>
            </a:pPr>
            <a:r>
              <a:rPr lang="en-US" sz="2000" dirty="0"/>
              <a:t>Pregnancy-related mortality in the United States has generally increased for more than three decades. </a:t>
            </a:r>
          </a:p>
          <a:p>
            <a:endParaRPr lang="en-US" sz="2000" dirty="0"/>
          </a:p>
          <a:p>
            <a:pPr marL="0" indent="0">
              <a:buNone/>
            </a:pPr>
            <a:r>
              <a:rPr lang="en-US" sz="2000" dirty="0"/>
              <a:t>Maternity mortality review committee data have identified drug overdoses to be a leading cause of pregnancy-related mortality. </a:t>
            </a:r>
          </a:p>
        </p:txBody>
      </p:sp>
    </p:spTree>
    <p:extLst>
      <p:ext uri="{BB962C8B-B14F-4D97-AF65-F5344CB8AC3E}">
        <p14:creationId xmlns:p14="http://schemas.microsoft.com/office/powerpoint/2010/main" val="43410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1E0449-C335-46DB-B971-B68D8522B501}"/>
              </a:ext>
            </a:extLst>
          </p:cNvPr>
          <p:cNvSpPr>
            <a:spLocks noGrp="1"/>
          </p:cNvSpPr>
          <p:nvPr>
            <p:ph type="title"/>
          </p:nvPr>
        </p:nvSpPr>
        <p:spPr>
          <a:xfrm>
            <a:off x="1095166" y="591979"/>
            <a:ext cx="5568696" cy="1335024"/>
          </a:xfrm>
        </p:spPr>
        <p:txBody>
          <a:bodyPr/>
          <a:lstStyle/>
          <a:p>
            <a:r>
              <a:rPr lang="en-US" dirty="0"/>
              <a:t>Gap in the Literature</a:t>
            </a:r>
          </a:p>
        </p:txBody>
      </p:sp>
      <p:sp>
        <p:nvSpPr>
          <p:cNvPr id="11" name="Text Placeholder 10"/>
          <p:cNvSpPr>
            <a:spLocks noGrp="1"/>
          </p:cNvSpPr>
          <p:nvPr>
            <p:ph type="body" sz="quarter" idx="39"/>
          </p:nvPr>
        </p:nvSpPr>
        <p:spPr>
          <a:xfrm>
            <a:off x="1095166" y="2048322"/>
            <a:ext cx="5578882" cy="3550187"/>
          </a:xfrm>
        </p:spPr>
        <p:txBody>
          <a:bodyPr/>
          <a:lstStyle/>
          <a:p>
            <a:pPr marL="0" indent="0">
              <a:buNone/>
            </a:pPr>
            <a:r>
              <a:rPr lang="en-US" sz="2000" dirty="0"/>
              <a:t>Medical societies and public health agencies support the administration of naloxone to pregnant women in the setting of suspected opioid overdose. </a:t>
            </a:r>
          </a:p>
          <a:p>
            <a:pPr marL="0" indent="0">
              <a:buNone/>
            </a:pPr>
            <a:endParaRPr lang="en-US" sz="2000" dirty="0"/>
          </a:p>
          <a:p>
            <a:pPr marL="0" indent="0">
              <a:buNone/>
            </a:pPr>
            <a:r>
              <a:rPr lang="en-US" sz="2000" dirty="0"/>
              <a:t>Limited studies have evaluated the effectiveness of the healthcare system in administering naloxone based on sex, gender or pregnancy status.</a:t>
            </a:r>
          </a:p>
        </p:txBody>
      </p:sp>
      <p:pic>
        <p:nvPicPr>
          <p:cNvPr id="12" name="Picture Placeholder 11">
            <a:extLst>
              <a:ext uri="{FF2B5EF4-FFF2-40B4-BE49-F238E27FC236}">
                <a16:creationId xmlns:a16="http://schemas.microsoft.com/office/drawing/2014/main" id="{F8670FF9-480E-49A6-A069-BFCF6D699533}"/>
              </a:ext>
            </a:extLst>
          </p:cNvPr>
          <p:cNvPicPr>
            <a:picLocks noGrp="1" noChangeAspect="1"/>
          </p:cNvPicPr>
          <p:nvPr>
            <p:ph type="pic" sz="quarter" idx="87"/>
          </p:nvPr>
        </p:nvPicPr>
        <p:blipFill>
          <a:blip r:embed="rId3">
            <a:extLst>
              <a:ext uri="{837473B0-CC2E-450A-ABE3-18F120FF3D39}">
                <a1611:picAttrSrcUrl xmlns:a1611="http://schemas.microsoft.com/office/drawing/2016/11/main" r:id="rId4"/>
              </a:ext>
            </a:extLst>
          </a:blip>
          <a:srcRect/>
          <a:stretch/>
        </p:blipFill>
        <p:spPr>
          <a:xfrm>
            <a:off x="9661071" y="1034143"/>
            <a:ext cx="2530929" cy="4493608"/>
          </a:xfrm>
        </p:spPr>
      </p:pic>
      <p:cxnSp>
        <p:nvCxnSpPr>
          <p:cNvPr id="6" name="Straight Connector 5">
            <a:extLst>
              <a:ext uri="{FF2B5EF4-FFF2-40B4-BE49-F238E27FC236}">
                <a16:creationId xmlns:a16="http://schemas.microsoft.com/office/drawing/2014/main" id="{446DD54C-1E3B-4C10-BB66-277A8FC4375D}"/>
              </a:ext>
            </a:extLst>
          </p:cNvPr>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184E1958-B1FE-4EAB-A144-E87FD79208AF}"/>
              </a:ext>
            </a:extLst>
          </p:cNvPr>
          <p:cNvPicPr>
            <a:picLocks noChangeAspect="1"/>
          </p:cNvPicPr>
          <p:nvPr/>
        </p:nvPicPr>
        <p:blipFill>
          <a:blip r:embed="rId5"/>
          <a:stretch>
            <a:fillRect/>
          </a:stretch>
        </p:blipFill>
        <p:spPr>
          <a:xfrm>
            <a:off x="8810399" y="5976066"/>
            <a:ext cx="1483012" cy="542933"/>
          </a:xfrm>
          <a:prstGeom prst="rect">
            <a:avLst/>
          </a:prstGeom>
        </p:spPr>
      </p:pic>
    </p:spTree>
    <p:extLst>
      <p:ext uri="{BB962C8B-B14F-4D97-AF65-F5344CB8AC3E}">
        <p14:creationId xmlns:p14="http://schemas.microsoft.com/office/powerpoint/2010/main" val="248703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75ED820-017D-47E9-8107-163E4133A528}"/>
              </a:ext>
            </a:extLst>
          </p:cNvPr>
          <p:cNvPicPr>
            <a:picLocks noGrp="1" noChangeAspect="1"/>
          </p:cNvPicPr>
          <p:nvPr>
            <p:ph type="pic" sz="quarter" idx="71"/>
          </p:nvPr>
        </p:nvPicPr>
        <p:blipFill>
          <a:blip r:embed="rId3">
            <a:extLst>
              <a:ext uri="{837473B0-CC2E-450A-ABE3-18F120FF3D39}">
                <a1611:picAttrSrcUrl xmlns:a1611="http://schemas.microsoft.com/office/drawing/2016/11/main" r:id="rId4"/>
              </a:ext>
            </a:extLst>
          </a:blip>
          <a:srcRect/>
          <a:stretch/>
        </p:blipFill>
        <p:spPr>
          <a:xfrm>
            <a:off x="1220425" y="0"/>
            <a:ext cx="5171034" cy="6858000"/>
          </a:xfrm>
        </p:spPr>
      </p:pic>
      <p:sp>
        <p:nvSpPr>
          <p:cNvPr id="5" name="Title 4">
            <a:extLst>
              <a:ext uri="{FF2B5EF4-FFF2-40B4-BE49-F238E27FC236}">
                <a16:creationId xmlns:a16="http://schemas.microsoft.com/office/drawing/2014/main" id="{78CC151D-3E87-49F8-947C-F3CD2D5C3781}"/>
              </a:ext>
            </a:extLst>
          </p:cNvPr>
          <p:cNvSpPr>
            <a:spLocks noGrp="1"/>
          </p:cNvSpPr>
          <p:nvPr>
            <p:ph type="title"/>
          </p:nvPr>
        </p:nvSpPr>
        <p:spPr>
          <a:xfrm>
            <a:off x="6365964" y="1864903"/>
            <a:ext cx="4562856" cy="608133"/>
          </a:xfrm>
        </p:spPr>
        <p:txBody>
          <a:bodyPr/>
          <a:lstStyle/>
          <a:p>
            <a:r>
              <a:rPr lang="en-US" dirty="0"/>
              <a:t>Study Aim</a:t>
            </a:r>
          </a:p>
        </p:txBody>
      </p:sp>
      <p:sp>
        <p:nvSpPr>
          <p:cNvPr id="4" name="Text Placeholder 3"/>
          <p:cNvSpPr>
            <a:spLocks noGrp="1"/>
          </p:cNvSpPr>
          <p:nvPr>
            <p:ph type="body" idx="13"/>
          </p:nvPr>
        </p:nvSpPr>
        <p:spPr>
          <a:xfrm>
            <a:off x="6368726" y="2473036"/>
            <a:ext cx="4560094" cy="2924154"/>
          </a:xfrm>
        </p:spPr>
        <p:txBody>
          <a:bodyPr/>
          <a:lstStyle/>
          <a:p>
            <a:r>
              <a:rPr lang="en-US" dirty="0"/>
              <a:t>To investigate the </a:t>
            </a:r>
            <a:br>
              <a:rPr lang="en-US" dirty="0"/>
            </a:br>
            <a:r>
              <a:rPr lang="en-US" b="1" dirty="0"/>
              <a:t>rates of naloxone administration in pregnant and non-pregnant women versus men with opioid overdose-related emergency department visits</a:t>
            </a:r>
            <a:r>
              <a:rPr lang="en-US" dirty="0"/>
              <a:t> using the National Emergency Department Sample. </a:t>
            </a:r>
          </a:p>
          <a:p>
            <a:endParaRPr lang="en-US" dirty="0"/>
          </a:p>
          <a:p>
            <a:endParaRPr lang="en-US" dirty="0"/>
          </a:p>
          <a:p>
            <a:endParaRPr lang="en-US" dirty="0"/>
          </a:p>
          <a:p>
            <a:endParaRPr lang="en-US" dirty="0"/>
          </a:p>
        </p:txBody>
      </p:sp>
      <p:cxnSp>
        <p:nvCxnSpPr>
          <p:cNvPr id="7" name="Straight Connector 6">
            <a:extLst>
              <a:ext uri="{FF2B5EF4-FFF2-40B4-BE49-F238E27FC236}">
                <a16:creationId xmlns:a16="http://schemas.microsoft.com/office/drawing/2014/main" id="{82EFEC70-9F2C-46AB-9C85-66E5517C0F1D}"/>
              </a:ext>
            </a:extLst>
          </p:cNvPr>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686EBFE2-0518-48C1-AEFA-8BD7BF03C017}"/>
              </a:ext>
            </a:extLst>
          </p:cNvPr>
          <p:cNvPicPr>
            <a:picLocks noChangeAspect="1"/>
          </p:cNvPicPr>
          <p:nvPr/>
        </p:nvPicPr>
        <p:blipFill>
          <a:blip r:embed="rId5"/>
          <a:stretch>
            <a:fillRect/>
          </a:stretch>
        </p:blipFill>
        <p:spPr>
          <a:xfrm>
            <a:off x="8810399" y="5976066"/>
            <a:ext cx="1483012" cy="542933"/>
          </a:xfrm>
          <a:prstGeom prst="rect">
            <a:avLst/>
          </a:prstGeom>
        </p:spPr>
      </p:pic>
    </p:spTree>
    <p:extLst>
      <p:ext uri="{BB962C8B-B14F-4D97-AF65-F5344CB8AC3E}">
        <p14:creationId xmlns:p14="http://schemas.microsoft.com/office/powerpoint/2010/main" val="39940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F2B1BA0-9100-43FE-A2A8-72CE2735D78F}"/>
              </a:ext>
            </a:extLst>
          </p:cNvPr>
          <p:cNvCxnSpPr/>
          <p:nvPr/>
        </p:nvCxnSpPr>
        <p:spPr>
          <a:xfrm>
            <a:off x="3291800" y="64289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BC191CB-3465-40F8-B076-8102AD67CF7D}"/>
              </a:ext>
            </a:extLst>
          </p:cNvPr>
          <p:cNvCxnSpPr>
            <a:cxnSpLocks/>
          </p:cNvCxnSpPr>
          <p:nvPr/>
        </p:nvCxnSpPr>
        <p:spPr>
          <a:xfrm flipH="1" flipV="1">
            <a:off x="8758432" y="3282205"/>
            <a:ext cx="1884854" cy="13471"/>
          </a:xfrm>
          <a:prstGeom prst="line">
            <a:avLst/>
          </a:prstGeom>
          <a:noFill/>
          <a:ln w="25400" cap="flat" cmpd="sng" algn="ctr">
            <a:solidFill>
              <a:srgbClr val="A5A5A5"/>
            </a:solidFill>
            <a:prstDash val="solid"/>
            <a:miter lim="800000"/>
          </a:ln>
          <a:effectLst/>
        </p:spPr>
      </p:cxnSp>
      <p:sp>
        <p:nvSpPr>
          <p:cNvPr id="12" name="TextBox 11">
            <a:extLst>
              <a:ext uri="{FF2B5EF4-FFF2-40B4-BE49-F238E27FC236}">
                <a16:creationId xmlns:a16="http://schemas.microsoft.com/office/drawing/2014/main" id="{DBE6A0CA-8927-4B66-8BD1-F9E3A243EC96}"/>
              </a:ext>
            </a:extLst>
          </p:cNvPr>
          <p:cNvSpPr txBox="1"/>
          <p:nvPr/>
        </p:nvSpPr>
        <p:spPr>
          <a:xfrm>
            <a:off x="8005281" y="4978860"/>
            <a:ext cx="1583635" cy="1477328"/>
          </a:xfrm>
          <a:prstGeom prst="rect">
            <a:avLst/>
          </a:prstGeom>
          <a:solidFill>
            <a:schemeClr val="accent4">
              <a:lumMod val="60000"/>
              <a:lumOff val="4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Reproductive-aged women with opioid-related ED visit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n=329,420</a:t>
            </a:r>
          </a:p>
        </p:txBody>
      </p:sp>
      <p:sp>
        <p:nvSpPr>
          <p:cNvPr id="13" name="TextBox 12">
            <a:extLst>
              <a:ext uri="{FF2B5EF4-FFF2-40B4-BE49-F238E27FC236}">
                <a16:creationId xmlns:a16="http://schemas.microsoft.com/office/drawing/2014/main" id="{AD43502B-2ECD-4B32-9861-EB31348F214E}"/>
              </a:ext>
            </a:extLst>
          </p:cNvPr>
          <p:cNvSpPr txBox="1"/>
          <p:nvPr/>
        </p:nvSpPr>
        <p:spPr>
          <a:xfrm>
            <a:off x="9715633" y="3611795"/>
            <a:ext cx="1855306" cy="1477328"/>
          </a:xfrm>
          <a:prstGeom prst="rect">
            <a:avLst/>
          </a:prstGeom>
          <a:solidFill>
            <a:srgbClr val="A5A5A5"/>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Excluded</a:t>
            </a:r>
            <a:r>
              <a:rPr lang="en-US" kern="0" dirty="0">
                <a:solidFill>
                  <a:prstClr val="black"/>
                </a:solidFill>
              </a:rPr>
              <a:t> due to a</a:t>
            </a:r>
            <a:r>
              <a:rPr kumimoji="0" lang="en-US" sz="1800" b="0" i="0" u="none" strike="noStrike" kern="0" cap="none" spc="0" normalizeH="0" baseline="0" noProof="0" dirty="0" err="1">
                <a:ln>
                  <a:noFill/>
                </a:ln>
                <a:solidFill>
                  <a:prstClr val="black"/>
                </a:solidFill>
                <a:effectLst/>
                <a:uLnTx/>
                <a:uFillTx/>
              </a:rPr>
              <a:t>ge</a:t>
            </a:r>
            <a:r>
              <a:rPr kumimoji="0" lang="en-US" sz="1800" b="0" i="0" u="none" strike="noStrike" kern="0" cap="none" spc="0" normalizeH="0" baseline="0" noProof="0" dirty="0">
                <a:ln>
                  <a:noFill/>
                </a:ln>
                <a:solidFill>
                  <a:prstClr val="black"/>
                </a:solidFill>
                <a:effectLst/>
                <a:uLnTx/>
                <a:uFillTx/>
              </a:rPr>
              <a:t> &lt;15 or &gt;49 years old or missing age</a:t>
            </a:r>
          </a:p>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prstClr val="black"/>
                </a:solidFill>
              </a:rPr>
              <a:t>n=329,910</a:t>
            </a:r>
            <a:endParaRPr kumimoji="0" lang="en-US" sz="1800" b="0" i="0" u="none" strike="noStrike" kern="0" cap="none" spc="0" normalizeH="0" baseline="0" noProof="0" dirty="0">
              <a:ln>
                <a:noFill/>
              </a:ln>
              <a:solidFill>
                <a:prstClr val="black"/>
              </a:solidFill>
              <a:effectLst/>
              <a:uLnTx/>
              <a:uFillTx/>
            </a:endParaRPr>
          </a:p>
        </p:txBody>
      </p:sp>
      <p:sp>
        <p:nvSpPr>
          <p:cNvPr id="14" name="TextBox 13">
            <a:extLst>
              <a:ext uri="{FF2B5EF4-FFF2-40B4-BE49-F238E27FC236}">
                <a16:creationId xmlns:a16="http://schemas.microsoft.com/office/drawing/2014/main" id="{7B361AE2-35BD-4AEF-986C-1FCF11FA85BB}"/>
              </a:ext>
            </a:extLst>
          </p:cNvPr>
          <p:cNvSpPr txBox="1"/>
          <p:nvPr/>
        </p:nvSpPr>
        <p:spPr>
          <a:xfrm>
            <a:off x="1127843" y="99309"/>
            <a:ext cx="1858618" cy="1754326"/>
          </a:xfrm>
          <a:prstGeom prst="rect">
            <a:avLst/>
          </a:prstGeom>
          <a:solidFill>
            <a:srgbClr val="E7E6E6"/>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Opioid Overdose-related ICD10 Codes: </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T40.0-40.4, T40.6</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F11, F19, O99.32</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R41.82, I46.9</a:t>
            </a:r>
          </a:p>
        </p:txBody>
      </p:sp>
      <p:sp>
        <p:nvSpPr>
          <p:cNvPr id="15" name="TextBox 14">
            <a:extLst>
              <a:ext uri="{FF2B5EF4-FFF2-40B4-BE49-F238E27FC236}">
                <a16:creationId xmlns:a16="http://schemas.microsoft.com/office/drawing/2014/main" id="{D9683447-CD79-4908-9BDA-AF9D5A7EA789}"/>
              </a:ext>
            </a:extLst>
          </p:cNvPr>
          <p:cNvSpPr txBox="1"/>
          <p:nvPr/>
        </p:nvSpPr>
        <p:spPr>
          <a:xfrm>
            <a:off x="1115640" y="1951672"/>
            <a:ext cx="1858618" cy="1477328"/>
          </a:xfrm>
          <a:prstGeom prst="rect">
            <a:avLst/>
          </a:prstGeom>
          <a:solidFill>
            <a:srgbClr val="E7E6E6"/>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WHO Defined Women of Reproductive Age: </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15-49 years old</a:t>
            </a:r>
          </a:p>
        </p:txBody>
      </p:sp>
      <p:sp>
        <p:nvSpPr>
          <p:cNvPr id="17" name="Arrow: Down 16">
            <a:extLst>
              <a:ext uri="{FF2B5EF4-FFF2-40B4-BE49-F238E27FC236}">
                <a16:creationId xmlns:a16="http://schemas.microsoft.com/office/drawing/2014/main" id="{D5C27266-CED5-4788-B0AE-9C2811E8D3E8}"/>
              </a:ext>
            </a:extLst>
          </p:cNvPr>
          <p:cNvSpPr/>
          <p:nvPr/>
        </p:nvSpPr>
        <p:spPr>
          <a:xfrm>
            <a:off x="8586154" y="3150690"/>
            <a:ext cx="300969" cy="1828170"/>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id="{90D4EA34-8D52-4603-9E93-8AC18C578FAB}"/>
              </a:ext>
            </a:extLst>
          </p:cNvPr>
          <p:cNvCxnSpPr>
            <a:cxnSpLocks/>
            <a:endCxn id="13" idx="0"/>
          </p:cNvCxnSpPr>
          <p:nvPr/>
        </p:nvCxnSpPr>
        <p:spPr>
          <a:xfrm>
            <a:off x="10643286" y="3272857"/>
            <a:ext cx="0" cy="338938"/>
          </a:xfrm>
          <a:prstGeom prst="straightConnector1">
            <a:avLst/>
          </a:prstGeom>
          <a:noFill/>
          <a:ln w="25400" cap="flat" cmpd="sng" algn="ctr">
            <a:solidFill>
              <a:srgbClr val="A5A5A5"/>
            </a:solidFill>
            <a:prstDash val="solid"/>
            <a:miter lim="800000"/>
            <a:tailEnd type="triangle"/>
          </a:ln>
          <a:effectLst/>
        </p:spPr>
      </p:cxnSp>
      <p:sp>
        <p:nvSpPr>
          <p:cNvPr id="27" name="TextBox 26">
            <a:extLst>
              <a:ext uri="{FF2B5EF4-FFF2-40B4-BE49-F238E27FC236}">
                <a16:creationId xmlns:a16="http://schemas.microsoft.com/office/drawing/2014/main" id="{05F1C9BC-67AE-4082-A1A0-172013FB0362}"/>
              </a:ext>
            </a:extLst>
          </p:cNvPr>
          <p:cNvSpPr txBox="1"/>
          <p:nvPr/>
        </p:nvSpPr>
        <p:spPr>
          <a:xfrm>
            <a:off x="5320059" y="4978860"/>
            <a:ext cx="1583635" cy="1477328"/>
          </a:xfrm>
          <a:prstGeom prst="rect">
            <a:avLst/>
          </a:prstGeom>
          <a:solidFill>
            <a:schemeClr val="accent4">
              <a:lumMod val="60000"/>
              <a:lumOff val="4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Reproductive-aged men with opioid-related ED visit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n=443,714</a:t>
            </a:r>
          </a:p>
        </p:txBody>
      </p:sp>
      <p:sp>
        <p:nvSpPr>
          <p:cNvPr id="28" name="Arrow: Down 27">
            <a:extLst>
              <a:ext uri="{FF2B5EF4-FFF2-40B4-BE49-F238E27FC236}">
                <a16:creationId xmlns:a16="http://schemas.microsoft.com/office/drawing/2014/main" id="{180325B8-7756-4C80-B803-6F4289DA4D57}"/>
              </a:ext>
            </a:extLst>
          </p:cNvPr>
          <p:cNvSpPr/>
          <p:nvPr/>
        </p:nvSpPr>
        <p:spPr>
          <a:xfrm>
            <a:off x="5900932" y="3150690"/>
            <a:ext cx="300967" cy="1828170"/>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63B1D33C-4FEA-4E90-B53D-9EA0B035A44D}"/>
              </a:ext>
            </a:extLst>
          </p:cNvPr>
          <p:cNvCxnSpPr>
            <a:cxnSpLocks/>
          </p:cNvCxnSpPr>
          <p:nvPr/>
        </p:nvCxnSpPr>
        <p:spPr>
          <a:xfrm flipH="1" flipV="1">
            <a:off x="4075845" y="3272857"/>
            <a:ext cx="1884854" cy="13471"/>
          </a:xfrm>
          <a:prstGeom prst="line">
            <a:avLst/>
          </a:prstGeom>
          <a:noFill/>
          <a:ln w="25400" cap="flat" cmpd="sng" algn="ctr">
            <a:solidFill>
              <a:srgbClr val="A5A5A5"/>
            </a:solidFill>
            <a:prstDash val="solid"/>
            <a:miter lim="800000"/>
          </a:ln>
          <a:effectLst/>
        </p:spPr>
      </p:cxnSp>
      <p:sp>
        <p:nvSpPr>
          <p:cNvPr id="30" name="TextBox 29">
            <a:extLst>
              <a:ext uri="{FF2B5EF4-FFF2-40B4-BE49-F238E27FC236}">
                <a16:creationId xmlns:a16="http://schemas.microsoft.com/office/drawing/2014/main" id="{70F495CD-C32A-41B3-B925-B225099DC008}"/>
              </a:ext>
            </a:extLst>
          </p:cNvPr>
          <p:cNvSpPr txBox="1"/>
          <p:nvPr/>
        </p:nvSpPr>
        <p:spPr>
          <a:xfrm>
            <a:off x="3163528" y="3621143"/>
            <a:ext cx="1855306" cy="1477328"/>
          </a:xfrm>
          <a:prstGeom prst="rect">
            <a:avLst/>
          </a:prstGeom>
          <a:solidFill>
            <a:srgbClr val="A5A5A5"/>
          </a:solidFill>
        </p:spPr>
        <p:txBody>
          <a:bodyPr wrap="square" rtlCol="0">
            <a:spAutoFit/>
          </a:bodyPr>
          <a:lstStyle/>
          <a:p>
            <a:pPr lvl="0" algn="ctr" defTabSz="457200">
              <a:defRPr/>
            </a:pPr>
            <a:r>
              <a:rPr lang="en-US" kern="0" dirty="0">
                <a:solidFill>
                  <a:prstClr val="black"/>
                </a:solidFill>
              </a:rPr>
              <a:t>Excluded due to age &lt;15 or &gt;49 years old or missing age</a:t>
            </a:r>
          </a:p>
          <a:p>
            <a:pPr lvl="0" algn="ctr" defTabSz="457200">
              <a:defRPr/>
            </a:pPr>
            <a:r>
              <a:rPr lang="en-US" kern="0" dirty="0">
                <a:solidFill>
                  <a:prstClr val="black"/>
                </a:solidFill>
              </a:rPr>
              <a:t>n=351,209</a:t>
            </a:r>
          </a:p>
        </p:txBody>
      </p:sp>
      <p:cxnSp>
        <p:nvCxnSpPr>
          <p:cNvPr id="31" name="Straight Arrow Connector 30">
            <a:extLst>
              <a:ext uri="{FF2B5EF4-FFF2-40B4-BE49-F238E27FC236}">
                <a16:creationId xmlns:a16="http://schemas.microsoft.com/office/drawing/2014/main" id="{1DD519C0-ABDE-4610-A50B-10AF8040ED5F}"/>
              </a:ext>
            </a:extLst>
          </p:cNvPr>
          <p:cNvCxnSpPr>
            <a:cxnSpLocks/>
            <a:endCxn id="30" idx="0"/>
          </p:cNvCxnSpPr>
          <p:nvPr/>
        </p:nvCxnSpPr>
        <p:spPr>
          <a:xfrm>
            <a:off x="4091181" y="3282205"/>
            <a:ext cx="0" cy="338938"/>
          </a:xfrm>
          <a:prstGeom prst="straightConnector1">
            <a:avLst/>
          </a:prstGeom>
          <a:noFill/>
          <a:ln w="25400" cap="flat" cmpd="sng" algn="ctr">
            <a:solidFill>
              <a:srgbClr val="A5A5A5"/>
            </a:solidFill>
            <a:prstDash val="solid"/>
            <a:miter lim="800000"/>
            <a:tailEnd type="triangle"/>
          </a:ln>
          <a:effectLst/>
        </p:spPr>
      </p:cxnSp>
      <p:sp>
        <p:nvSpPr>
          <p:cNvPr id="32" name="TextBox 31">
            <a:extLst>
              <a:ext uri="{FF2B5EF4-FFF2-40B4-BE49-F238E27FC236}">
                <a16:creationId xmlns:a16="http://schemas.microsoft.com/office/drawing/2014/main" id="{44679ADE-CF96-447E-A53A-509F779FFDE6}"/>
              </a:ext>
            </a:extLst>
          </p:cNvPr>
          <p:cNvSpPr txBox="1"/>
          <p:nvPr/>
        </p:nvSpPr>
        <p:spPr>
          <a:xfrm>
            <a:off x="6653820" y="109769"/>
            <a:ext cx="1583635" cy="1477328"/>
          </a:xfrm>
          <a:prstGeom prst="rect">
            <a:avLst/>
          </a:prstGeom>
          <a:solidFill>
            <a:schemeClr val="accent4">
              <a:lumMod val="60000"/>
              <a:lumOff val="4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prstClr val="black"/>
                </a:solidFill>
              </a:rPr>
              <a:t>Records</a:t>
            </a:r>
            <a:r>
              <a:rPr kumimoji="0" lang="en-US" sz="1800" b="0" i="0" u="none" strike="noStrike" kern="0" cap="none" spc="0" normalizeH="0" baseline="0" noProof="0" dirty="0">
                <a:ln>
                  <a:noFill/>
                </a:ln>
                <a:solidFill>
                  <a:prstClr val="black"/>
                </a:solidFill>
                <a:effectLst/>
                <a:uLnTx/>
                <a:uFillTx/>
              </a:rPr>
              <a:t> with opioid overdose-related ED visit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n=1,454,253</a:t>
            </a:r>
          </a:p>
        </p:txBody>
      </p:sp>
      <p:sp>
        <p:nvSpPr>
          <p:cNvPr id="33" name="Arrow: Down 32">
            <a:extLst>
              <a:ext uri="{FF2B5EF4-FFF2-40B4-BE49-F238E27FC236}">
                <a16:creationId xmlns:a16="http://schemas.microsoft.com/office/drawing/2014/main" id="{E5160FB2-590B-4F0D-9EB3-168AFABF57A7}"/>
              </a:ext>
            </a:extLst>
          </p:cNvPr>
          <p:cNvSpPr/>
          <p:nvPr/>
        </p:nvSpPr>
        <p:spPr>
          <a:xfrm>
            <a:off x="5887813" y="1671055"/>
            <a:ext cx="304800" cy="279307"/>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Arrow: Down 33">
            <a:extLst>
              <a:ext uri="{FF2B5EF4-FFF2-40B4-BE49-F238E27FC236}">
                <a16:creationId xmlns:a16="http://schemas.microsoft.com/office/drawing/2014/main" id="{A70B6DC0-FC2E-404B-AD23-4DF3228830C1}"/>
              </a:ext>
            </a:extLst>
          </p:cNvPr>
          <p:cNvSpPr/>
          <p:nvPr/>
        </p:nvSpPr>
        <p:spPr>
          <a:xfrm>
            <a:off x="8547225" y="1671055"/>
            <a:ext cx="304800" cy="290314"/>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5686D11-9ACD-4D24-A9F8-47FFB7869574}"/>
              </a:ext>
            </a:extLst>
          </p:cNvPr>
          <p:cNvSpPr/>
          <p:nvPr/>
        </p:nvSpPr>
        <p:spPr>
          <a:xfrm>
            <a:off x="5960698" y="1671056"/>
            <a:ext cx="2797734" cy="120127"/>
          </a:xfrm>
          <a:prstGeom prst="rect">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Arrow: Down 35">
            <a:extLst>
              <a:ext uri="{FF2B5EF4-FFF2-40B4-BE49-F238E27FC236}">
                <a16:creationId xmlns:a16="http://schemas.microsoft.com/office/drawing/2014/main" id="{AE3DB460-1E6E-465B-830C-9E480AAB1452}"/>
              </a:ext>
            </a:extLst>
          </p:cNvPr>
          <p:cNvSpPr/>
          <p:nvPr/>
        </p:nvSpPr>
        <p:spPr>
          <a:xfrm>
            <a:off x="7293237" y="1587097"/>
            <a:ext cx="304800" cy="120127"/>
          </a:xfrm>
          <a:prstGeom prst="downArrow">
            <a:avLst>
              <a:gd name="adj1" fmla="val 50000"/>
              <a:gd name="adj2" fmla="val 0"/>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FCD6197-78BD-471D-A12B-F7FFB5B9DA95}"/>
              </a:ext>
            </a:extLst>
          </p:cNvPr>
          <p:cNvSpPr txBox="1"/>
          <p:nvPr/>
        </p:nvSpPr>
        <p:spPr>
          <a:xfrm>
            <a:off x="5281392" y="1950362"/>
            <a:ext cx="1583635" cy="1477328"/>
          </a:xfrm>
          <a:prstGeom prst="rect">
            <a:avLst/>
          </a:prstGeom>
          <a:solidFill>
            <a:schemeClr val="accent4">
              <a:lumMod val="60000"/>
              <a:lumOff val="4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prstClr val="black"/>
                </a:solidFill>
              </a:rPr>
              <a:t>M</a:t>
            </a:r>
            <a:r>
              <a:rPr kumimoji="0" lang="en-US" sz="1800" b="0" i="0" u="none" strike="noStrike" kern="0" cap="none" spc="0" normalizeH="0" baseline="0" noProof="0" dirty="0" err="1">
                <a:ln>
                  <a:noFill/>
                </a:ln>
                <a:solidFill>
                  <a:prstClr val="black"/>
                </a:solidFill>
                <a:effectLst/>
                <a:uLnTx/>
                <a:uFillTx/>
              </a:rPr>
              <a:t>en</a:t>
            </a:r>
            <a:r>
              <a:rPr kumimoji="0" lang="en-US" sz="1800" b="0" i="0" u="none" strike="noStrike" kern="0" cap="none" spc="0" normalizeH="0" baseline="0" noProof="0" dirty="0">
                <a:ln>
                  <a:noFill/>
                </a:ln>
                <a:solidFill>
                  <a:prstClr val="black"/>
                </a:solidFill>
                <a:effectLst/>
                <a:uLnTx/>
                <a:uFillTx/>
              </a:rPr>
              <a:t> with opioid overdose-related ED visit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n=794,923</a:t>
            </a:r>
          </a:p>
        </p:txBody>
      </p:sp>
      <p:sp>
        <p:nvSpPr>
          <p:cNvPr id="9" name="TextBox 8">
            <a:extLst>
              <a:ext uri="{FF2B5EF4-FFF2-40B4-BE49-F238E27FC236}">
                <a16:creationId xmlns:a16="http://schemas.microsoft.com/office/drawing/2014/main" id="{807B9C8A-9829-4FE5-8F32-5F40FB51D3D7}"/>
              </a:ext>
            </a:extLst>
          </p:cNvPr>
          <p:cNvSpPr txBox="1"/>
          <p:nvPr/>
        </p:nvSpPr>
        <p:spPr>
          <a:xfrm>
            <a:off x="7966614" y="1950362"/>
            <a:ext cx="1583635" cy="1477328"/>
          </a:xfrm>
          <a:prstGeom prst="rect">
            <a:avLst/>
          </a:prstGeom>
          <a:solidFill>
            <a:schemeClr val="accent4">
              <a:lumMod val="60000"/>
              <a:lumOff val="4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Women with opioid overdose-related ED visit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n=659,330</a:t>
            </a:r>
          </a:p>
        </p:txBody>
      </p:sp>
      <p:pic>
        <p:nvPicPr>
          <p:cNvPr id="22" name="Picture 21">
            <a:extLst>
              <a:ext uri="{FF2B5EF4-FFF2-40B4-BE49-F238E27FC236}">
                <a16:creationId xmlns:a16="http://schemas.microsoft.com/office/drawing/2014/main" id="{228C7C8B-43C8-49A2-9584-F65D96BE65CB}"/>
              </a:ext>
            </a:extLst>
          </p:cNvPr>
          <p:cNvPicPr>
            <a:picLocks noChangeAspect="1"/>
          </p:cNvPicPr>
          <p:nvPr/>
        </p:nvPicPr>
        <p:blipFill>
          <a:blip r:embed="rId3"/>
          <a:stretch>
            <a:fillRect/>
          </a:stretch>
        </p:blipFill>
        <p:spPr>
          <a:xfrm>
            <a:off x="1808788" y="5913255"/>
            <a:ext cx="1483012" cy="542933"/>
          </a:xfrm>
          <a:prstGeom prst="rect">
            <a:avLst/>
          </a:prstGeom>
        </p:spPr>
      </p:pic>
    </p:spTree>
    <p:extLst>
      <p:ext uri="{BB962C8B-B14F-4D97-AF65-F5344CB8AC3E}">
        <p14:creationId xmlns:p14="http://schemas.microsoft.com/office/powerpoint/2010/main" val="331377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3A4C9A1-F7A2-460D-8AB7-3B6A49E0435C}"/>
              </a:ext>
            </a:extLst>
          </p:cNvPr>
          <p:cNvCxnSpPr/>
          <p:nvPr/>
        </p:nvCxnSpPr>
        <p:spPr>
          <a:xfrm>
            <a:off x="3291800" y="64289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3AE28950-04C5-4063-9DBE-E69010941B61}"/>
              </a:ext>
            </a:extLst>
          </p:cNvPr>
          <p:cNvPicPr>
            <a:picLocks noChangeAspect="1"/>
          </p:cNvPicPr>
          <p:nvPr/>
        </p:nvPicPr>
        <p:blipFill>
          <a:blip r:embed="rId3"/>
          <a:stretch>
            <a:fillRect/>
          </a:stretch>
        </p:blipFill>
        <p:spPr>
          <a:xfrm>
            <a:off x="1808788" y="5913255"/>
            <a:ext cx="1483012" cy="542933"/>
          </a:xfrm>
          <a:prstGeom prst="rect">
            <a:avLst/>
          </a:prstGeom>
        </p:spPr>
      </p:pic>
      <p:sp>
        <p:nvSpPr>
          <p:cNvPr id="36" name="Arrow: Down 35">
            <a:extLst>
              <a:ext uri="{FF2B5EF4-FFF2-40B4-BE49-F238E27FC236}">
                <a16:creationId xmlns:a16="http://schemas.microsoft.com/office/drawing/2014/main" id="{AE3DB460-1E6E-465B-830C-9E480AAB1452}"/>
              </a:ext>
            </a:extLst>
          </p:cNvPr>
          <p:cNvSpPr/>
          <p:nvPr/>
        </p:nvSpPr>
        <p:spPr>
          <a:xfrm>
            <a:off x="8606337" y="1263432"/>
            <a:ext cx="304800" cy="433332"/>
          </a:xfrm>
          <a:prstGeom prst="downArrow">
            <a:avLst>
              <a:gd name="adj1" fmla="val 50000"/>
              <a:gd name="adj2" fmla="val 0"/>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BE6A0CA-8927-4B66-8BD1-F9E3A243EC96}"/>
              </a:ext>
            </a:extLst>
          </p:cNvPr>
          <p:cNvSpPr txBox="1"/>
          <p:nvPr/>
        </p:nvSpPr>
        <p:spPr>
          <a:xfrm>
            <a:off x="7972676" y="99308"/>
            <a:ext cx="1583635" cy="1477328"/>
          </a:xfrm>
          <a:prstGeom prst="rect">
            <a:avLst/>
          </a:prstGeom>
          <a:solidFill>
            <a:schemeClr val="accent4">
              <a:lumMod val="60000"/>
              <a:lumOff val="4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Reproductive-aged women with opioid-related ED visit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n=329,420</a:t>
            </a:r>
          </a:p>
        </p:txBody>
      </p:sp>
      <p:sp>
        <p:nvSpPr>
          <p:cNvPr id="33" name="Arrow: Down 32">
            <a:extLst>
              <a:ext uri="{FF2B5EF4-FFF2-40B4-BE49-F238E27FC236}">
                <a16:creationId xmlns:a16="http://schemas.microsoft.com/office/drawing/2014/main" id="{E5160FB2-590B-4F0D-9EB3-168AFABF57A7}"/>
              </a:ext>
            </a:extLst>
          </p:cNvPr>
          <p:cNvSpPr/>
          <p:nvPr/>
        </p:nvSpPr>
        <p:spPr>
          <a:xfrm>
            <a:off x="7234978" y="1671055"/>
            <a:ext cx="304800" cy="279307"/>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Arrow: Down 33">
            <a:extLst>
              <a:ext uri="{FF2B5EF4-FFF2-40B4-BE49-F238E27FC236}">
                <a16:creationId xmlns:a16="http://schemas.microsoft.com/office/drawing/2014/main" id="{A70B6DC0-FC2E-404B-AD23-4DF3228830C1}"/>
              </a:ext>
            </a:extLst>
          </p:cNvPr>
          <p:cNvSpPr/>
          <p:nvPr/>
        </p:nvSpPr>
        <p:spPr>
          <a:xfrm>
            <a:off x="9953196" y="1671055"/>
            <a:ext cx="304800" cy="296156"/>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5686D11-9ACD-4D24-A9F8-47FFB7869574}"/>
              </a:ext>
            </a:extLst>
          </p:cNvPr>
          <p:cNvSpPr/>
          <p:nvPr/>
        </p:nvSpPr>
        <p:spPr>
          <a:xfrm>
            <a:off x="7307864" y="1671055"/>
            <a:ext cx="2750536" cy="120127"/>
          </a:xfrm>
          <a:prstGeom prst="rect">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FCD6197-78BD-471D-A12B-F7FFB5B9DA95}"/>
              </a:ext>
            </a:extLst>
          </p:cNvPr>
          <p:cNvSpPr txBox="1"/>
          <p:nvPr/>
        </p:nvSpPr>
        <p:spPr>
          <a:xfrm>
            <a:off x="6628557" y="1950362"/>
            <a:ext cx="1583635" cy="1754326"/>
          </a:xfrm>
          <a:prstGeom prst="rect">
            <a:avLst/>
          </a:prstGeom>
          <a:solidFill>
            <a:schemeClr val="accent4">
              <a:lumMod val="60000"/>
              <a:lumOff val="40000"/>
            </a:schemeClr>
          </a:solidFill>
        </p:spPr>
        <p:txBody>
          <a:bodyPr wrap="square" rtlCol="0">
            <a:spAutoFit/>
          </a:bodyPr>
          <a:lstStyle/>
          <a:p>
            <a:pPr lvl="0" algn="ctr" defTabSz="457200">
              <a:defRPr/>
            </a:pPr>
            <a:r>
              <a:rPr lang="en-US" kern="0" dirty="0">
                <a:solidFill>
                  <a:prstClr val="black"/>
                </a:solidFill>
              </a:rPr>
              <a:t>Pregnant, reproductive-aged women with opioid-related ED visit</a:t>
            </a:r>
          </a:p>
          <a:p>
            <a:pPr lvl="0" algn="ctr" defTabSz="457200">
              <a:defRPr/>
            </a:pPr>
            <a:r>
              <a:rPr lang="en-US" kern="0" dirty="0">
                <a:solidFill>
                  <a:prstClr val="black"/>
                </a:solidFill>
              </a:rPr>
              <a:t>n=25,056</a:t>
            </a:r>
          </a:p>
        </p:txBody>
      </p:sp>
      <p:sp>
        <p:nvSpPr>
          <p:cNvPr id="9" name="TextBox 8">
            <a:extLst>
              <a:ext uri="{FF2B5EF4-FFF2-40B4-BE49-F238E27FC236}">
                <a16:creationId xmlns:a16="http://schemas.microsoft.com/office/drawing/2014/main" id="{807B9C8A-9829-4FE5-8F32-5F40FB51D3D7}"/>
              </a:ext>
            </a:extLst>
          </p:cNvPr>
          <p:cNvSpPr txBox="1"/>
          <p:nvPr/>
        </p:nvSpPr>
        <p:spPr>
          <a:xfrm>
            <a:off x="9313779" y="1950362"/>
            <a:ext cx="1583635" cy="1754326"/>
          </a:xfrm>
          <a:prstGeom prst="rect">
            <a:avLst/>
          </a:prstGeom>
          <a:solidFill>
            <a:schemeClr val="accent4">
              <a:lumMod val="60000"/>
              <a:lumOff val="40000"/>
            </a:schemeClr>
          </a:solidFill>
        </p:spPr>
        <p:txBody>
          <a:bodyPr wrap="square" rtlCol="0">
            <a:spAutoFit/>
          </a:bodyPr>
          <a:lstStyle/>
          <a:p>
            <a:pPr lvl="0" algn="ctr" defTabSz="457200">
              <a:defRPr/>
            </a:pPr>
            <a:r>
              <a:rPr lang="en-US" kern="0" dirty="0">
                <a:solidFill>
                  <a:prstClr val="black"/>
                </a:solidFill>
              </a:rPr>
              <a:t>Non-pregnant, reproductive-aged women with opioid-related ED visit</a:t>
            </a:r>
          </a:p>
          <a:p>
            <a:pPr lvl="0" algn="ctr" defTabSz="457200">
              <a:defRPr/>
            </a:pPr>
            <a:r>
              <a:rPr lang="en-US" kern="0" dirty="0">
                <a:solidFill>
                  <a:prstClr val="black"/>
                </a:solidFill>
              </a:rPr>
              <a:t>n=304,364</a:t>
            </a:r>
          </a:p>
        </p:txBody>
      </p:sp>
      <p:sp>
        <p:nvSpPr>
          <p:cNvPr id="21" name="TextBox 20">
            <a:extLst>
              <a:ext uri="{FF2B5EF4-FFF2-40B4-BE49-F238E27FC236}">
                <a16:creationId xmlns:a16="http://schemas.microsoft.com/office/drawing/2014/main" id="{DCCCD51F-BC75-42F2-B672-D97DC7527273}"/>
              </a:ext>
            </a:extLst>
          </p:cNvPr>
          <p:cNvSpPr txBox="1"/>
          <p:nvPr/>
        </p:nvSpPr>
        <p:spPr>
          <a:xfrm>
            <a:off x="1176252" y="1950362"/>
            <a:ext cx="1858618" cy="1200329"/>
          </a:xfrm>
          <a:prstGeom prst="rect">
            <a:avLst/>
          </a:prstGeom>
          <a:solidFill>
            <a:srgbClr val="E7E6E6"/>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CDC Defined ICD10 Codes for Pregnancy: </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O00-9A</a:t>
            </a:r>
          </a:p>
        </p:txBody>
      </p:sp>
      <p:sp>
        <p:nvSpPr>
          <p:cNvPr id="22" name="TextBox 21">
            <a:extLst>
              <a:ext uri="{FF2B5EF4-FFF2-40B4-BE49-F238E27FC236}">
                <a16:creationId xmlns:a16="http://schemas.microsoft.com/office/drawing/2014/main" id="{6AD598CC-6382-4952-BA42-10748FE8DD7C}"/>
              </a:ext>
            </a:extLst>
          </p:cNvPr>
          <p:cNvSpPr txBox="1"/>
          <p:nvPr/>
        </p:nvSpPr>
        <p:spPr>
          <a:xfrm>
            <a:off x="1176252" y="4204309"/>
            <a:ext cx="1858618" cy="1200329"/>
          </a:xfrm>
          <a:prstGeom prst="rect">
            <a:avLst/>
          </a:prstGeom>
          <a:solidFill>
            <a:srgbClr val="E7E6E6"/>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CPT Code for Naloxone Administration: </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J2310</a:t>
            </a:r>
          </a:p>
        </p:txBody>
      </p:sp>
      <p:sp>
        <p:nvSpPr>
          <p:cNvPr id="23" name="Arrow: Down 22">
            <a:extLst>
              <a:ext uri="{FF2B5EF4-FFF2-40B4-BE49-F238E27FC236}">
                <a16:creationId xmlns:a16="http://schemas.microsoft.com/office/drawing/2014/main" id="{0C0D6A85-3253-4839-924C-088825FC76CB}"/>
              </a:ext>
            </a:extLst>
          </p:cNvPr>
          <p:cNvSpPr/>
          <p:nvPr/>
        </p:nvSpPr>
        <p:spPr>
          <a:xfrm>
            <a:off x="5893875" y="3831905"/>
            <a:ext cx="304800" cy="279307"/>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9A2BA95B-1234-4B6E-BAB9-7FF9E3A14F87}"/>
              </a:ext>
            </a:extLst>
          </p:cNvPr>
          <p:cNvSpPr/>
          <p:nvPr/>
        </p:nvSpPr>
        <p:spPr>
          <a:xfrm>
            <a:off x="8612093" y="3831905"/>
            <a:ext cx="304800" cy="296156"/>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BA71BCE-115C-49CB-90DD-D62965FC6338}"/>
              </a:ext>
            </a:extLst>
          </p:cNvPr>
          <p:cNvSpPr/>
          <p:nvPr/>
        </p:nvSpPr>
        <p:spPr>
          <a:xfrm>
            <a:off x="5966761" y="3831905"/>
            <a:ext cx="2793756" cy="120127"/>
          </a:xfrm>
          <a:prstGeom prst="rect">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Arrow: Down 36">
            <a:extLst>
              <a:ext uri="{FF2B5EF4-FFF2-40B4-BE49-F238E27FC236}">
                <a16:creationId xmlns:a16="http://schemas.microsoft.com/office/drawing/2014/main" id="{34433004-6982-4CD4-8106-07F28021E422}"/>
              </a:ext>
            </a:extLst>
          </p:cNvPr>
          <p:cNvSpPr/>
          <p:nvPr/>
        </p:nvSpPr>
        <p:spPr>
          <a:xfrm>
            <a:off x="7277578" y="3708330"/>
            <a:ext cx="304800" cy="120127"/>
          </a:xfrm>
          <a:prstGeom prst="downArrow">
            <a:avLst>
              <a:gd name="adj1" fmla="val 50000"/>
              <a:gd name="adj2" fmla="val 0"/>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A6AF8B3F-9C3F-40BC-8FCB-E73B0E1989BB}"/>
              </a:ext>
            </a:extLst>
          </p:cNvPr>
          <p:cNvSpPr txBox="1"/>
          <p:nvPr/>
        </p:nvSpPr>
        <p:spPr>
          <a:xfrm>
            <a:off x="5287454" y="4111212"/>
            <a:ext cx="1583635" cy="2308324"/>
          </a:xfrm>
          <a:prstGeom prst="rect">
            <a:avLst/>
          </a:prstGeom>
          <a:solidFill>
            <a:schemeClr val="accent4">
              <a:lumMod val="60000"/>
              <a:lumOff val="40000"/>
            </a:schemeClr>
          </a:solidFill>
        </p:spPr>
        <p:txBody>
          <a:bodyPr wrap="square" rtlCol="0">
            <a:spAutoFit/>
          </a:bodyPr>
          <a:lstStyle/>
          <a:p>
            <a:pPr lvl="0" algn="ctr" defTabSz="457200">
              <a:defRPr/>
            </a:pPr>
            <a:r>
              <a:rPr lang="en-US" kern="0" dirty="0">
                <a:solidFill>
                  <a:prstClr val="black"/>
                </a:solidFill>
              </a:rPr>
              <a:t>Pregnant, reproductive-aged women with opioid-related ED visit who received naloxone</a:t>
            </a:r>
          </a:p>
          <a:p>
            <a:pPr lvl="0" algn="ctr" defTabSz="457200">
              <a:defRPr/>
            </a:pPr>
            <a:r>
              <a:rPr lang="en-US" kern="0" dirty="0">
                <a:solidFill>
                  <a:prstClr val="black"/>
                </a:solidFill>
              </a:rPr>
              <a:t>n=69</a:t>
            </a:r>
          </a:p>
        </p:txBody>
      </p:sp>
      <p:sp>
        <p:nvSpPr>
          <p:cNvPr id="39" name="TextBox 38">
            <a:extLst>
              <a:ext uri="{FF2B5EF4-FFF2-40B4-BE49-F238E27FC236}">
                <a16:creationId xmlns:a16="http://schemas.microsoft.com/office/drawing/2014/main" id="{AF86B81B-9972-4A9A-8D99-F8303C6CDCBE}"/>
              </a:ext>
            </a:extLst>
          </p:cNvPr>
          <p:cNvSpPr txBox="1"/>
          <p:nvPr/>
        </p:nvSpPr>
        <p:spPr>
          <a:xfrm>
            <a:off x="7972676" y="4111212"/>
            <a:ext cx="1583635" cy="2585323"/>
          </a:xfrm>
          <a:prstGeom prst="rect">
            <a:avLst/>
          </a:prstGeom>
          <a:solidFill>
            <a:schemeClr val="accent4">
              <a:lumMod val="60000"/>
              <a:lumOff val="40000"/>
            </a:schemeClr>
          </a:solidFill>
        </p:spPr>
        <p:txBody>
          <a:bodyPr wrap="square" rtlCol="0">
            <a:spAutoFit/>
          </a:bodyPr>
          <a:lstStyle/>
          <a:p>
            <a:pPr lvl="0" algn="ctr" defTabSz="457200">
              <a:defRPr/>
            </a:pPr>
            <a:r>
              <a:rPr lang="en-US" kern="0" dirty="0">
                <a:solidFill>
                  <a:prstClr val="black"/>
                </a:solidFill>
              </a:rPr>
              <a:t>Non-pregnant, reproductive-aged women with opioid-related ED visit who did not receive naloxone</a:t>
            </a:r>
          </a:p>
          <a:p>
            <a:pPr lvl="0" algn="ctr" defTabSz="457200">
              <a:defRPr/>
            </a:pPr>
            <a:r>
              <a:rPr lang="en-US" kern="0" dirty="0">
                <a:solidFill>
                  <a:prstClr val="black"/>
                </a:solidFill>
              </a:rPr>
              <a:t>n=24,987</a:t>
            </a:r>
          </a:p>
        </p:txBody>
      </p:sp>
    </p:spTree>
    <p:extLst>
      <p:ext uri="{BB962C8B-B14F-4D97-AF65-F5344CB8AC3E}">
        <p14:creationId xmlns:p14="http://schemas.microsoft.com/office/powerpoint/2010/main" val="260810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descr="Female">
            <a:extLst>
              <a:ext uri="{FF2B5EF4-FFF2-40B4-BE49-F238E27FC236}">
                <a16:creationId xmlns:a16="http://schemas.microsoft.com/office/drawing/2014/main" id="{D5516D95-6256-48F9-9D69-D62CCF97546E}"/>
              </a:ext>
            </a:extLst>
          </p:cNvPr>
          <p:cNvPicPr>
            <a:picLocks noGrp="1" noChangeAspect="1"/>
          </p:cNvPicPr>
          <p:nvPr>
            <p:ph type="pic" sz="quarter" idx="105"/>
          </p:nvPr>
        </p:nvPicPr>
        <p:blipFill>
          <a:blip r:embed="rId3">
            <a:extLst>
              <a:ext uri="{96DAC541-7B7A-43D3-8B79-37D633B846F1}">
                <asvg:svgBlip xmlns:asvg="http://schemas.microsoft.com/office/drawing/2016/SVG/main" r:embed="rId4"/>
              </a:ext>
            </a:extLst>
          </a:blip>
          <a:srcRect t="243" b="243"/>
          <a:stretch>
            <a:fillRect/>
          </a:stretch>
        </p:blipFill>
        <p:spPr>
          <a:xfrm>
            <a:off x="5055671" y="2124313"/>
            <a:ext cx="2285207" cy="2273182"/>
          </a:xfrm>
        </p:spPr>
      </p:pic>
      <p:pic>
        <p:nvPicPr>
          <p:cNvPr id="9" name="Picture Placeholder 8" descr="Male">
            <a:extLst>
              <a:ext uri="{FF2B5EF4-FFF2-40B4-BE49-F238E27FC236}">
                <a16:creationId xmlns:a16="http://schemas.microsoft.com/office/drawing/2014/main" id="{E7C844E4-0C52-45CF-B9F6-033778D9F83E}"/>
              </a:ext>
            </a:extLst>
          </p:cNvPr>
          <p:cNvPicPr>
            <a:picLocks noGrp="1" noChangeAspect="1"/>
          </p:cNvPicPr>
          <p:nvPr>
            <p:ph type="pic" sz="quarter" idx="104"/>
          </p:nvPr>
        </p:nvPicPr>
        <p:blipFill>
          <a:blip r:embed="rId5">
            <a:extLst>
              <a:ext uri="{96DAC541-7B7A-43D3-8B79-37D633B846F1}">
                <asvg:svgBlip xmlns:asvg="http://schemas.microsoft.com/office/drawing/2016/SVG/main" r:embed="rId6"/>
              </a:ext>
            </a:extLst>
          </a:blip>
          <a:srcRect t="278" b="278"/>
          <a:stretch>
            <a:fillRect/>
          </a:stretch>
        </p:blipFill>
        <p:spPr>
          <a:xfrm>
            <a:off x="1445763" y="2124313"/>
            <a:ext cx="2285207" cy="2273182"/>
          </a:xfrm>
        </p:spPr>
      </p:pic>
      <p:sp>
        <p:nvSpPr>
          <p:cNvPr id="7" name="Title 6">
            <a:extLst>
              <a:ext uri="{FF2B5EF4-FFF2-40B4-BE49-F238E27FC236}">
                <a16:creationId xmlns:a16="http://schemas.microsoft.com/office/drawing/2014/main" id="{E5459791-6EF9-44B2-8D08-30CD83D92ED6}"/>
              </a:ext>
            </a:extLst>
          </p:cNvPr>
          <p:cNvSpPr>
            <a:spLocks noGrp="1"/>
          </p:cNvSpPr>
          <p:nvPr>
            <p:ph type="title"/>
          </p:nvPr>
        </p:nvSpPr>
        <p:spPr>
          <a:xfrm>
            <a:off x="1339933" y="4597868"/>
            <a:ext cx="2496865" cy="1093030"/>
          </a:xfrm>
        </p:spPr>
        <p:txBody>
          <a:bodyPr/>
          <a:lstStyle/>
          <a:p>
            <a:r>
              <a:rPr lang="en-US" sz="3000" b="0" dirty="0"/>
              <a:t>2.10%</a:t>
            </a:r>
            <a:br>
              <a:rPr lang="en-US" sz="3000" b="0" dirty="0"/>
            </a:br>
            <a:endParaRPr lang="en-US" sz="3000" b="0" dirty="0"/>
          </a:p>
        </p:txBody>
      </p:sp>
      <p:pic>
        <p:nvPicPr>
          <p:cNvPr id="12" name="Picture Placeholder 8" descr="Pregnant lady">
            <a:extLst>
              <a:ext uri="{FF2B5EF4-FFF2-40B4-BE49-F238E27FC236}">
                <a16:creationId xmlns:a16="http://schemas.microsoft.com/office/drawing/2014/main" id="{3B300349-6AA8-41FB-8983-1A5C6BCD02A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665579" y="2124313"/>
            <a:ext cx="2273182"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pic>
      <p:sp>
        <p:nvSpPr>
          <p:cNvPr id="14" name="Title 10">
            <a:extLst>
              <a:ext uri="{FF2B5EF4-FFF2-40B4-BE49-F238E27FC236}">
                <a16:creationId xmlns:a16="http://schemas.microsoft.com/office/drawing/2014/main" id="{4EC5A272-B0DC-4C44-B4A6-7B3A5D5223B6}"/>
              </a:ext>
            </a:extLst>
          </p:cNvPr>
          <p:cNvSpPr txBox="1">
            <a:spLocks/>
          </p:cNvSpPr>
          <p:nvPr/>
        </p:nvSpPr>
        <p:spPr>
          <a:xfrm>
            <a:off x="3291706" y="-168096"/>
            <a:ext cx="5813136" cy="160020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600" dirty="0"/>
              <a:t>NALOXONE ADMINSTRATION</a:t>
            </a:r>
          </a:p>
        </p:txBody>
      </p:sp>
      <p:sp>
        <p:nvSpPr>
          <p:cNvPr id="15" name="Title 6">
            <a:extLst>
              <a:ext uri="{FF2B5EF4-FFF2-40B4-BE49-F238E27FC236}">
                <a16:creationId xmlns:a16="http://schemas.microsoft.com/office/drawing/2014/main" id="{5922E542-EC94-40A0-9082-6F3C6030DBA1}"/>
              </a:ext>
            </a:extLst>
          </p:cNvPr>
          <p:cNvSpPr txBox="1">
            <a:spLocks/>
          </p:cNvSpPr>
          <p:nvPr/>
        </p:nvSpPr>
        <p:spPr>
          <a:xfrm>
            <a:off x="4949841" y="4397495"/>
            <a:ext cx="2496865" cy="200429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000" b="0" dirty="0"/>
              <a:t>1.70%</a:t>
            </a:r>
            <a:br>
              <a:rPr lang="en-US" sz="3000" b="0" dirty="0"/>
            </a:br>
            <a:r>
              <a:rPr lang="en-US" sz="3000" b="0" dirty="0"/>
              <a:t>AOR: </a:t>
            </a:r>
            <a:r>
              <a:rPr lang="en-US" sz="3000" b="0" dirty="0">
                <a:ea typeface="Calibri" panose="020F0502020204030204" pitchFamily="34" charset="0"/>
                <a:cs typeface="Times New Roman" panose="02020603050405020304" pitchFamily="18" charset="0"/>
              </a:rPr>
              <a:t>0.86 (0.83-0.89)</a:t>
            </a:r>
          </a:p>
        </p:txBody>
      </p:sp>
      <p:sp>
        <p:nvSpPr>
          <p:cNvPr id="17" name="Title 6">
            <a:extLst>
              <a:ext uri="{FF2B5EF4-FFF2-40B4-BE49-F238E27FC236}">
                <a16:creationId xmlns:a16="http://schemas.microsoft.com/office/drawing/2014/main" id="{00C600FE-F1C0-4C65-823D-01985C9E959B}"/>
              </a:ext>
            </a:extLst>
          </p:cNvPr>
          <p:cNvSpPr txBox="1">
            <a:spLocks/>
          </p:cNvSpPr>
          <p:nvPr/>
        </p:nvSpPr>
        <p:spPr>
          <a:xfrm>
            <a:off x="8553737" y="4397495"/>
            <a:ext cx="2496865" cy="200429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000" b="0" dirty="0"/>
              <a:t>0.27%</a:t>
            </a:r>
            <a:br>
              <a:rPr lang="en-US" sz="3000" b="0" dirty="0"/>
            </a:br>
            <a:r>
              <a:rPr lang="en-US" sz="3000" b="0" dirty="0"/>
              <a:t>AOR: </a:t>
            </a:r>
            <a:r>
              <a:rPr lang="en-US" sz="3000" b="0" dirty="0">
                <a:ea typeface="Calibri" panose="020F0502020204030204" pitchFamily="34" charset="0"/>
                <a:cs typeface="Times New Roman" panose="02020603050405020304" pitchFamily="18" charset="0"/>
              </a:rPr>
              <a:t>0.16 (0.13-0.21</a:t>
            </a:r>
            <a:r>
              <a:rPr lang="en-US" sz="3000" b="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8" name="Half Frame 17">
            <a:extLst>
              <a:ext uri="{FF2B5EF4-FFF2-40B4-BE49-F238E27FC236}">
                <a16:creationId xmlns:a16="http://schemas.microsoft.com/office/drawing/2014/main" id="{C26D67DD-69EC-46BA-A834-4F0F973C5DAC}"/>
              </a:ext>
            </a:extLst>
          </p:cNvPr>
          <p:cNvSpPr/>
          <p:nvPr/>
        </p:nvSpPr>
        <p:spPr>
          <a:xfrm rot="8160229">
            <a:off x="3533833" y="2686577"/>
            <a:ext cx="1117600" cy="1148655"/>
          </a:xfrm>
          <a:prstGeom prst="halfFrame">
            <a:avLst>
              <a:gd name="adj1" fmla="val 19283"/>
              <a:gd name="adj2" fmla="val 201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a:extLst>
              <a:ext uri="{FF2B5EF4-FFF2-40B4-BE49-F238E27FC236}">
                <a16:creationId xmlns:a16="http://schemas.microsoft.com/office/drawing/2014/main" id="{33D2E99E-0911-44B8-8C28-55D0CCD0E352}"/>
              </a:ext>
            </a:extLst>
          </p:cNvPr>
          <p:cNvSpPr/>
          <p:nvPr/>
        </p:nvSpPr>
        <p:spPr>
          <a:xfrm rot="8160229">
            <a:off x="7112924" y="2686579"/>
            <a:ext cx="1117600" cy="1148655"/>
          </a:xfrm>
          <a:prstGeom prst="halfFrame">
            <a:avLst>
              <a:gd name="adj1" fmla="val 19283"/>
              <a:gd name="adj2" fmla="val 201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35D9A242-8A06-4EEC-9E3B-A3875C38FF04}"/>
              </a:ext>
            </a:extLst>
          </p:cNvPr>
          <p:cNvCxnSpPr/>
          <p:nvPr/>
        </p:nvCxnSpPr>
        <p:spPr>
          <a:xfrm>
            <a:off x="3291800" y="64289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67644CA0-EF41-4546-B987-A1C56448869F}"/>
              </a:ext>
            </a:extLst>
          </p:cNvPr>
          <p:cNvPicPr>
            <a:picLocks noChangeAspect="1"/>
          </p:cNvPicPr>
          <p:nvPr/>
        </p:nvPicPr>
        <p:blipFill>
          <a:blip r:embed="rId9"/>
          <a:stretch>
            <a:fillRect/>
          </a:stretch>
        </p:blipFill>
        <p:spPr>
          <a:xfrm>
            <a:off x="1808788" y="5913255"/>
            <a:ext cx="1483012" cy="542933"/>
          </a:xfrm>
          <a:prstGeom prst="rect">
            <a:avLst/>
          </a:prstGeom>
        </p:spPr>
      </p:pic>
    </p:spTree>
    <p:extLst>
      <p:ext uri="{BB962C8B-B14F-4D97-AF65-F5344CB8AC3E}">
        <p14:creationId xmlns:p14="http://schemas.microsoft.com/office/powerpoint/2010/main" val="136164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descr="Female">
            <a:extLst>
              <a:ext uri="{FF2B5EF4-FFF2-40B4-BE49-F238E27FC236}">
                <a16:creationId xmlns:a16="http://schemas.microsoft.com/office/drawing/2014/main" id="{D5516D95-6256-48F9-9D69-D62CCF97546E}"/>
              </a:ext>
            </a:extLst>
          </p:cNvPr>
          <p:cNvPicPr>
            <a:picLocks noGrp="1" noChangeAspect="1"/>
          </p:cNvPicPr>
          <p:nvPr>
            <p:ph type="pic" sz="quarter" idx="105"/>
          </p:nvPr>
        </p:nvPicPr>
        <p:blipFill>
          <a:blip r:embed="rId3">
            <a:extLst>
              <a:ext uri="{96DAC541-7B7A-43D3-8B79-37D633B846F1}">
                <asvg:svgBlip xmlns:asvg="http://schemas.microsoft.com/office/drawing/2016/SVG/main" r:embed="rId4"/>
              </a:ext>
            </a:extLst>
          </a:blip>
          <a:srcRect t="243" b="243"/>
          <a:stretch>
            <a:fillRect/>
          </a:stretch>
        </p:blipFill>
        <p:spPr>
          <a:xfrm>
            <a:off x="5065946" y="2124313"/>
            <a:ext cx="2285207" cy="2273182"/>
          </a:xfrm>
        </p:spPr>
      </p:pic>
      <p:pic>
        <p:nvPicPr>
          <p:cNvPr id="9" name="Picture Placeholder 8" descr="Male">
            <a:extLst>
              <a:ext uri="{FF2B5EF4-FFF2-40B4-BE49-F238E27FC236}">
                <a16:creationId xmlns:a16="http://schemas.microsoft.com/office/drawing/2014/main" id="{E7C844E4-0C52-45CF-B9F6-033778D9F83E}"/>
              </a:ext>
            </a:extLst>
          </p:cNvPr>
          <p:cNvPicPr>
            <a:picLocks noGrp="1" noChangeAspect="1"/>
          </p:cNvPicPr>
          <p:nvPr>
            <p:ph type="pic" sz="quarter" idx="104"/>
          </p:nvPr>
        </p:nvPicPr>
        <p:blipFill>
          <a:blip r:embed="rId5">
            <a:extLst>
              <a:ext uri="{96DAC541-7B7A-43D3-8B79-37D633B846F1}">
                <asvg:svgBlip xmlns:asvg="http://schemas.microsoft.com/office/drawing/2016/SVG/main" r:embed="rId6"/>
              </a:ext>
            </a:extLst>
          </a:blip>
          <a:srcRect t="278" b="278"/>
          <a:stretch>
            <a:fillRect/>
          </a:stretch>
        </p:blipFill>
        <p:spPr>
          <a:xfrm>
            <a:off x="1456038" y="2124313"/>
            <a:ext cx="2285207" cy="2273182"/>
          </a:xfrm>
        </p:spPr>
      </p:pic>
      <p:sp>
        <p:nvSpPr>
          <p:cNvPr id="7" name="Title 6">
            <a:extLst>
              <a:ext uri="{FF2B5EF4-FFF2-40B4-BE49-F238E27FC236}">
                <a16:creationId xmlns:a16="http://schemas.microsoft.com/office/drawing/2014/main" id="{E5459791-6EF9-44B2-8D08-30CD83D92ED6}"/>
              </a:ext>
            </a:extLst>
          </p:cNvPr>
          <p:cNvSpPr>
            <a:spLocks noGrp="1"/>
          </p:cNvSpPr>
          <p:nvPr>
            <p:ph type="title"/>
          </p:nvPr>
        </p:nvSpPr>
        <p:spPr>
          <a:xfrm>
            <a:off x="1350208" y="4597868"/>
            <a:ext cx="2496865" cy="1093030"/>
          </a:xfrm>
        </p:spPr>
        <p:txBody>
          <a:bodyPr/>
          <a:lstStyle/>
          <a:p>
            <a:r>
              <a:rPr lang="en-US" sz="3000" b="0" dirty="0"/>
              <a:t>27.2%</a:t>
            </a:r>
            <a:br>
              <a:rPr lang="en-US" sz="3000" b="0" dirty="0"/>
            </a:br>
            <a:endParaRPr lang="en-US" sz="3000" b="0" dirty="0"/>
          </a:p>
        </p:txBody>
      </p:sp>
      <p:pic>
        <p:nvPicPr>
          <p:cNvPr id="12" name="Picture Placeholder 8" descr="Pregnant lady">
            <a:extLst>
              <a:ext uri="{FF2B5EF4-FFF2-40B4-BE49-F238E27FC236}">
                <a16:creationId xmlns:a16="http://schemas.microsoft.com/office/drawing/2014/main" id="{3B300349-6AA8-41FB-8983-1A5C6BCD02A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675854" y="2124313"/>
            <a:ext cx="2273182"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pic>
      <p:sp>
        <p:nvSpPr>
          <p:cNvPr id="14" name="Title 10">
            <a:extLst>
              <a:ext uri="{FF2B5EF4-FFF2-40B4-BE49-F238E27FC236}">
                <a16:creationId xmlns:a16="http://schemas.microsoft.com/office/drawing/2014/main" id="{4EC5A272-B0DC-4C44-B4A6-7B3A5D5223B6}"/>
              </a:ext>
            </a:extLst>
          </p:cNvPr>
          <p:cNvSpPr txBox="1">
            <a:spLocks/>
          </p:cNvSpPr>
          <p:nvPr/>
        </p:nvSpPr>
        <p:spPr>
          <a:xfrm>
            <a:off x="2933598" y="-168096"/>
            <a:ext cx="6549899" cy="160020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600" dirty="0"/>
              <a:t>Subsequent facility admission</a:t>
            </a:r>
          </a:p>
        </p:txBody>
      </p:sp>
      <p:sp>
        <p:nvSpPr>
          <p:cNvPr id="15" name="Title 6">
            <a:extLst>
              <a:ext uri="{FF2B5EF4-FFF2-40B4-BE49-F238E27FC236}">
                <a16:creationId xmlns:a16="http://schemas.microsoft.com/office/drawing/2014/main" id="{5922E542-EC94-40A0-9082-6F3C6030DBA1}"/>
              </a:ext>
            </a:extLst>
          </p:cNvPr>
          <p:cNvSpPr txBox="1">
            <a:spLocks/>
          </p:cNvSpPr>
          <p:nvPr/>
        </p:nvSpPr>
        <p:spPr>
          <a:xfrm>
            <a:off x="4960116" y="4397495"/>
            <a:ext cx="2496865" cy="200429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000" b="0" dirty="0"/>
              <a:t>30.2%</a:t>
            </a:r>
            <a:br>
              <a:rPr lang="en-US" sz="3000" b="0" dirty="0"/>
            </a:br>
            <a:r>
              <a:rPr lang="en-US" sz="3000" b="0" dirty="0"/>
              <a:t>AOR: </a:t>
            </a:r>
            <a:r>
              <a:rPr lang="en-US" sz="3200" b="0" dirty="0">
                <a:ea typeface="Calibri" panose="020F0502020204030204" pitchFamily="34" charset="0"/>
                <a:cs typeface="Times New Roman" panose="02020603050405020304" pitchFamily="18" charset="0"/>
              </a:rPr>
              <a:t>1.04 (1.03-1.06)</a:t>
            </a:r>
          </a:p>
        </p:txBody>
      </p:sp>
      <p:sp>
        <p:nvSpPr>
          <p:cNvPr id="17" name="Title 6">
            <a:extLst>
              <a:ext uri="{FF2B5EF4-FFF2-40B4-BE49-F238E27FC236}">
                <a16:creationId xmlns:a16="http://schemas.microsoft.com/office/drawing/2014/main" id="{00C600FE-F1C0-4C65-823D-01985C9E959B}"/>
              </a:ext>
            </a:extLst>
          </p:cNvPr>
          <p:cNvSpPr txBox="1">
            <a:spLocks/>
          </p:cNvSpPr>
          <p:nvPr/>
        </p:nvSpPr>
        <p:spPr>
          <a:xfrm>
            <a:off x="8564012" y="4397495"/>
            <a:ext cx="2496865" cy="200429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000" b="0" dirty="0"/>
              <a:t>40.5%</a:t>
            </a:r>
            <a:br>
              <a:rPr lang="en-US" sz="3000" b="0" dirty="0"/>
            </a:br>
            <a:r>
              <a:rPr lang="en-US" sz="3000" b="0" dirty="0"/>
              <a:t>AOR: </a:t>
            </a:r>
            <a:r>
              <a:rPr lang="en-US" sz="3200" b="0" dirty="0">
                <a:ea typeface="Calibri" panose="020F0502020204030204" pitchFamily="34" charset="0"/>
                <a:cs typeface="Times New Roman" panose="02020603050405020304" pitchFamily="18" charset="0"/>
              </a:rPr>
              <a:t>2.04 (2.00-2.10)</a:t>
            </a:r>
          </a:p>
        </p:txBody>
      </p:sp>
      <p:sp>
        <p:nvSpPr>
          <p:cNvPr id="18" name="Half Frame 17">
            <a:extLst>
              <a:ext uri="{FF2B5EF4-FFF2-40B4-BE49-F238E27FC236}">
                <a16:creationId xmlns:a16="http://schemas.microsoft.com/office/drawing/2014/main" id="{C26D67DD-69EC-46BA-A834-4F0F973C5DAC}"/>
              </a:ext>
            </a:extLst>
          </p:cNvPr>
          <p:cNvSpPr/>
          <p:nvPr/>
        </p:nvSpPr>
        <p:spPr>
          <a:xfrm rot="18981124">
            <a:off x="4283492" y="2686542"/>
            <a:ext cx="1117600" cy="1148655"/>
          </a:xfrm>
          <a:prstGeom prst="halfFrame">
            <a:avLst>
              <a:gd name="adj1" fmla="val 19283"/>
              <a:gd name="adj2" fmla="val 201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a:extLst>
              <a:ext uri="{FF2B5EF4-FFF2-40B4-BE49-F238E27FC236}">
                <a16:creationId xmlns:a16="http://schemas.microsoft.com/office/drawing/2014/main" id="{33D2E99E-0911-44B8-8C28-55D0CCD0E352}"/>
              </a:ext>
            </a:extLst>
          </p:cNvPr>
          <p:cNvSpPr/>
          <p:nvPr/>
        </p:nvSpPr>
        <p:spPr>
          <a:xfrm rot="18892278">
            <a:off x="7755730" y="2686479"/>
            <a:ext cx="1117600" cy="1148655"/>
          </a:xfrm>
          <a:prstGeom prst="halfFrame">
            <a:avLst>
              <a:gd name="adj1" fmla="val 19283"/>
              <a:gd name="adj2" fmla="val 201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40C19F11-2E92-4DCD-A95E-203AED991E31}"/>
              </a:ext>
            </a:extLst>
          </p:cNvPr>
          <p:cNvCxnSpPr/>
          <p:nvPr/>
        </p:nvCxnSpPr>
        <p:spPr>
          <a:xfrm>
            <a:off x="3291800" y="64289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760034D2-065D-44A2-BAD2-2D8BED7DEEE2}"/>
              </a:ext>
            </a:extLst>
          </p:cNvPr>
          <p:cNvPicPr>
            <a:picLocks noChangeAspect="1"/>
          </p:cNvPicPr>
          <p:nvPr/>
        </p:nvPicPr>
        <p:blipFill>
          <a:blip r:embed="rId9"/>
          <a:stretch>
            <a:fillRect/>
          </a:stretch>
        </p:blipFill>
        <p:spPr>
          <a:xfrm>
            <a:off x="1808788" y="5913255"/>
            <a:ext cx="1483012" cy="542933"/>
          </a:xfrm>
          <a:prstGeom prst="rect">
            <a:avLst/>
          </a:prstGeom>
        </p:spPr>
      </p:pic>
    </p:spTree>
    <p:extLst>
      <p:ext uri="{BB962C8B-B14F-4D97-AF65-F5344CB8AC3E}">
        <p14:creationId xmlns:p14="http://schemas.microsoft.com/office/powerpoint/2010/main" val="194417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descr="Female">
            <a:extLst>
              <a:ext uri="{FF2B5EF4-FFF2-40B4-BE49-F238E27FC236}">
                <a16:creationId xmlns:a16="http://schemas.microsoft.com/office/drawing/2014/main" id="{D5516D95-6256-48F9-9D69-D62CCF97546E}"/>
              </a:ext>
            </a:extLst>
          </p:cNvPr>
          <p:cNvPicPr>
            <a:picLocks noGrp="1" noChangeAspect="1"/>
          </p:cNvPicPr>
          <p:nvPr>
            <p:ph type="pic" sz="quarter" idx="105"/>
          </p:nvPr>
        </p:nvPicPr>
        <p:blipFill>
          <a:blip r:embed="rId3">
            <a:extLst>
              <a:ext uri="{96DAC541-7B7A-43D3-8B79-37D633B846F1}">
                <asvg:svgBlip xmlns:asvg="http://schemas.microsoft.com/office/drawing/2016/SVG/main" r:embed="rId4"/>
              </a:ext>
            </a:extLst>
          </a:blip>
          <a:srcRect t="243" b="243"/>
          <a:stretch>
            <a:fillRect/>
          </a:stretch>
        </p:blipFill>
        <p:spPr>
          <a:xfrm>
            <a:off x="4953397" y="2124313"/>
            <a:ext cx="2285207" cy="2273182"/>
          </a:xfrm>
        </p:spPr>
      </p:pic>
      <p:pic>
        <p:nvPicPr>
          <p:cNvPr id="9" name="Picture Placeholder 8" descr="Male">
            <a:extLst>
              <a:ext uri="{FF2B5EF4-FFF2-40B4-BE49-F238E27FC236}">
                <a16:creationId xmlns:a16="http://schemas.microsoft.com/office/drawing/2014/main" id="{E7C844E4-0C52-45CF-B9F6-033778D9F83E}"/>
              </a:ext>
            </a:extLst>
          </p:cNvPr>
          <p:cNvPicPr>
            <a:picLocks noGrp="1" noChangeAspect="1"/>
          </p:cNvPicPr>
          <p:nvPr>
            <p:ph type="pic" sz="quarter" idx="104"/>
          </p:nvPr>
        </p:nvPicPr>
        <p:blipFill>
          <a:blip r:embed="rId5">
            <a:extLst>
              <a:ext uri="{96DAC541-7B7A-43D3-8B79-37D633B846F1}">
                <asvg:svgBlip xmlns:asvg="http://schemas.microsoft.com/office/drawing/2016/SVG/main" r:embed="rId6"/>
              </a:ext>
            </a:extLst>
          </a:blip>
          <a:srcRect t="278" b="278"/>
          <a:stretch>
            <a:fillRect/>
          </a:stretch>
        </p:blipFill>
        <p:spPr>
          <a:xfrm>
            <a:off x="1343489" y="2124313"/>
            <a:ext cx="2285207" cy="2273182"/>
          </a:xfrm>
        </p:spPr>
      </p:pic>
      <p:sp>
        <p:nvSpPr>
          <p:cNvPr id="7" name="Title 6">
            <a:extLst>
              <a:ext uri="{FF2B5EF4-FFF2-40B4-BE49-F238E27FC236}">
                <a16:creationId xmlns:a16="http://schemas.microsoft.com/office/drawing/2014/main" id="{E5459791-6EF9-44B2-8D08-30CD83D92ED6}"/>
              </a:ext>
            </a:extLst>
          </p:cNvPr>
          <p:cNvSpPr>
            <a:spLocks noGrp="1"/>
          </p:cNvSpPr>
          <p:nvPr>
            <p:ph type="title"/>
          </p:nvPr>
        </p:nvSpPr>
        <p:spPr>
          <a:xfrm>
            <a:off x="1237659" y="4597868"/>
            <a:ext cx="2496865" cy="1093030"/>
          </a:xfrm>
        </p:spPr>
        <p:txBody>
          <a:bodyPr/>
          <a:lstStyle/>
          <a:p>
            <a:r>
              <a:rPr lang="en-US" sz="3000" b="0" dirty="0"/>
              <a:t>2.99%</a:t>
            </a:r>
            <a:br>
              <a:rPr lang="en-US" sz="3000" b="0" dirty="0"/>
            </a:br>
            <a:endParaRPr lang="en-US" sz="3000" b="0" dirty="0"/>
          </a:p>
        </p:txBody>
      </p:sp>
      <p:pic>
        <p:nvPicPr>
          <p:cNvPr id="12" name="Picture Placeholder 8" descr="Pregnant lady">
            <a:extLst>
              <a:ext uri="{FF2B5EF4-FFF2-40B4-BE49-F238E27FC236}">
                <a16:creationId xmlns:a16="http://schemas.microsoft.com/office/drawing/2014/main" id="{3B300349-6AA8-41FB-8983-1A5C6BCD02A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563305" y="2124313"/>
            <a:ext cx="2273182"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pic>
      <p:sp>
        <p:nvSpPr>
          <p:cNvPr id="14" name="Title 10">
            <a:extLst>
              <a:ext uri="{FF2B5EF4-FFF2-40B4-BE49-F238E27FC236}">
                <a16:creationId xmlns:a16="http://schemas.microsoft.com/office/drawing/2014/main" id="{4EC5A272-B0DC-4C44-B4A6-7B3A5D5223B6}"/>
              </a:ext>
            </a:extLst>
          </p:cNvPr>
          <p:cNvSpPr txBox="1">
            <a:spLocks/>
          </p:cNvSpPr>
          <p:nvPr/>
        </p:nvSpPr>
        <p:spPr>
          <a:xfrm>
            <a:off x="3189432" y="-168096"/>
            <a:ext cx="5813136" cy="160020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600" dirty="0"/>
              <a:t>mortality</a:t>
            </a:r>
          </a:p>
        </p:txBody>
      </p:sp>
      <p:sp>
        <p:nvSpPr>
          <p:cNvPr id="15" name="Title 6">
            <a:extLst>
              <a:ext uri="{FF2B5EF4-FFF2-40B4-BE49-F238E27FC236}">
                <a16:creationId xmlns:a16="http://schemas.microsoft.com/office/drawing/2014/main" id="{5922E542-EC94-40A0-9082-6F3C6030DBA1}"/>
              </a:ext>
            </a:extLst>
          </p:cNvPr>
          <p:cNvSpPr txBox="1">
            <a:spLocks/>
          </p:cNvSpPr>
          <p:nvPr/>
        </p:nvSpPr>
        <p:spPr>
          <a:xfrm>
            <a:off x="4847567" y="4397495"/>
            <a:ext cx="2496865" cy="200429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000" b="0" dirty="0"/>
              <a:t>2.21%</a:t>
            </a:r>
            <a:br>
              <a:rPr lang="en-US" sz="3000" b="0" dirty="0"/>
            </a:br>
            <a:r>
              <a:rPr lang="en-US" sz="3000" b="0" dirty="0"/>
              <a:t>AOR: </a:t>
            </a:r>
            <a:r>
              <a:rPr lang="en-US" sz="3000" b="0" dirty="0">
                <a:ea typeface="Calibri" panose="020F0502020204030204" pitchFamily="34" charset="0"/>
                <a:cs typeface="Times New Roman" panose="02020603050405020304" pitchFamily="18" charset="0"/>
              </a:rPr>
              <a:t>0.86 (0.83-0.89)</a:t>
            </a:r>
          </a:p>
        </p:txBody>
      </p:sp>
      <p:sp>
        <p:nvSpPr>
          <p:cNvPr id="17" name="Title 6">
            <a:extLst>
              <a:ext uri="{FF2B5EF4-FFF2-40B4-BE49-F238E27FC236}">
                <a16:creationId xmlns:a16="http://schemas.microsoft.com/office/drawing/2014/main" id="{00C600FE-F1C0-4C65-823D-01985C9E959B}"/>
              </a:ext>
            </a:extLst>
          </p:cNvPr>
          <p:cNvSpPr txBox="1">
            <a:spLocks/>
          </p:cNvSpPr>
          <p:nvPr/>
        </p:nvSpPr>
        <p:spPr>
          <a:xfrm>
            <a:off x="8451463" y="4397495"/>
            <a:ext cx="2496865" cy="2004290"/>
          </a:xfrm>
          <a:prstGeom prst="rect">
            <a:avLst/>
          </a:prstGeom>
        </p:spPr>
        <p:txBody>
          <a:bodyPr vert="horz" lIns="91440" tIns="0" rIns="91440" bIns="0" rtlCol="0" anchor="ctr" anchorCtr="0">
            <a:noAutofit/>
          </a:bodyPr>
          <a:lstStyle>
            <a:lvl1pPr marL="0" indent="0" algn="ctr" defTabSz="914400" rtl="0" eaLnBrk="1" latinLnBrk="0" hangingPunct="1">
              <a:lnSpc>
                <a:spcPct val="90000"/>
              </a:lnSpc>
              <a:spcBef>
                <a:spcPct val="0"/>
              </a:spcBef>
              <a:buFontTx/>
              <a:buNone/>
              <a:defRPr lang="en-US" sz="1800" b="1" kern="1200" cap="all" baseline="0" dirty="0">
                <a:solidFill>
                  <a:schemeClr val="tx1">
                    <a:lumMod val="85000"/>
                    <a:lumOff val="15000"/>
                  </a:schemeClr>
                </a:solidFill>
                <a:latin typeface="+mj-lt"/>
                <a:ea typeface="+mn-ea"/>
                <a:cs typeface="+mn-cs"/>
              </a:defRPr>
            </a:lvl1pPr>
          </a:lstStyle>
          <a:p>
            <a:r>
              <a:rPr lang="en-US" sz="3000" b="0" dirty="0"/>
              <a:t>0.41%</a:t>
            </a:r>
            <a:br>
              <a:rPr lang="en-US" sz="3000" b="0" dirty="0"/>
            </a:br>
            <a:r>
              <a:rPr lang="en-US" sz="3000" b="0" dirty="0"/>
              <a:t>AOR: </a:t>
            </a:r>
            <a:r>
              <a:rPr lang="en-US" sz="3200" b="0" dirty="0">
                <a:ea typeface="Calibri" panose="020F0502020204030204" pitchFamily="34" charset="0"/>
                <a:cs typeface="Times New Roman" panose="02020603050405020304" pitchFamily="18" charset="0"/>
              </a:rPr>
              <a:t>0.28 (0.23-0.35)</a:t>
            </a:r>
          </a:p>
        </p:txBody>
      </p:sp>
      <p:sp>
        <p:nvSpPr>
          <p:cNvPr id="18" name="Half Frame 17">
            <a:extLst>
              <a:ext uri="{FF2B5EF4-FFF2-40B4-BE49-F238E27FC236}">
                <a16:creationId xmlns:a16="http://schemas.microsoft.com/office/drawing/2014/main" id="{C26D67DD-69EC-46BA-A834-4F0F973C5DAC}"/>
              </a:ext>
            </a:extLst>
          </p:cNvPr>
          <p:cNvSpPr/>
          <p:nvPr/>
        </p:nvSpPr>
        <p:spPr>
          <a:xfrm rot="8160229">
            <a:off x="3431559" y="2686577"/>
            <a:ext cx="1117600" cy="1148655"/>
          </a:xfrm>
          <a:prstGeom prst="halfFrame">
            <a:avLst>
              <a:gd name="adj1" fmla="val 19283"/>
              <a:gd name="adj2" fmla="val 201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a:extLst>
              <a:ext uri="{FF2B5EF4-FFF2-40B4-BE49-F238E27FC236}">
                <a16:creationId xmlns:a16="http://schemas.microsoft.com/office/drawing/2014/main" id="{33D2E99E-0911-44B8-8C28-55D0CCD0E352}"/>
              </a:ext>
            </a:extLst>
          </p:cNvPr>
          <p:cNvSpPr/>
          <p:nvPr/>
        </p:nvSpPr>
        <p:spPr>
          <a:xfrm rot="8160229">
            <a:off x="7010650" y="2686579"/>
            <a:ext cx="1117600" cy="1148655"/>
          </a:xfrm>
          <a:prstGeom prst="halfFrame">
            <a:avLst>
              <a:gd name="adj1" fmla="val 19283"/>
              <a:gd name="adj2" fmla="val 201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4A5BD8EC-98FA-47D7-B8BB-71044B76A07A}"/>
              </a:ext>
            </a:extLst>
          </p:cNvPr>
          <p:cNvCxnSpPr/>
          <p:nvPr/>
        </p:nvCxnSpPr>
        <p:spPr>
          <a:xfrm>
            <a:off x="3291800" y="64289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726D2B23-694A-496A-ADE5-4871C000C41C}"/>
              </a:ext>
            </a:extLst>
          </p:cNvPr>
          <p:cNvPicPr>
            <a:picLocks noChangeAspect="1"/>
          </p:cNvPicPr>
          <p:nvPr/>
        </p:nvPicPr>
        <p:blipFill>
          <a:blip r:embed="rId9"/>
          <a:stretch>
            <a:fillRect/>
          </a:stretch>
        </p:blipFill>
        <p:spPr>
          <a:xfrm>
            <a:off x="1808788" y="5913255"/>
            <a:ext cx="1483012" cy="542933"/>
          </a:xfrm>
          <a:prstGeom prst="rect">
            <a:avLst/>
          </a:prstGeom>
        </p:spPr>
      </p:pic>
    </p:spTree>
    <p:extLst>
      <p:ext uri="{BB962C8B-B14F-4D97-AF65-F5344CB8AC3E}">
        <p14:creationId xmlns:p14="http://schemas.microsoft.com/office/powerpoint/2010/main" val="1038810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1081</Words>
  <Application>Microsoft Office PowerPoint</Application>
  <PresentationFormat>Widescreen</PresentationFormat>
  <Paragraphs>115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Lauren Forbes, MPH Research Distinction Track Scholar Association of Patient Sex and Pregnancy Status on Naloxone Administration in the Emergency Department </vt:lpstr>
      <vt:lpstr>Background</vt:lpstr>
      <vt:lpstr>Gap in the Literature</vt:lpstr>
      <vt:lpstr>Study Aim</vt:lpstr>
      <vt:lpstr>PowerPoint Presentation</vt:lpstr>
      <vt:lpstr>PowerPoint Presentation</vt:lpstr>
      <vt:lpstr>2.10% </vt:lpstr>
      <vt:lpstr>27.2% </vt:lpstr>
      <vt:lpstr>2.99% </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Lauren Forbes</cp:lastModifiedBy>
  <cp:revision>23</cp:revision>
  <dcterms:created xsi:type="dcterms:W3CDTF">2018-02-07T18:32:32Z</dcterms:created>
  <dcterms:modified xsi:type="dcterms:W3CDTF">2021-04-13T14:17:01Z</dcterms:modified>
</cp:coreProperties>
</file>