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70" r:id="rId5"/>
    <p:sldId id="268" r:id="rId6"/>
    <p:sldId id="267" r:id="rId7"/>
    <p:sldId id="258" r:id="rId8"/>
    <p:sldId id="266" r:id="rId9"/>
    <p:sldId id="264" r:id="rId10"/>
    <p:sldId id="259" r:id="rId11"/>
    <p:sldId id="263" r:id="rId12"/>
    <p:sldId id="260" r:id="rId13"/>
    <p:sldId id="261" r:id="rId14"/>
    <p:sldId id="26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9" autoAdjust="0"/>
    <p:restoredTop sz="80633"/>
  </p:normalViewPr>
  <p:slideViewPr>
    <p:cSldViewPr snapToGrid="0">
      <p:cViewPr varScale="1">
        <p:scale>
          <a:sx n="72" d="100"/>
          <a:sy n="72" d="100"/>
        </p:scale>
        <p:origin x="1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Survey</a:t>
            </a:r>
            <a:r>
              <a:rPr lang="en-US" sz="2400" b="1" baseline="0" dirty="0">
                <a:solidFill>
                  <a:schemeClr val="tx1"/>
                </a:solidFill>
              </a:rPr>
              <a:t> of Confidence in Ability to Resolve a Conflict</a:t>
            </a:r>
            <a:endParaRPr 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Medical Student</c:v>
                </c:pt>
                <c:pt idx="1">
                  <c:v>Non-physician provider</c:v>
                </c:pt>
                <c:pt idx="2">
                  <c:v>Resident physician</c:v>
                </c:pt>
                <c:pt idx="3">
                  <c:v>Attending physician</c:v>
                </c:pt>
                <c:pt idx="4">
                  <c:v>Patient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3.07</c:v>
                </c:pt>
                <c:pt idx="1">
                  <c:v>2.57</c:v>
                </c:pt>
                <c:pt idx="2">
                  <c:v>2.4500000000000002</c:v>
                </c:pt>
                <c:pt idx="3">
                  <c:v>2.17</c:v>
                </c:pt>
                <c:pt idx="4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D-9E4A-A943-80A6003334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Medical Student</c:v>
                </c:pt>
                <c:pt idx="1">
                  <c:v>Non-physician provider</c:v>
                </c:pt>
                <c:pt idx="2">
                  <c:v>Resident physician</c:v>
                </c:pt>
                <c:pt idx="3">
                  <c:v>Attending physician</c:v>
                </c:pt>
                <c:pt idx="4">
                  <c:v>Patient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3.52</c:v>
                </c:pt>
                <c:pt idx="1">
                  <c:v>3.21</c:v>
                </c:pt>
                <c:pt idx="2">
                  <c:v>3.17</c:v>
                </c:pt>
                <c:pt idx="3">
                  <c:v>2.86</c:v>
                </c:pt>
                <c:pt idx="4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D-9E4A-A943-80A600333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228608"/>
        <c:axId val="343081120"/>
      </c:barChart>
      <c:catAx>
        <c:axId val="3882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81120"/>
        <c:crosses val="autoZero"/>
        <c:auto val="1"/>
        <c:lblAlgn val="ctr"/>
        <c:lblOffset val="100"/>
        <c:noMultiLvlLbl val="0"/>
      </c:catAx>
      <c:valAx>
        <c:axId val="34308112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64F00-D70C-574D-A535-C41AA172AC35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8205-D1B9-0A4C-888B-D1E1FACF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= 6</a:t>
            </a:r>
          </a:p>
          <a:p>
            <a:r>
              <a:rPr lang="en-US" dirty="0"/>
              <a:t>4 =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18205-D1B9-0A4C-888B-D1E1FACF15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3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Like any OSCE, the S-Pros improv the situation based on how they feel it may play out in real life. The script has evolved over the year as the S-Pros have gotten used to how students’ tend to act and how they can respond to the situation. </a:t>
            </a:r>
          </a:p>
          <a:p>
            <a:endParaRPr lang="en-US" dirty="0"/>
          </a:p>
          <a:p>
            <a:r>
              <a:rPr lang="en-US" dirty="0"/>
              <a:t>They were instructed to act defensively in the beginning &amp; if the student communicates in an effective manner, they could switch to a more accommodating conflict position.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18205-D1B9-0A4C-888B-D1E1FACF1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were instructed to put themselves into the shoes of an intern who in a nutshell was being “dumped on” by a second-year resident. The senior resident had been acting unprofessional at work &amp; giving poor sign outs to the intern, which resulted in a patient safety concern. Here is a small snippet of the video.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18205-D1B9-0A4C-888B-D1E1FACF15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3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lx9c1mHB0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79" y="189187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07" y="3029845"/>
            <a:ext cx="9144000" cy="308487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Caitrin Curtis</a:t>
            </a:r>
            <a:br>
              <a:rPr lang="en-US" dirty="0"/>
            </a:br>
            <a:r>
              <a:rPr lang="en-US" sz="3100" b="1" dirty="0"/>
              <a:t>MET Scholar</a:t>
            </a:r>
            <a:br>
              <a:rPr lang="en-US" dirty="0"/>
            </a:br>
            <a:r>
              <a:rPr lang="en-US" sz="3600" b="1" dirty="0"/>
              <a:t>Conflict Resolution: A Standardized Professional Case for Fourth-Year Medical Students </a:t>
            </a:r>
            <a:br>
              <a:rPr lang="en-US" dirty="0"/>
            </a:br>
            <a:r>
              <a:rPr lang="en-US" sz="4800" dirty="0"/>
              <a:t>Mentor: Dr. John Norbury,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199743" y="722961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Results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6C7E-85CF-4DBD-96BC-3836EE38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94"/>
            <a:ext cx="10515600" cy="4351338"/>
          </a:xfrm>
        </p:spPr>
        <p:txBody>
          <a:bodyPr/>
          <a:lstStyle/>
          <a:p>
            <a:r>
              <a:rPr lang="en-US" b="1" dirty="0"/>
              <a:t>42</a:t>
            </a:r>
            <a:r>
              <a:rPr lang="en-US" dirty="0"/>
              <a:t> students completed both the pre-survey &amp; the post-survey</a:t>
            </a:r>
          </a:p>
          <a:p>
            <a:r>
              <a:rPr lang="en-US" b="1" dirty="0"/>
              <a:t>90.5% </a:t>
            </a:r>
            <a:r>
              <a:rPr lang="en-US" dirty="0"/>
              <a:t>of participants had observed conflict in the health care setting </a:t>
            </a:r>
          </a:p>
          <a:p>
            <a:r>
              <a:rPr lang="en-US" b="1" dirty="0"/>
              <a:t>100% </a:t>
            </a:r>
            <a:r>
              <a:rPr lang="en-US" dirty="0"/>
              <a:t>of students</a:t>
            </a:r>
            <a:r>
              <a:rPr lang="en-US" b="1" dirty="0"/>
              <a:t> </a:t>
            </a:r>
            <a:r>
              <a:rPr lang="en-US" dirty="0"/>
              <a:t>agreed that the ability to manage conflict is an important skill for future physicians </a:t>
            </a:r>
          </a:p>
          <a:p>
            <a:r>
              <a:rPr lang="en-US" dirty="0"/>
              <a:t>Only </a:t>
            </a:r>
            <a:r>
              <a:rPr lang="en-US" b="1" dirty="0"/>
              <a:t>55% </a:t>
            </a:r>
            <a:r>
              <a:rPr lang="en-US" dirty="0"/>
              <a:t>of students had previously received education and training on conflict management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AF4B61-E1C2-1A4F-ACA8-4C41D8FBE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258067"/>
              </p:ext>
            </p:extLst>
          </p:nvPr>
        </p:nvGraphicFramePr>
        <p:xfrm>
          <a:off x="1178860" y="44418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FD7DEC-F902-964B-A71A-C1A9DF8DEAF5}"/>
              </a:ext>
            </a:extLst>
          </p:cNvPr>
          <p:cNvSpPr txBox="1"/>
          <p:nvPr/>
        </p:nvSpPr>
        <p:spPr>
          <a:xfrm>
            <a:off x="1250279" y="4795520"/>
            <a:ext cx="1021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 Self-reported survey of students’ confidence in their ability to resolve a conflict with a medical student, non-physician provider, resident physician, attending physician, and patient. </a:t>
            </a:r>
            <a:r>
              <a:rPr lang="en-US" sz="2000" b="1" dirty="0"/>
              <a:t>All results were significant. </a:t>
            </a:r>
            <a:r>
              <a:rPr lang="en-US" sz="2000" dirty="0"/>
              <a:t>(N=42)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39F65-A7C1-2943-BF8C-173FF32F19A2}"/>
              </a:ext>
            </a:extLst>
          </p:cNvPr>
          <p:cNvSpPr txBox="1"/>
          <p:nvPr/>
        </p:nvSpPr>
        <p:spPr>
          <a:xfrm>
            <a:off x="0" y="3316050"/>
            <a:ext cx="1046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confident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CF013-E09E-264D-B41B-ECC63B323FCC}"/>
              </a:ext>
            </a:extLst>
          </p:cNvPr>
          <p:cNvSpPr txBox="1"/>
          <p:nvPr/>
        </p:nvSpPr>
        <p:spPr>
          <a:xfrm>
            <a:off x="0" y="2540022"/>
            <a:ext cx="1250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Slight confidence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C0A8B-DADE-094E-8D86-9E632926F9B9}"/>
              </a:ext>
            </a:extLst>
          </p:cNvPr>
          <p:cNvSpPr txBox="1"/>
          <p:nvPr/>
        </p:nvSpPr>
        <p:spPr>
          <a:xfrm>
            <a:off x="0" y="1766822"/>
            <a:ext cx="184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Moderate confidence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213BC-1EF2-F04C-ABDD-B78B16BF2E0A}"/>
              </a:ext>
            </a:extLst>
          </p:cNvPr>
          <p:cNvSpPr txBox="1"/>
          <p:nvPr/>
        </p:nvSpPr>
        <p:spPr>
          <a:xfrm>
            <a:off x="0" y="990794"/>
            <a:ext cx="184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Very confident</a:t>
            </a:r>
          </a:p>
        </p:txBody>
      </p:sp>
    </p:spTree>
    <p:extLst>
      <p:ext uri="{BB962C8B-B14F-4D97-AF65-F5344CB8AC3E}">
        <p14:creationId xmlns:p14="http://schemas.microsoft.com/office/powerpoint/2010/main" val="242005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1781577" y="673126"/>
            <a:ext cx="8628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660"/>
            <a:ext cx="10515600" cy="4351338"/>
          </a:xfrm>
        </p:spPr>
        <p:txBody>
          <a:bodyPr/>
          <a:lstStyle/>
          <a:p>
            <a:r>
              <a:rPr lang="en-US" dirty="0"/>
              <a:t>Filled a skills gap in the medical curriculum regarding interpersonal skills and conflict resolution </a:t>
            </a:r>
          </a:p>
          <a:p>
            <a:r>
              <a:rPr lang="en-US" dirty="0"/>
              <a:t>Standardized professionals were a useful tool to teach and practice conflict resolution skills </a:t>
            </a:r>
          </a:p>
          <a:p>
            <a:r>
              <a:rPr lang="en-US" dirty="0"/>
              <a:t>Limitation </a:t>
            </a:r>
            <a:r>
              <a:rPr lang="en-US" dirty="0">
                <a:sym typeface="Wingdings" pitchFamily="2" charset="2"/>
              </a:rPr>
              <a:t> data was self reported, low response rate (55%)</a:t>
            </a:r>
            <a:endParaRPr lang="en-US" dirty="0"/>
          </a:p>
          <a:p>
            <a:r>
              <a:rPr lang="en-US" dirty="0"/>
              <a:t>Next step </a:t>
            </a:r>
            <a:r>
              <a:rPr lang="en-US" dirty="0">
                <a:sym typeface="Wingdings" pitchFamily="2" charset="2"/>
              </a:rPr>
              <a:t> utilizing the OSCE to</a:t>
            </a:r>
            <a:r>
              <a:rPr lang="en-US" b="1" dirty="0">
                <a:sym typeface="Wingdings" pitchFamily="2" charset="2"/>
              </a:rPr>
              <a:t> assess </a:t>
            </a:r>
            <a:r>
              <a:rPr lang="en-US" dirty="0">
                <a:sym typeface="Wingdings" pitchFamily="2" charset="2"/>
              </a:rPr>
              <a:t>the students’ conflict resolution skills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2785241" y="495115"/>
            <a:ext cx="7882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References &amp; Acknowledgements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9B1AB-39BD-D24F-93B4-B0B41FCC9EED}"/>
              </a:ext>
            </a:extLst>
          </p:cNvPr>
          <p:cNvSpPr txBox="1"/>
          <p:nvPr/>
        </p:nvSpPr>
        <p:spPr>
          <a:xfrm>
            <a:off x="907311" y="4408994"/>
            <a:ext cx="10377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Thank you to Patrick </a:t>
            </a:r>
            <a:r>
              <a:rPr lang="en-US" sz="2800" i="1" dirty="0" err="1"/>
              <a:t>Merricks</a:t>
            </a:r>
            <a:r>
              <a:rPr lang="en-US" sz="2800" i="1" dirty="0"/>
              <a:t>, the Standardized Professionals, and the Office of Clinical Skills Assessment for your participation and dedication to this project.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C176A-13D2-9742-A7DE-D6C4D35D2A61}"/>
              </a:ext>
            </a:extLst>
          </p:cNvPr>
          <p:cNvSpPr txBox="1"/>
          <p:nvPr/>
        </p:nvSpPr>
        <p:spPr>
          <a:xfrm>
            <a:off x="550983" y="1555249"/>
            <a:ext cx="11090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Greer, L. L., </a:t>
            </a:r>
            <a:r>
              <a:rPr lang="en-US" dirty="0" err="1"/>
              <a:t>Saygi</a:t>
            </a:r>
            <a:r>
              <a:rPr lang="en-US" dirty="0"/>
              <a:t>, O., </a:t>
            </a:r>
            <a:r>
              <a:rPr lang="en-US" dirty="0" err="1"/>
              <a:t>Aaldering</a:t>
            </a:r>
            <a:r>
              <a:rPr lang="en-US" dirty="0"/>
              <a:t>, H., &amp; de </a:t>
            </a:r>
            <a:r>
              <a:rPr lang="en-US" dirty="0" err="1"/>
              <a:t>Dreu</a:t>
            </a:r>
            <a:r>
              <a:rPr lang="en-US" dirty="0"/>
              <a:t>, C. K. (2012). Conflict in medical teams: Opportunity or danger?</a:t>
            </a:r>
            <a:r>
              <a:rPr lang="en-US" i="1" dirty="0"/>
              <a:t> Medical Education, 46</a:t>
            </a:r>
            <a:r>
              <a:rPr lang="en-US" dirty="0"/>
              <a:t>(10), 935-942. </a:t>
            </a:r>
          </a:p>
          <a:p>
            <a:r>
              <a:rPr lang="en-US" dirty="0"/>
              <a:t>[2] </a:t>
            </a:r>
            <a:r>
              <a:rPr lang="en-US" dirty="0" err="1"/>
              <a:t>Saltman</a:t>
            </a:r>
            <a:r>
              <a:rPr lang="en-US" dirty="0"/>
              <a:t> DC, O'Dea NA, Kidd MR. Conflict management: a primer for doctors in training. </a:t>
            </a:r>
            <a:r>
              <a:rPr lang="en-US" i="1" dirty="0"/>
              <a:t>Postgrad Med J</a:t>
            </a:r>
            <a:r>
              <a:rPr lang="en-US" dirty="0"/>
              <a:t>. 2006;82(963):9-12. doi:10.1136/pgmj.2005.034306 </a:t>
            </a:r>
          </a:p>
          <a:p>
            <a:r>
              <a:rPr lang="en-US" dirty="0"/>
              <a:t>[3] </a:t>
            </a:r>
            <a:r>
              <a:rPr lang="en-US" dirty="0" err="1"/>
              <a:t>Lifchez</a:t>
            </a:r>
            <a:r>
              <a:rPr lang="en-US" dirty="0"/>
              <a:t>, S. D., &amp; </a:t>
            </a:r>
            <a:r>
              <a:rPr lang="en-US" dirty="0" err="1"/>
              <a:t>Redett</a:t>
            </a:r>
            <a:r>
              <a:rPr lang="en-US" dirty="0"/>
              <a:t>, R. J. (2014). A standardized patient model to teach and assess professionalism and communication skills: The effect of personality type on performance.</a:t>
            </a:r>
            <a:r>
              <a:rPr lang="en-US" i="1" dirty="0"/>
              <a:t> Journal of Surgical Education, 71</a:t>
            </a:r>
            <a:r>
              <a:rPr lang="en-US" dirty="0"/>
              <a:t>(3), 297-301.</a:t>
            </a:r>
          </a:p>
          <a:p>
            <a:r>
              <a:rPr lang="en-US" dirty="0"/>
              <a:t>[4] </a:t>
            </a:r>
            <a:r>
              <a:rPr lang="en-US" dirty="0" err="1"/>
              <a:t>Lifchez</a:t>
            </a:r>
            <a:r>
              <a:rPr lang="en-US" dirty="0"/>
              <a:t>, S. D., Cooney, C. M., &amp; </a:t>
            </a:r>
            <a:r>
              <a:rPr lang="en-US" dirty="0" err="1"/>
              <a:t>Redett</a:t>
            </a:r>
            <a:r>
              <a:rPr lang="en-US" dirty="0"/>
              <a:t>, R. J. (2015). The standardized professional encounter: A new model to assess professionalism and communication skills.</a:t>
            </a:r>
            <a:r>
              <a:rPr lang="en-US" i="1" dirty="0"/>
              <a:t> Journal of Graduate Medical Education, 7</a:t>
            </a:r>
            <a:r>
              <a:rPr lang="en-US" dirty="0"/>
              <a:t>(2), 230-233.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94055" y="2424924"/>
            <a:ext cx="2603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84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F0AA-9C6D-484B-BDE0-6C056DA2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836"/>
            <a:ext cx="10515600" cy="1325563"/>
          </a:xfrm>
        </p:spPr>
        <p:txBody>
          <a:bodyPr/>
          <a:lstStyle/>
          <a:p>
            <a:r>
              <a:rPr lang="en-US" b="1" dirty="0"/>
              <a:t>Study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6187-FA37-3849-AEA7-B7DC055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39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Caitrin Curtis, MS4 (outgoing)</a:t>
            </a:r>
          </a:p>
          <a:p>
            <a:pPr>
              <a:lnSpc>
                <a:spcPct val="150000"/>
              </a:lnSpc>
            </a:pPr>
            <a:r>
              <a:rPr lang="en-US" dirty="0"/>
              <a:t>Ali Arafat, MS4 (incoming)</a:t>
            </a:r>
          </a:p>
          <a:p>
            <a:pPr>
              <a:lnSpc>
                <a:spcPct val="150000"/>
              </a:lnSpc>
            </a:pPr>
            <a:r>
              <a:rPr lang="en-US" dirty="0"/>
              <a:t>Dr. Stephen Charles, PhD </a:t>
            </a:r>
          </a:p>
          <a:p>
            <a:pPr>
              <a:lnSpc>
                <a:spcPct val="150000"/>
              </a:lnSpc>
            </a:pPr>
            <a:r>
              <a:rPr lang="en-US" dirty="0"/>
              <a:t>Luan Lawson, MD</a:t>
            </a:r>
          </a:p>
          <a:p>
            <a:pPr>
              <a:lnSpc>
                <a:spcPct val="150000"/>
              </a:lnSpc>
            </a:pPr>
            <a:r>
              <a:rPr lang="en-US" dirty="0"/>
              <a:t>John Norbury, MD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0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546132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621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/>
              <a:t>Conflicts are a common occurrence in the medical workplace, associated with medical errors &amp; higher ratings of personal stress.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Positive impact on a team if managed effectively, facilitating damage control</a:t>
            </a:r>
          </a:p>
          <a:p>
            <a:r>
              <a:rPr lang="en-US" dirty="0"/>
              <a:t>In health care teams, avoidance is a common response to conflict, leaving many conflicts unresolved.</a:t>
            </a:r>
            <a:r>
              <a:rPr lang="en-US" baseline="30000" dirty="0"/>
              <a:t>2</a:t>
            </a:r>
          </a:p>
          <a:p>
            <a:r>
              <a:rPr lang="en-US" dirty="0"/>
              <a:t>History of avoidance may stem from the idea that conflict resolution skills are not formally taught or tested during medical school </a:t>
            </a:r>
          </a:p>
          <a:p>
            <a:pPr lvl="1"/>
            <a:r>
              <a:rPr lang="en-US" dirty="0"/>
              <a:t>Physicians learn communication skills through a hidden curriculum</a:t>
            </a:r>
            <a:r>
              <a:rPr lang="en-US" baseline="30000" dirty="0"/>
              <a:t>2</a:t>
            </a:r>
          </a:p>
          <a:p>
            <a:r>
              <a:rPr lang="en-US" dirty="0"/>
              <a:t>Conflicts could be managed in a constructive way if medical students are provided with conflict management training </a:t>
            </a:r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546132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368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/>
              <a:t>Objective structured clinical exams (OSCE) have been well-documented to assess students’ interpersonal skills using the standardized patient (SP) model</a:t>
            </a:r>
            <a:r>
              <a:rPr lang="en-US" baseline="30000" dirty="0"/>
              <a:t>3 </a:t>
            </a:r>
          </a:p>
          <a:p>
            <a:r>
              <a:rPr lang="en-US" dirty="0"/>
              <a:t>Recently, a standardized professional model has been introduced to assess professionalism and communication skills in resident physicians</a:t>
            </a:r>
            <a:r>
              <a:rPr lang="en-US" baseline="30000" dirty="0"/>
              <a:t>4</a:t>
            </a:r>
          </a:p>
          <a:p>
            <a:r>
              <a:rPr lang="en-US" dirty="0"/>
              <a:t>To our knowledge, the standardized professional model has not yet been utilized to teach or assess conflict resolution skills in medical students </a:t>
            </a:r>
          </a:p>
        </p:txBody>
      </p:sp>
    </p:spTree>
    <p:extLst>
      <p:ext uri="{BB962C8B-B14F-4D97-AF65-F5344CB8AC3E}">
        <p14:creationId xmlns:p14="http://schemas.microsoft.com/office/powerpoint/2010/main" val="94586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2420471" y="673245"/>
            <a:ext cx="8498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Standardized Professional Training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7" y="1765414"/>
            <a:ext cx="10744201" cy="5259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Standardized patients (SP) were recruited from the Office of Clinical Skills Assessment and trained as Standardized Professionals (S-Pro)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S-Pros were trained to act as senior residents in a scenario where they have been acting unprofessionally, “dumping work” on the intern, and giving poor sign outs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Background story + video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“Key phrases”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5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16F3CD1-2A25-0541-B65D-E16FA3AF8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18" y="355203"/>
            <a:ext cx="8776431" cy="61475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7ECB282-AC74-1341-8346-9FFA519DA18E}"/>
              </a:ext>
            </a:extLst>
          </p:cNvPr>
          <p:cNvSpPr/>
          <p:nvPr/>
        </p:nvSpPr>
        <p:spPr>
          <a:xfrm>
            <a:off x="4633784" y="1173892"/>
            <a:ext cx="1322173" cy="568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BA58A5E6-EB2C-EB40-A080-F4A870FAA225}"/>
              </a:ext>
            </a:extLst>
          </p:cNvPr>
          <p:cNvSpPr/>
          <p:nvPr/>
        </p:nvSpPr>
        <p:spPr>
          <a:xfrm>
            <a:off x="1556951" y="5226908"/>
            <a:ext cx="345990" cy="3089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5CCA998-8714-054B-A308-7867382CE3D8}"/>
              </a:ext>
            </a:extLst>
          </p:cNvPr>
          <p:cNvSpPr/>
          <p:nvPr/>
        </p:nvSpPr>
        <p:spPr>
          <a:xfrm>
            <a:off x="1598138" y="5787083"/>
            <a:ext cx="345990" cy="3089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2901043" y="748509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Conflict Resolution Didactic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35"/>
            <a:ext cx="10515600" cy="5259001"/>
          </a:xfrm>
        </p:spPr>
        <p:txBody>
          <a:bodyPr>
            <a:normAutofit/>
          </a:bodyPr>
          <a:lstStyle/>
          <a:p>
            <a:r>
              <a:rPr lang="en-US" dirty="0"/>
              <a:t>Fourth-year medical students in the N-PM&amp;R clerkship attended a didactic lecture where they were introduced to the D-E-S-C conflict resolution method from Team STEPPS®</a:t>
            </a:r>
          </a:p>
          <a:p>
            <a:pPr lvl="1"/>
            <a:r>
              <a:rPr lang="en-US" sz="3200" dirty="0"/>
              <a:t>D – </a:t>
            </a:r>
            <a:r>
              <a:rPr lang="en-US" sz="3200" b="1" dirty="0"/>
              <a:t>Describe</a:t>
            </a:r>
            <a:r>
              <a:rPr lang="en-US" sz="3200" dirty="0"/>
              <a:t> the specific situation </a:t>
            </a:r>
          </a:p>
          <a:p>
            <a:pPr lvl="1"/>
            <a:r>
              <a:rPr lang="en-US" sz="3200" dirty="0"/>
              <a:t>E – </a:t>
            </a:r>
            <a:r>
              <a:rPr lang="en-US" sz="3200" b="1" dirty="0"/>
              <a:t>Express</a:t>
            </a:r>
            <a:r>
              <a:rPr lang="en-US" sz="3200" dirty="0"/>
              <a:t> your concerns about the action </a:t>
            </a:r>
          </a:p>
          <a:p>
            <a:pPr lvl="1"/>
            <a:r>
              <a:rPr lang="en-US" sz="3200" dirty="0"/>
              <a:t>S – </a:t>
            </a:r>
            <a:r>
              <a:rPr lang="en-US" sz="3200" b="1" dirty="0"/>
              <a:t>Suggest</a:t>
            </a:r>
            <a:r>
              <a:rPr lang="en-US" sz="3200" dirty="0"/>
              <a:t> other alternatives </a:t>
            </a:r>
          </a:p>
          <a:p>
            <a:pPr lvl="1"/>
            <a:r>
              <a:rPr lang="en-US" sz="3200" dirty="0"/>
              <a:t>C – </a:t>
            </a:r>
            <a:r>
              <a:rPr lang="en-US" sz="3200" b="1" dirty="0"/>
              <a:t>Consequences</a:t>
            </a:r>
            <a:r>
              <a:rPr lang="en-US" sz="3200" dirty="0"/>
              <a:t> should be stated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5364949" y="466048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Case </a:t>
            </a:r>
          </a:p>
        </p:txBody>
      </p:sp>
      <p:pic>
        <p:nvPicPr>
          <p:cNvPr id="8" name="Online Media 7" descr="Conflict Resolution OSCE Video">
            <a:hlinkClick r:id="" action="ppaction://media"/>
            <a:extLst>
              <a:ext uri="{FF2B5EF4-FFF2-40B4-BE49-F238E27FC236}">
                <a16:creationId xmlns:a16="http://schemas.microsoft.com/office/drawing/2014/main" id="{4452234A-8321-3042-ABE5-20C83433A5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1033" y="1439545"/>
            <a:ext cx="7700962" cy="4351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E51B09-809B-2D48-8D23-44A809A37B23}"/>
              </a:ext>
            </a:extLst>
          </p:cNvPr>
          <p:cNvSpPr txBox="1"/>
          <p:nvPr/>
        </p:nvSpPr>
        <p:spPr>
          <a:xfrm>
            <a:off x="8591928" y="1958773"/>
            <a:ext cx="3402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Brief lecture on conflict resolution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DESC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Shown case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10-minute OSCE to resolve the conflict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Debriefing session with S-Pro</a:t>
            </a:r>
          </a:p>
        </p:txBody>
      </p:sp>
    </p:spTree>
    <p:extLst>
      <p:ext uri="{BB962C8B-B14F-4D97-AF65-F5344CB8AC3E}">
        <p14:creationId xmlns:p14="http://schemas.microsoft.com/office/powerpoint/2010/main" val="13468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271681" y="663430"/>
            <a:ext cx="46038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Study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055"/>
            <a:ext cx="10515600" cy="5259001"/>
          </a:xfrm>
        </p:spPr>
        <p:txBody>
          <a:bodyPr>
            <a:normAutofit/>
          </a:bodyPr>
          <a:lstStyle/>
          <a:p>
            <a:r>
              <a:rPr lang="en-US" dirty="0"/>
              <a:t>Fourth-year medical students enrolled in the N-PM&amp;R clerkship were required to attend the didactic</a:t>
            </a:r>
          </a:p>
          <a:p>
            <a:r>
              <a:rPr lang="en-US" dirty="0"/>
              <a:t>Participation in the research study was voluntary &amp; informed consent was obtained</a:t>
            </a:r>
          </a:p>
          <a:p>
            <a:r>
              <a:rPr lang="en-US" dirty="0"/>
              <a:t>Students completed a </a:t>
            </a:r>
            <a:r>
              <a:rPr lang="en-US" b="1" dirty="0"/>
              <a:t>pre-survey </a:t>
            </a:r>
            <a:r>
              <a:rPr lang="en-US" dirty="0"/>
              <a:t>and a </a:t>
            </a:r>
            <a:r>
              <a:rPr lang="en-US" b="1" dirty="0"/>
              <a:t>post-survey</a:t>
            </a:r>
            <a:r>
              <a:rPr lang="en-US" dirty="0"/>
              <a:t> regarding their perception of conflict and their confidence in their own conflict resolution skills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84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944</Words>
  <Application>Microsoft Macintosh PowerPoint</Application>
  <PresentationFormat>Widescreen</PresentationFormat>
  <Paragraphs>73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Caitrin Curtis MET Scholar Conflict Resolution: A Standardized Professional Case for Fourth-Year Medical Students  Mentor: Dr. John Norbury, MD</vt:lpstr>
      <vt:lpstr>Study Team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Curtis, Caitrin Marie</cp:lastModifiedBy>
  <cp:revision>23</cp:revision>
  <dcterms:created xsi:type="dcterms:W3CDTF">2018-02-07T18:32:32Z</dcterms:created>
  <dcterms:modified xsi:type="dcterms:W3CDTF">2021-04-08T19:38:42Z</dcterms:modified>
</cp:coreProperties>
</file>