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57" r:id="rId4"/>
    <p:sldId id="270" r:id="rId5"/>
    <p:sldId id="258" r:id="rId6"/>
    <p:sldId id="269" r:id="rId7"/>
    <p:sldId id="259" r:id="rId8"/>
    <p:sldId id="263" r:id="rId9"/>
    <p:sldId id="264" r:id="rId10"/>
    <p:sldId id="260" r:id="rId11"/>
    <p:sldId id="267" r:id="rId12"/>
    <p:sldId id="261" r:id="rId13"/>
    <p:sldId id="265" r:id="rId14"/>
    <p:sldId id="26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3" autoAdjust="0"/>
    <p:restoredTop sz="83678" autoAdjust="0"/>
  </p:normalViewPr>
  <p:slideViewPr>
    <p:cSldViewPr snapToGrid="0">
      <p:cViewPr varScale="1">
        <p:scale>
          <a:sx n="99" d="100"/>
          <a:sy n="99" d="100"/>
        </p:scale>
        <p:origin x="13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5C3-4E20-931D-0268D707510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5C3-4E20-931D-0268D707510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5C3-4E20-931D-0268D707510D}"/>
            </c:ext>
          </c:extLst>
        </c:ser>
        <c:dLbls>
          <c:showLegendKey val="0"/>
          <c:showVal val="0"/>
          <c:showCatName val="0"/>
          <c:showSerName val="0"/>
          <c:showPercent val="0"/>
          <c:showBubbleSize val="0"/>
        </c:dLbls>
        <c:gapWidth val="150"/>
        <c:shape val="box"/>
        <c:axId val="384356968"/>
        <c:axId val="384357296"/>
        <c:axId val="383550584"/>
      </c:bar3DChart>
      <c:catAx>
        <c:axId val="384356968"/>
        <c:scaling>
          <c:orientation val="minMax"/>
        </c:scaling>
        <c:delete val="0"/>
        <c:axPos val="b"/>
        <c:numFmt formatCode="General" sourceLinked="1"/>
        <c:majorTickMark val="out"/>
        <c:minorTickMark val="none"/>
        <c:tickLblPos val="nextTo"/>
        <c:crossAx val="384357296"/>
        <c:crosses val="autoZero"/>
        <c:auto val="1"/>
        <c:lblAlgn val="ctr"/>
        <c:lblOffset val="100"/>
        <c:noMultiLvlLbl val="0"/>
      </c:catAx>
      <c:valAx>
        <c:axId val="384357296"/>
        <c:scaling>
          <c:orientation val="minMax"/>
        </c:scaling>
        <c:delete val="0"/>
        <c:axPos val="l"/>
        <c:majorGridlines/>
        <c:numFmt formatCode="General" sourceLinked="1"/>
        <c:majorTickMark val="out"/>
        <c:minorTickMark val="none"/>
        <c:tickLblPos val="nextTo"/>
        <c:crossAx val="384356968"/>
        <c:crosses val="autoZero"/>
        <c:crossBetween val="between"/>
      </c:valAx>
      <c:serAx>
        <c:axId val="383550584"/>
        <c:scaling>
          <c:orientation val="minMax"/>
        </c:scaling>
        <c:delete val="0"/>
        <c:axPos val="b"/>
        <c:majorTickMark val="out"/>
        <c:minorTickMark val="none"/>
        <c:tickLblPos val="nextTo"/>
        <c:crossAx val="38435729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3534E-BB41-4C05-A90B-99F42722D971}" type="doc">
      <dgm:prSet loTypeId="urn:microsoft.com/office/officeart/2005/8/layout/cycle6" loCatId="cycle" qsTypeId="urn:microsoft.com/office/officeart/2005/8/quickstyle/3d2" qsCatId="3D" csTypeId="urn:microsoft.com/office/officeart/2005/8/colors/accent0_1" csCatId="mainScheme" phldr="1"/>
      <dgm:spPr/>
      <dgm:t>
        <a:bodyPr/>
        <a:lstStyle/>
        <a:p>
          <a:endParaRPr lang="en-US"/>
        </a:p>
      </dgm:t>
    </dgm:pt>
    <dgm:pt modelId="{3D9AAE9A-771E-411A-A25C-145C6A39F28F}">
      <dgm:prSet phldrT="[Text]" custT="1"/>
      <dgm:spPr/>
      <dgm:t>
        <a:bodyPr lIns="237744"/>
        <a:lstStyle/>
        <a:p>
          <a:r>
            <a:rPr lang="en-US" sz="2800" dirty="0"/>
            <a:t>Healthy Relationships and Communication</a:t>
          </a:r>
        </a:p>
      </dgm:t>
    </dgm:pt>
    <dgm:pt modelId="{93E83EAE-567A-4604-A4CB-31C73037FD0F}" type="parTrans" cxnId="{11318904-6264-4A2A-9C92-7F9B285D7339}">
      <dgm:prSet/>
      <dgm:spPr/>
      <dgm:t>
        <a:bodyPr/>
        <a:lstStyle/>
        <a:p>
          <a:endParaRPr lang="en-US">
            <a:solidFill>
              <a:schemeClr val="tx1"/>
            </a:solidFill>
          </a:endParaRPr>
        </a:p>
      </dgm:t>
    </dgm:pt>
    <dgm:pt modelId="{468BF208-8565-430F-97A2-14126970BEF3}" type="sibTrans" cxnId="{11318904-6264-4A2A-9C92-7F9B285D7339}">
      <dgm:prSet/>
      <dgm:spPr/>
      <dgm:t>
        <a:bodyPr/>
        <a:lstStyle/>
        <a:p>
          <a:endParaRPr lang="en-US">
            <a:solidFill>
              <a:schemeClr val="tx1"/>
            </a:solidFill>
          </a:endParaRPr>
        </a:p>
      </dgm:t>
    </dgm:pt>
    <dgm:pt modelId="{30531FCC-42EC-46D6-86EC-C6B6108B6DB7}">
      <dgm:prSet phldrT="[Text]" custT="1"/>
      <dgm:spPr/>
      <dgm:t>
        <a:bodyPr/>
        <a:lstStyle/>
        <a:p>
          <a:r>
            <a:rPr lang="en-US" sz="2800" dirty="0"/>
            <a:t>Appropriate Use of Social Media</a:t>
          </a:r>
        </a:p>
      </dgm:t>
    </dgm:pt>
    <dgm:pt modelId="{BEE6AD30-56C5-4C94-B0CF-970914B2CD85}" type="parTrans" cxnId="{9247CD79-4575-4751-AB9A-E914105AAA9C}">
      <dgm:prSet/>
      <dgm:spPr/>
      <dgm:t>
        <a:bodyPr/>
        <a:lstStyle/>
        <a:p>
          <a:endParaRPr lang="en-US">
            <a:solidFill>
              <a:schemeClr val="tx1"/>
            </a:solidFill>
          </a:endParaRPr>
        </a:p>
      </dgm:t>
    </dgm:pt>
    <dgm:pt modelId="{129D80D9-0CB1-43FA-B386-C00DA55213C0}" type="sibTrans" cxnId="{9247CD79-4575-4751-AB9A-E914105AAA9C}">
      <dgm:prSet/>
      <dgm:spPr/>
      <dgm:t>
        <a:bodyPr/>
        <a:lstStyle/>
        <a:p>
          <a:endParaRPr lang="en-US">
            <a:solidFill>
              <a:schemeClr val="tx1"/>
            </a:solidFill>
          </a:endParaRPr>
        </a:p>
      </dgm:t>
    </dgm:pt>
    <dgm:pt modelId="{DBFF48D9-5E52-4DCC-B27E-E4F5112CADA7}">
      <dgm:prSet phldrT="[Text]"/>
      <dgm:spPr/>
      <dgm:t>
        <a:bodyPr/>
        <a:lstStyle/>
        <a:p>
          <a:r>
            <a:rPr lang="en-US" dirty="0"/>
            <a:t>Anatomy and Physiology of Reproduction</a:t>
          </a:r>
        </a:p>
      </dgm:t>
    </dgm:pt>
    <dgm:pt modelId="{9055DCDC-B302-4319-A1ED-3BBB6530289E}" type="parTrans" cxnId="{E4F10FC6-DA90-4D47-90B0-9613DFD6E8D0}">
      <dgm:prSet/>
      <dgm:spPr/>
      <dgm:t>
        <a:bodyPr/>
        <a:lstStyle/>
        <a:p>
          <a:endParaRPr lang="en-US">
            <a:solidFill>
              <a:schemeClr val="tx1"/>
            </a:solidFill>
          </a:endParaRPr>
        </a:p>
      </dgm:t>
    </dgm:pt>
    <dgm:pt modelId="{F5F070A5-0B18-45DE-8B62-1F779247EE11}" type="sibTrans" cxnId="{E4F10FC6-DA90-4D47-90B0-9613DFD6E8D0}">
      <dgm:prSet/>
      <dgm:spPr/>
      <dgm:t>
        <a:bodyPr/>
        <a:lstStyle/>
        <a:p>
          <a:endParaRPr lang="en-US">
            <a:solidFill>
              <a:schemeClr val="tx1"/>
            </a:solidFill>
          </a:endParaRPr>
        </a:p>
      </dgm:t>
    </dgm:pt>
    <dgm:pt modelId="{BF1135E0-003E-4A54-BEE3-90EC81260311}">
      <dgm:prSet phldrT="[Text]"/>
      <dgm:spPr/>
      <dgm:t>
        <a:bodyPr/>
        <a:lstStyle/>
        <a:p>
          <a:r>
            <a:rPr lang="en-US" dirty="0"/>
            <a:t>Methods of Contraception</a:t>
          </a:r>
        </a:p>
      </dgm:t>
    </dgm:pt>
    <dgm:pt modelId="{9F128128-C89D-4962-9724-4E86D89602C7}" type="parTrans" cxnId="{89CE6095-BDBC-4CD7-B6A2-EC22043EC2C3}">
      <dgm:prSet/>
      <dgm:spPr/>
      <dgm:t>
        <a:bodyPr/>
        <a:lstStyle/>
        <a:p>
          <a:endParaRPr lang="en-US">
            <a:solidFill>
              <a:schemeClr val="tx1"/>
            </a:solidFill>
          </a:endParaRPr>
        </a:p>
      </dgm:t>
    </dgm:pt>
    <dgm:pt modelId="{1562217B-453F-45CC-81C6-30BA6E054E0B}" type="sibTrans" cxnId="{89CE6095-BDBC-4CD7-B6A2-EC22043EC2C3}">
      <dgm:prSet/>
      <dgm:spPr/>
      <dgm:t>
        <a:bodyPr/>
        <a:lstStyle/>
        <a:p>
          <a:endParaRPr lang="en-US">
            <a:solidFill>
              <a:schemeClr val="tx1"/>
            </a:solidFill>
          </a:endParaRPr>
        </a:p>
      </dgm:t>
    </dgm:pt>
    <dgm:pt modelId="{05B30A07-233E-4B19-B1D0-5CA8E5E62367}">
      <dgm:prSet phldrT="[Text]" custT="1"/>
      <dgm:spPr/>
      <dgm:t>
        <a:bodyPr/>
        <a:lstStyle/>
        <a:p>
          <a:r>
            <a:rPr lang="en-US" sz="2800" dirty="0"/>
            <a:t>STD Symptoms and Testing</a:t>
          </a:r>
        </a:p>
      </dgm:t>
    </dgm:pt>
    <dgm:pt modelId="{210BF559-BD0D-4E49-8C21-D0628D7A9F27}" type="parTrans" cxnId="{3E7C7C62-B704-45A0-8938-AEC17CC73479}">
      <dgm:prSet/>
      <dgm:spPr/>
      <dgm:t>
        <a:bodyPr/>
        <a:lstStyle/>
        <a:p>
          <a:endParaRPr lang="en-US">
            <a:solidFill>
              <a:schemeClr val="tx1"/>
            </a:solidFill>
          </a:endParaRPr>
        </a:p>
      </dgm:t>
    </dgm:pt>
    <dgm:pt modelId="{AFDDA90E-8F6C-4DD8-A9BD-B37F1AFF6313}" type="sibTrans" cxnId="{3E7C7C62-B704-45A0-8938-AEC17CC73479}">
      <dgm:prSet/>
      <dgm:spPr/>
      <dgm:t>
        <a:bodyPr/>
        <a:lstStyle/>
        <a:p>
          <a:endParaRPr lang="en-US">
            <a:solidFill>
              <a:schemeClr val="tx1"/>
            </a:solidFill>
          </a:endParaRPr>
        </a:p>
      </dgm:t>
    </dgm:pt>
    <dgm:pt modelId="{8E99E450-169B-487D-8732-C3B72F4821FE}" type="pres">
      <dgm:prSet presAssocID="{D6D3534E-BB41-4C05-A90B-99F42722D971}" presName="cycle" presStyleCnt="0">
        <dgm:presLayoutVars>
          <dgm:dir/>
          <dgm:resizeHandles val="exact"/>
        </dgm:presLayoutVars>
      </dgm:prSet>
      <dgm:spPr/>
    </dgm:pt>
    <dgm:pt modelId="{31271B6C-5E6D-43C9-AC3A-2A74A09F166D}" type="pres">
      <dgm:prSet presAssocID="{3D9AAE9A-771E-411A-A25C-145C6A39F28F}" presName="node" presStyleLbl="node1" presStyleIdx="0" presStyleCnt="5" custScaleX="120634" custScaleY="100028">
        <dgm:presLayoutVars>
          <dgm:bulletEnabled val="1"/>
        </dgm:presLayoutVars>
      </dgm:prSet>
      <dgm:spPr/>
    </dgm:pt>
    <dgm:pt modelId="{1E231857-5447-41BD-A7FD-BF34265001FA}" type="pres">
      <dgm:prSet presAssocID="{3D9AAE9A-771E-411A-A25C-145C6A39F28F}" presName="spNode" presStyleCnt="0"/>
      <dgm:spPr/>
    </dgm:pt>
    <dgm:pt modelId="{AF362901-3C1A-494A-A500-FB7D21877689}" type="pres">
      <dgm:prSet presAssocID="{468BF208-8565-430F-97A2-14126970BEF3}" presName="sibTrans" presStyleLbl="sibTrans1D1" presStyleIdx="0" presStyleCnt="5"/>
      <dgm:spPr/>
    </dgm:pt>
    <dgm:pt modelId="{C908D434-3043-42AD-AB24-DA0063221504}" type="pres">
      <dgm:prSet presAssocID="{30531FCC-42EC-46D6-86EC-C6B6108B6DB7}" presName="node" presStyleLbl="node1" presStyleIdx="1" presStyleCnt="5">
        <dgm:presLayoutVars>
          <dgm:bulletEnabled val="1"/>
        </dgm:presLayoutVars>
      </dgm:prSet>
      <dgm:spPr/>
    </dgm:pt>
    <dgm:pt modelId="{E2CAA6DB-E53F-430D-85ED-883589C8D6DE}" type="pres">
      <dgm:prSet presAssocID="{30531FCC-42EC-46D6-86EC-C6B6108B6DB7}" presName="spNode" presStyleCnt="0"/>
      <dgm:spPr/>
    </dgm:pt>
    <dgm:pt modelId="{37C0503F-0A1A-4082-AB3B-1A9054B02238}" type="pres">
      <dgm:prSet presAssocID="{129D80D9-0CB1-43FA-B386-C00DA55213C0}" presName="sibTrans" presStyleLbl="sibTrans1D1" presStyleIdx="1" presStyleCnt="5"/>
      <dgm:spPr/>
    </dgm:pt>
    <dgm:pt modelId="{06B8E9AA-2B6E-435D-8BC0-BF54F8D547D3}" type="pres">
      <dgm:prSet presAssocID="{DBFF48D9-5E52-4DCC-B27E-E4F5112CADA7}" presName="node" presStyleLbl="node1" presStyleIdx="2" presStyleCnt="5">
        <dgm:presLayoutVars>
          <dgm:bulletEnabled val="1"/>
        </dgm:presLayoutVars>
      </dgm:prSet>
      <dgm:spPr/>
    </dgm:pt>
    <dgm:pt modelId="{527DDF31-8F17-449A-AC48-8BC9F27072C5}" type="pres">
      <dgm:prSet presAssocID="{DBFF48D9-5E52-4DCC-B27E-E4F5112CADA7}" presName="spNode" presStyleCnt="0"/>
      <dgm:spPr/>
    </dgm:pt>
    <dgm:pt modelId="{60D058DA-02F1-42D5-82A4-E30300E4D2CB}" type="pres">
      <dgm:prSet presAssocID="{F5F070A5-0B18-45DE-8B62-1F779247EE11}" presName="sibTrans" presStyleLbl="sibTrans1D1" presStyleIdx="2" presStyleCnt="5"/>
      <dgm:spPr/>
    </dgm:pt>
    <dgm:pt modelId="{5EEA542F-CC5B-4DD8-A0DB-CD984676EC8E}" type="pres">
      <dgm:prSet presAssocID="{BF1135E0-003E-4A54-BEE3-90EC81260311}" presName="node" presStyleLbl="node1" presStyleIdx="3" presStyleCnt="5">
        <dgm:presLayoutVars>
          <dgm:bulletEnabled val="1"/>
        </dgm:presLayoutVars>
      </dgm:prSet>
      <dgm:spPr/>
    </dgm:pt>
    <dgm:pt modelId="{0A0FCFC7-F950-477E-B1A7-BAC835BCDD4D}" type="pres">
      <dgm:prSet presAssocID="{BF1135E0-003E-4A54-BEE3-90EC81260311}" presName="spNode" presStyleCnt="0"/>
      <dgm:spPr/>
    </dgm:pt>
    <dgm:pt modelId="{41CAE572-34B4-447B-855A-46804D2DC4E1}" type="pres">
      <dgm:prSet presAssocID="{1562217B-453F-45CC-81C6-30BA6E054E0B}" presName="sibTrans" presStyleLbl="sibTrans1D1" presStyleIdx="3" presStyleCnt="5"/>
      <dgm:spPr/>
    </dgm:pt>
    <dgm:pt modelId="{8A28ECCA-D816-4607-9363-AE0C312BAB18}" type="pres">
      <dgm:prSet presAssocID="{05B30A07-233E-4B19-B1D0-5CA8E5E62367}" presName="node" presStyleLbl="node1" presStyleIdx="4" presStyleCnt="5">
        <dgm:presLayoutVars>
          <dgm:bulletEnabled val="1"/>
        </dgm:presLayoutVars>
      </dgm:prSet>
      <dgm:spPr/>
    </dgm:pt>
    <dgm:pt modelId="{11639DA9-FE60-4755-B9F1-A5E6F469AAE6}" type="pres">
      <dgm:prSet presAssocID="{05B30A07-233E-4B19-B1D0-5CA8E5E62367}" presName="spNode" presStyleCnt="0"/>
      <dgm:spPr/>
    </dgm:pt>
    <dgm:pt modelId="{525A158A-6AB4-4FDE-AEB5-D15D580E2FC5}" type="pres">
      <dgm:prSet presAssocID="{AFDDA90E-8F6C-4DD8-A9BD-B37F1AFF6313}" presName="sibTrans" presStyleLbl="sibTrans1D1" presStyleIdx="4" presStyleCnt="5"/>
      <dgm:spPr/>
    </dgm:pt>
  </dgm:ptLst>
  <dgm:cxnLst>
    <dgm:cxn modelId="{11318904-6264-4A2A-9C92-7F9B285D7339}" srcId="{D6D3534E-BB41-4C05-A90B-99F42722D971}" destId="{3D9AAE9A-771E-411A-A25C-145C6A39F28F}" srcOrd="0" destOrd="0" parTransId="{93E83EAE-567A-4604-A4CB-31C73037FD0F}" sibTransId="{468BF208-8565-430F-97A2-14126970BEF3}"/>
    <dgm:cxn modelId="{1F0B8B0C-B21D-4F8E-8E17-6859010C50EA}" type="presOf" srcId="{3D9AAE9A-771E-411A-A25C-145C6A39F28F}" destId="{31271B6C-5E6D-43C9-AC3A-2A74A09F166D}" srcOrd="0" destOrd="0" presId="urn:microsoft.com/office/officeart/2005/8/layout/cycle6"/>
    <dgm:cxn modelId="{1B64D02C-0797-424A-AD89-B2EE127361B9}" type="presOf" srcId="{1562217B-453F-45CC-81C6-30BA6E054E0B}" destId="{41CAE572-34B4-447B-855A-46804D2DC4E1}" srcOrd="0" destOrd="0" presId="urn:microsoft.com/office/officeart/2005/8/layout/cycle6"/>
    <dgm:cxn modelId="{9864B534-7C54-434E-9C88-2D37A89B10D1}" type="presOf" srcId="{05B30A07-233E-4B19-B1D0-5CA8E5E62367}" destId="{8A28ECCA-D816-4607-9363-AE0C312BAB18}" srcOrd="0" destOrd="0" presId="urn:microsoft.com/office/officeart/2005/8/layout/cycle6"/>
    <dgm:cxn modelId="{3E7C7C62-B704-45A0-8938-AEC17CC73479}" srcId="{D6D3534E-BB41-4C05-A90B-99F42722D971}" destId="{05B30A07-233E-4B19-B1D0-5CA8E5E62367}" srcOrd="4" destOrd="0" parTransId="{210BF559-BD0D-4E49-8C21-D0628D7A9F27}" sibTransId="{AFDDA90E-8F6C-4DD8-A9BD-B37F1AFF6313}"/>
    <dgm:cxn modelId="{F1D3F762-8610-4902-88BC-4693E4D767FF}" type="presOf" srcId="{AFDDA90E-8F6C-4DD8-A9BD-B37F1AFF6313}" destId="{525A158A-6AB4-4FDE-AEB5-D15D580E2FC5}" srcOrd="0" destOrd="0" presId="urn:microsoft.com/office/officeart/2005/8/layout/cycle6"/>
    <dgm:cxn modelId="{1C0C8559-A4F9-4DF1-9CE6-C6354DA07AB6}" type="presOf" srcId="{D6D3534E-BB41-4C05-A90B-99F42722D971}" destId="{8E99E450-169B-487D-8732-C3B72F4821FE}" srcOrd="0" destOrd="0" presId="urn:microsoft.com/office/officeart/2005/8/layout/cycle6"/>
    <dgm:cxn modelId="{9247CD79-4575-4751-AB9A-E914105AAA9C}" srcId="{D6D3534E-BB41-4C05-A90B-99F42722D971}" destId="{30531FCC-42EC-46D6-86EC-C6B6108B6DB7}" srcOrd="1" destOrd="0" parTransId="{BEE6AD30-56C5-4C94-B0CF-970914B2CD85}" sibTransId="{129D80D9-0CB1-43FA-B386-C00DA55213C0}"/>
    <dgm:cxn modelId="{FB682885-818F-4249-AB79-F6E499819315}" type="presOf" srcId="{468BF208-8565-430F-97A2-14126970BEF3}" destId="{AF362901-3C1A-494A-A500-FB7D21877689}" srcOrd="0" destOrd="0" presId="urn:microsoft.com/office/officeart/2005/8/layout/cycle6"/>
    <dgm:cxn modelId="{89CE6095-BDBC-4CD7-B6A2-EC22043EC2C3}" srcId="{D6D3534E-BB41-4C05-A90B-99F42722D971}" destId="{BF1135E0-003E-4A54-BEE3-90EC81260311}" srcOrd="3" destOrd="0" parTransId="{9F128128-C89D-4962-9724-4E86D89602C7}" sibTransId="{1562217B-453F-45CC-81C6-30BA6E054E0B}"/>
    <dgm:cxn modelId="{51B3039D-EE35-40F2-8E4B-48483052C9EE}" type="presOf" srcId="{129D80D9-0CB1-43FA-B386-C00DA55213C0}" destId="{37C0503F-0A1A-4082-AB3B-1A9054B02238}" srcOrd="0" destOrd="0" presId="urn:microsoft.com/office/officeart/2005/8/layout/cycle6"/>
    <dgm:cxn modelId="{C5327CA0-3BE4-40C4-86E8-97AEF1AE5677}" type="presOf" srcId="{30531FCC-42EC-46D6-86EC-C6B6108B6DB7}" destId="{C908D434-3043-42AD-AB24-DA0063221504}" srcOrd="0" destOrd="0" presId="urn:microsoft.com/office/officeart/2005/8/layout/cycle6"/>
    <dgm:cxn modelId="{8F7BDAA8-AB1A-47B5-B178-61EDDDD5D9B9}" type="presOf" srcId="{BF1135E0-003E-4A54-BEE3-90EC81260311}" destId="{5EEA542F-CC5B-4DD8-A0DB-CD984676EC8E}" srcOrd="0" destOrd="0" presId="urn:microsoft.com/office/officeart/2005/8/layout/cycle6"/>
    <dgm:cxn modelId="{E4F10FC6-DA90-4D47-90B0-9613DFD6E8D0}" srcId="{D6D3534E-BB41-4C05-A90B-99F42722D971}" destId="{DBFF48D9-5E52-4DCC-B27E-E4F5112CADA7}" srcOrd="2" destOrd="0" parTransId="{9055DCDC-B302-4319-A1ED-3BBB6530289E}" sibTransId="{F5F070A5-0B18-45DE-8B62-1F779247EE11}"/>
    <dgm:cxn modelId="{7D7834D6-C259-442E-99E0-FF990C09B75E}" type="presOf" srcId="{F5F070A5-0B18-45DE-8B62-1F779247EE11}" destId="{60D058DA-02F1-42D5-82A4-E30300E4D2CB}" srcOrd="0" destOrd="0" presId="urn:microsoft.com/office/officeart/2005/8/layout/cycle6"/>
    <dgm:cxn modelId="{76D8F1D8-3C94-4408-BE32-BE687B898658}" type="presOf" srcId="{DBFF48D9-5E52-4DCC-B27E-E4F5112CADA7}" destId="{06B8E9AA-2B6E-435D-8BC0-BF54F8D547D3}" srcOrd="0" destOrd="0" presId="urn:microsoft.com/office/officeart/2005/8/layout/cycle6"/>
    <dgm:cxn modelId="{420E4363-E93A-4C75-AD9C-321C737A9F7A}" type="presParOf" srcId="{8E99E450-169B-487D-8732-C3B72F4821FE}" destId="{31271B6C-5E6D-43C9-AC3A-2A74A09F166D}" srcOrd="0" destOrd="0" presId="urn:microsoft.com/office/officeart/2005/8/layout/cycle6"/>
    <dgm:cxn modelId="{EDD1A29A-7882-440D-9A45-B5A306A7018F}" type="presParOf" srcId="{8E99E450-169B-487D-8732-C3B72F4821FE}" destId="{1E231857-5447-41BD-A7FD-BF34265001FA}" srcOrd="1" destOrd="0" presId="urn:microsoft.com/office/officeart/2005/8/layout/cycle6"/>
    <dgm:cxn modelId="{75E86A1B-1AA7-41E3-80B5-7BD76580F78C}" type="presParOf" srcId="{8E99E450-169B-487D-8732-C3B72F4821FE}" destId="{AF362901-3C1A-494A-A500-FB7D21877689}" srcOrd="2" destOrd="0" presId="urn:microsoft.com/office/officeart/2005/8/layout/cycle6"/>
    <dgm:cxn modelId="{E6DA99D7-0C95-4788-8FDC-AE3D4A180A5F}" type="presParOf" srcId="{8E99E450-169B-487D-8732-C3B72F4821FE}" destId="{C908D434-3043-42AD-AB24-DA0063221504}" srcOrd="3" destOrd="0" presId="urn:microsoft.com/office/officeart/2005/8/layout/cycle6"/>
    <dgm:cxn modelId="{55751F32-019F-4BDB-945C-1534D64C1DA0}" type="presParOf" srcId="{8E99E450-169B-487D-8732-C3B72F4821FE}" destId="{E2CAA6DB-E53F-430D-85ED-883589C8D6DE}" srcOrd="4" destOrd="0" presId="urn:microsoft.com/office/officeart/2005/8/layout/cycle6"/>
    <dgm:cxn modelId="{E06DC7EF-D349-4DE2-A653-F131A8A750D5}" type="presParOf" srcId="{8E99E450-169B-487D-8732-C3B72F4821FE}" destId="{37C0503F-0A1A-4082-AB3B-1A9054B02238}" srcOrd="5" destOrd="0" presId="urn:microsoft.com/office/officeart/2005/8/layout/cycle6"/>
    <dgm:cxn modelId="{7C786AE6-5548-41B2-B4C5-E8205CF571BE}" type="presParOf" srcId="{8E99E450-169B-487D-8732-C3B72F4821FE}" destId="{06B8E9AA-2B6E-435D-8BC0-BF54F8D547D3}" srcOrd="6" destOrd="0" presId="urn:microsoft.com/office/officeart/2005/8/layout/cycle6"/>
    <dgm:cxn modelId="{43D8C034-BF66-4DE6-B7B4-F8984AEF7A79}" type="presParOf" srcId="{8E99E450-169B-487D-8732-C3B72F4821FE}" destId="{527DDF31-8F17-449A-AC48-8BC9F27072C5}" srcOrd="7" destOrd="0" presId="urn:microsoft.com/office/officeart/2005/8/layout/cycle6"/>
    <dgm:cxn modelId="{ED8B78FA-5625-49C3-9951-680B7BE496C5}" type="presParOf" srcId="{8E99E450-169B-487D-8732-C3B72F4821FE}" destId="{60D058DA-02F1-42D5-82A4-E30300E4D2CB}" srcOrd="8" destOrd="0" presId="urn:microsoft.com/office/officeart/2005/8/layout/cycle6"/>
    <dgm:cxn modelId="{DE68170D-9EEB-4A5B-A105-1BD57FA118FC}" type="presParOf" srcId="{8E99E450-169B-487D-8732-C3B72F4821FE}" destId="{5EEA542F-CC5B-4DD8-A0DB-CD984676EC8E}" srcOrd="9" destOrd="0" presId="urn:microsoft.com/office/officeart/2005/8/layout/cycle6"/>
    <dgm:cxn modelId="{55665CBA-4687-413E-BE2E-F955118A22B8}" type="presParOf" srcId="{8E99E450-169B-487D-8732-C3B72F4821FE}" destId="{0A0FCFC7-F950-477E-B1A7-BAC835BCDD4D}" srcOrd="10" destOrd="0" presId="urn:microsoft.com/office/officeart/2005/8/layout/cycle6"/>
    <dgm:cxn modelId="{3BA3596E-FA63-42B3-8DE8-DA9A3BB2ACE0}" type="presParOf" srcId="{8E99E450-169B-487D-8732-C3B72F4821FE}" destId="{41CAE572-34B4-447B-855A-46804D2DC4E1}" srcOrd="11" destOrd="0" presId="urn:microsoft.com/office/officeart/2005/8/layout/cycle6"/>
    <dgm:cxn modelId="{9EC1D35A-1571-4499-822E-4E321B9CC021}" type="presParOf" srcId="{8E99E450-169B-487D-8732-C3B72F4821FE}" destId="{8A28ECCA-D816-4607-9363-AE0C312BAB18}" srcOrd="12" destOrd="0" presId="urn:microsoft.com/office/officeart/2005/8/layout/cycle6"/>
    <dgm:cxn modelId="{0483890B-5DB5-4D01-A215-859AB0E11C7F}" type="presParOf" srcId="{8E99E450-169B-487D-8732-C3B72F4821FE}" destId="{11639DA9-FE60-4755-B9F1-A5E6F469AAE6}" srcOrd="13" destOrd="0" presId="urn:microsoft.com/office/officeart/2005/8/layout/cycle6"/>
    <dgm:cxn modelId="{D2D506D0-9F2B-42F5-9165-68C0EF4C8B66}" type="presParOf" srcId="{8E99E450-169B-487D-8732-C3B72F4821FE}" destId="{525A158A-6AB4-4FDE-AEB5-D15D580E2FC5}"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3534E-BB41-4C05-A90B-99F42722D971}" type="doc">
      <dgm:prSet loTypeId="urn:microsoft.com/office/officeart/2005/8/layout/cycle6" loCatId="cycle" qsTypeId="urn:microsoft.com/office/officeart/2005/8/quickstyle/3d2" qsCatId="3D" csTypeId="urn:microsoft.com/office/officeart/2005/8/colors/accent0_1" csCatId="mainScheme" phldr="1"/>
      <dgm:spPr/>
      <dgm:t>
        <a:bodyPr/>
        <a:lstStyle/>
        <a:p>
          <a:endParaRPr lang="en-US"/>
        </a:p>
      </dgm:t>
    </dgm:pt>
    <dgm:pt modelId="{3D9AAE9A-771E-411A-A25C-145C6A39F28F}">
      <dgm:prSet phldrT="[Text]" custT="1"/>
      <dgm:spPr/>
      <dgm:t>
        <a:bodyPr lIns="237744"/>
        <a:lstStyle/>
        <a:p>
          <a:r>
            <a:rPr lang="en-US" sz="2800" dirty="0"/>
            <a:t>Healthy Relationships and Communication</a:t>
          </a:r>
        </a:p>
      </dgm:t>
    </dgm:pt>
    <dgm:pt modelId="{93E83EAE-567A-4604-A4CB-31C73037FD0F}" type="parTrans" cxnId="{11318904-6264-4A2A-9C92-7F9B285D7339}">
      <dgm:prSet/>
      <dgm:spPr/>
      <dgm:t>
        <a:bodyPr/>
        <a:lstStyle/>
        <a:p>
          <a:endParaRPr lang="en-US">
            <a:solidFill>
              <a:schemeClr val="tx1"/>
            </a:solidFill>
          </a:endParaRPr>
        </a:p>
      </dgm:t>
    </dgm:pt>
    <dgm:pt modelId="{468BF208-8565-430F-97A2-14126970BEF3}" type="sibTrans" cxnId="{11318904-6264-4A2A-9C92-7F9B285D7339}">
      <dgm:prSet/>
      <dgm:spPr/>
      <dgm:t>
        <a:bodyPr/>
        <a:lstStyle/>
        <a:p>
          <a:endParaRPr lang="en-US">
            <a:solidFill>
              <a:schemeClr val="tx1"/>
            </a:solidFill>
          </a:endParaRPr>
        </a:p>
      </dgm:t>
    </dgm:pt>
    <dgm:pt modelId="{30531FCC-42EC-46D6-86EC-C6B6108B6DB7}">
      <dgm:prSet phldrT="[Text]" custT="1"/>
      <dgm:spPr/>
      <dgm:t>
        <a:bodyPr/>
        <a:lstStyle/>
        <a:p>
          <a:r>
            <a:rPr lang="en-US" sz="2800" dirty="0"/>
            <a:t>Appropriate Use of Social Media</a:t>
          </a:r>
        </a:p>
      </dgm:t>
    </dgm:pt>
    <dgm:pt modelId="{BEE6AD30-56C5-4C94-B0CF-970914B2CD85}" type="parTrans" cxnId="{9247CD79-4575-4751-AB9A-E914105AAA9C}">
      <dgm:prSet/>
      <dgm:spPr/>
      <dgm:t>
        <a:bodyPr/>
        <a:lstStyle/>
        <a:p>
          <a:endParaRPr lang="en-US">
            <a:solidFill>
              <a:schemeClr val="tx1"/>
            </a:solidFill>
          </a:endParaRPr>
        </a:p>
      </dgm:t>
    </dgm:pt>
    <dgm:pt modelId="{129D80D9-0CB1-43FA-B386-C00DA55213C0}" type="sibTrans" cxnId="{9247CD79-4575-4751-AB9A-E914105AAA9C}">
      <dgm:prSet/>
      <dgm:spPr/>
      <dgm:t>
        <a:bodyPr/>
        <a:lstStyle/>
        <a:p>
          <a:endParaRPr lang="en-US">
            <a:solidFill>
              <a:schemeClr val="tx1"/>
            </a:solidFill>
          </a:endParaRPr>
        </a:p>
      </dgm:t>
    </dgm:pt>
    <dgm:pt modelId="{DBFF48D9-5E52-4DCC-B27E-E4F5112CADA7}">
      <dgm:prSet phldrT="[Text]"/>
      <dgm:spPr/>
      <dgm:t>
        <a:bodyPr/>
        <a:lstStyle/>
        <a:p>
          <a:r>
            <a:rPr lang="en-US" dirty="0"/>
            <a:t>Anatomy and Physiology of Reproduction</a:t>
          </a:r>
        </a:p>
      </dgm:t>
    </dgm:pt>
    <dgm:pt modelId="{9055DCDC-B302-4319-A1ED-3BBB6530289E}" type="parTrans" cxnId="{E4F10FC6-DA90-4D47-90B0-9613DFD6E8D0}">
      <dgm:prSet/>
      <dgm:spPr/>
      <dgm:t>
        <a:bodyPr/>
        <a:lstStyle/>
        <a:p>
          <a:endParaRPr lang="en-US">
            <a:solidFill>
              <a:schemeClr val="tx1"/>
            </a:solidFill>
          </a:endParaRPr>
        </a:p>
      </dgm:t>
    </dgm:pt>
    <dgm:pt modelId="{F5F070A5-0B18-45DE-8B62-1F779247EE11}" type="sibTrans" cxnId="{E4F10FC6-DA90-4D47-90B0-9613DFD6E8D0}">
      <dgm:prSet/>
      <dgm:spPr/>
      <dgm:t>
        <a:bodyPr/>
        <a:lstStyle/>
        <a:p>
          <a:endParaRPr lang="en-US">
            <a:solidFill>
              <a:schemeClr val="tx1"/>
            </a:solidFill>
          </a:endParaRPr>
        </a:p>
      </dgm:t>
    </dgm:pt>
    <dgm:pt modelId="{BF1135E0-003E-4A54-BEE3-90EC81260311}">
      <dgm:prSet phldrT="[Text]"/>
      <dgm:spPr/>
      <dgm:t>
        <a:bodyPr/>
        <a:lstStyle/>
        <a:p>
          <a:r>
            <a:rPr lang="en-US" dirty="0"/>
            <a:t>Methods of Contraception</a:t>
          </a:r>
        </a:p>
      </dgm:t>
    </dgm:pt>
    <dgm:pt modelId="{9F128128-C89D-4962-9724-4E86D89602C7}" type="parTrans" cxnId="{89CE6095-BDBC-4CD7-B6A2-EC22043EC2C3}">
      <dgm:prSet/>
      <dgm:spPr/>
      <dgm:t>
        <a:bodyPr/>
        <a:lstStyle/>
        <a:p>
          <a:endParaRPr lang="en-US">
            <a:solidFill>
              <a:schemeClr val="tx1"/>
            </a:solidFill>
          </a:endParaRPr>
        </a:p>
      </dgm:t>
    </dgm:pt>
    <dgm:pt modelId="{1562217B-453F-45CC-81C6-30BA6E054E0B}" type="sibTrans" cxnId="{89CE6095-BDBC-4CD7-B6A2-EC22043EC2C3}">
      <dgm:prSet/>
      <dgm:spPr/>
      <dgm:t>
        <a:bodyPr/>
        <a:lstStyle/>
        <a:p>
          <a:endParaRPr lang="en-US">
            <a:solidFill>
              <a:schemeClr val="tx1"/>
            </a:solidFill>
          </a:endParaRPr>
        </a:p>
      </dgm:t>
    </dgm:pt>
    <dgm:pt modelId="{05B30A07-233E-4B19-B1D0-5CA8E5E62367}">
      <dgm:prSet phldrT="[Text]" custT="1"/>
      <dgm:spPr/>
      <dgm:t>
        <a:bodyPr/>
        <a:lstStyle/>
        <a:p>
          <a:r>
            <a:rPr lang="en-US" sz="2800" dirty="0"/>
            <a:t>STD Symptoms and Testing</a:t>
          </a:r>
        </a:p>
      </dgm:t>
    </dgm:pt>
    <dgm:pt modelId="{210BF559-BD0D-4E49-8C21-D0628D7A9F27}" type="parTrans" cxnId="{3E7C7C62-B704-45A0-8938-AEC17CC73479}">
      <dgm:prSet/>
      <dgm:spPr/>
      <dgm:t>
        <a:bodyPr/>
        <a:lstStyle/>
        <a:p>
          <a:endParaRPr lang="en-US">
            <a:solidFill>
              <a:schemeClr val="tx1"/>
            </a:solidFill>
          </a:endParaRPr>
        </a:p>
      </dgm:t>
    </dgm:pt>
    <dgm:pt modelId="{AFDDA90E-8F6C-4DD8-A9BD-B37F1AFF6313}" type="sibTrans" cxnId="{3E7C7C62-B704-45A0-8938-AEC17CC73479}">
      <dgm:prSet/>
      <dgm:spPr/>
      <dgm:t>
        <a:bodyPr/>
        <a:lstStyle/>
        <a:p>
          <a:endParaRPr lang="en-US">
            <a:solidFill>
              <a:schemeClr val="tx1"/>
            </a:solidFill>
          </a:endParaRPr>
        </a:p>
      </dgm:t>
    </dgm:pt>
    <dgm:pt modelId="{8E99E450-169B-487D-8732-C3B72F4821FE}" type="pres">
      <dgm:prSet presAssocID="{D6D3534E-BB41-4C05-A90B-99F42722D971}" presName="cycle" presStyleCnt="0">
        <dgm:presLayoutVars>
          <dgm:dir/>
          <dgm:resizeHandles val="exact"/>
        </dgm:presLayoutVars>
      </dgm:prSet>
      <dgm:spPr/>
    </dgm:pt>
    <dgm:pt modelId="{31271B6C-5E6D-43C9-AC3A-2A74A09F166D}" type="pres">
      <dgm:prSet presAssocID="{3D9AAE9A-771E-411A-A25C-145C6A39F28F}" presName="node" presStyleLbl="node1" presStyleIdx="0" presStyleCnt="5" custScaleX="120634" custScaleY="100028">
        <dgm:presLayoutVars>
          <dgm:bulletEnabled val="1"/>
        </dgm:presLayoutVars>
      </dgm:prSet>
      <dgm:spPr/>
    </dgm:pt>
    <dgm:pt modelId="{1E231857-5447-41BD-A7FD-BF34265001FA}" type="pres">
      <dgm:prSet presAssocID="{3D9AAE9A-771E-411A-A25C-145C6A39F28F}" presName="spNode" presStyleCnt="0"/>
      <dgm:spPr/>
    </dgm:pt>
    <dgm:pt modelId="{AF362901-3C1A-494A-A500-FB7D21877689}" type="pres">
      <dgm:prSet presAssocID="{468BF208-8565-430F-97A2-14126970BEF3}" presName="sibTrans" presStyleLbl="sibTrans1D1" presStyleIdx="0" presStyleCnt="5"/>
      <dgm:spPr/>
    </dgm:pt>
    <dgm:pt modelId="{C908D434-3043-42AD-AB24-DA0063221504}" type="pres">
      <dgm:prSet presAssocID="{30531FCC-42EC-46D6-86EC-C6B6108B6DB7}" presName="node" presStyleLbl="node1" presStyleIdx="1" presStyleCnt="5">
        <dgm:presLayoutVars>
          <dgm:bulletEnabled val="1"/>
        </dgm:presLayoutVars>
      </dgm:prSet>
      <dgm:spPr/>
    </dgm:pt>
    <dgm:pt modelId="{E2CAA6DB-E53F-430D-85ED-883589C8D6DE}" type="pres">
      <dgm:prSet presAssocID="{30531FCC-42EC-46D6-86EC-C6B6108B6DB7}" presName="spNode" presStyleCnt="0"/>
      <dgm:spPr/>
    </dgm:pt>
    <dgm:pt modelId="{37C0503F-0A1A-4082-AB3B-1A9054B02238}" type="pres">
      <dgm:prSet presAssocID="{129D80D9-0CB1-43FA-B386-C00DA55213C0}" presName="sibTrans" presStyleLbl="sibTrans1D1" presStyleIdx="1" presStyleCnt="5"/>
      <dgm:spPr/>
    </dgm:pt>
    <dgm:pt modelId="{06B8E9AA-2B6E-435D-8BC0-BF54F8D547D3}" type="pres">
      <dgm:prSet presAssocID="{DBFF48D9-5E52-4DCC-B27E-E4F5112CADA7}" presName="node" presStyleLbl="node1" presStyleIdx="2" presStyleCnt="5">
        <dgm:presLayoutVars>
          <dgm:bulletEnabled val="1"/>
        </dgm:presLayoutVars>
      </dgm:prSet>
      <dgm:spPr/>
    </dgm:pt>
    <dgm:pt modelId="{527DDF31-8F17-449A-AC48-8BC9F27072C5}" type="pres">
      <dgm:prSet presAssocID="{DBFF48D9-5E52-4DCC-B27E-E4F5112CADA7}" presName="spNode" presStyleCnt="0"/>
      <dgm:spPr/>
    </dgm:pt>
    <dgm:pt modelId="{60D058DA-02F1-42D5-82A4-E30300E4D2CB}" type="pres">
      <dgm:prSet presAssocID="{F5F070A5-0B18-45DE-8B62-1F779247EE11}" presName="sibTrans" presStyleLbl="sibTrans1D1" presStyleIdx="2" presStyleCnt="5"/>
      <dgm:spPr/>
    </dgm:pt>
    <dgm:pt modelId="{5EEA542F-CC5B-4DD8-A0DB-CD984676EC8E}" type="pres">
      <dgm:prSet presAssocID="{BF1135E0-003E-4A54-BEE3-90EC81260311}" presName="node" presStyleLbl="node1" presStyleIdx="3" presStyleCnt="5">
        <dgm:presLayoutVars>
          <dgm:bulletEnabled val="1"/>
        </dgm:presLayoutVars>
      </dgm:prSet>
      <dgm:spPr/>
    </dgm:pt>
    <dgm:pt modelId="{0A0FCFC7-F950-477E-B1A7-BAC835BCDD4D}" type="pres">
      <dgm:prSet presAssocID="{BF1135E0-003E-4A54-BEE3-90EC81260311}" presName="spNode" presStyleCnt="0"/>
      <dgm:spPr/>
    </dgm:pt>
    <dgm:pt modelId="{41CAE572-34B4-447B-855A-46804D2DC4E1}" type="pres">
      <dgm:prSet presAssocID="{1562217B-453F-45CC-81C6-30BA6E054E0B}" presName="sibTrans" presStyleLbl="sibTrans1D1" presStyleIdx="3" presStyleCnt="5"/>
      <dgm:spPr/>
    </dgm:pt>
    <dgm:pt modelId="{8A28ECCA-D816-4607-9363-AE0C312BAB18}" type="pres">
      <dgm:prSet presAssocID="{05B30A07-233E-4B19-B1D0-5CA8E5E62367}" presName="node" presStyleLbl="node1" presStyleIdx="4" presStyleCnt="5">
        <dgm:presLayoutVars>
          <dgm:bulletEnabled val="1"/>
        </dgm:presLayoutVars>
      </dgm:prSet>
      <dgm:spPr/>
    </dgm:pt>
    <dgm:pt modelId="{11639DA9-FE60-4755-B9F1-A5E6F469AAE6}" type="pres">
      <dgm:prSet presAssocID="{05B30A07-233E-4B19-B1D0-5CA8E5E62367}" presName="spNode" presStyleCnt="0"/>
      <dgm:spPr/>
    </dgm:pt>
    <dgm:pt modelId="{525A158A-6AB4-4FDE-AEB5-D15D580E2FC5}" type="pres">
      <dgm:prSet presAssocID="{AFDDA90E-8F6C-4DD8-A9BD-B37F1AFF6313}" presName="sibTrans" presStyleLbl="sibTrans1D1" presStyleIdx="4" presStyleCnt="5"/>
      <dgm:spPr/>
    </dgm:pt>
  </dgm:ptLst>
  <dgm:cxnLst>
    <dgm:cxn modelId="{11318904-6264-4A2A-9C92-7F9B285D7339}" srcId="{D6D3534E-BB41-4C05-A90B-99F42722D971}" destId="{3D9AAE9A-771E-411A-A25C-145C6A39F28F}" srcOrd="0" destOrd="0" parTransId="{93E83EAE-567A-4604-A4CB-31C73037FD0F}" sibTransId="{468BF208-8565-430F-97A2-14126970BEF3}"/>
    <dgm:cxn modelId="{1F0B8B0C-B21D-4F8E-8E17-6859010C50EA}" type="presOf" srcId="{3D9AAE9A-771E-411A-A25C-145C6A39F28F}" destId="{31271B6C-5E6D-43C9-AC3A-2A74A09F166D}" srcOrd="0" destOrd="0" presId="urn:microsoft.com/office/officeart/2005/8/layout/cycle6"/>
    <dgm:cxn modelId="{1B64D02C-0797-424A-AD89-B2EE127361B9}" type="presOf" srcId="{1562217B-453F-45CC-81C6-30BA6E054E0B}" destId="{41CAE572-34B4-447B-855A-46804D2DC4E1}" srcOrd="0" destOrd="0" presId="urn:microsoft.com/office/officeart/2005/8/layout/cycle6"/>
    <dgm:cxn modelId="{9864B534-7C54-434E-9C88-2D37A89B10D1}" type="presOf" srcId="{05B30A07-233E-4B19-B1D0-5CA8E5E62367}" destId="{8A28ECCA-D816-4607-9363-AE0C312BAB18}" srcOrd="0" destOrd="0" presId="urn:microsoft.com/office/officeart/2005/8/layout/cycle6"/>
    <dgm:cxn modelId="{3E7C7C62-B704-45A0-8938-AEC17CC73479}" srcId="{D6D3534E-BB41-4C05-A90B-99F42722D971}" destId="{05B30A07-233E-4B19-B1D0-5CA8E5E62367}" srcOrd="4" destOrd="0" parTransId="{210BF559-BD0D-4E49-8C21-D0628D7A9F27}" sibTransId="{AFDDA90E-8F6C-4DD8-A9BD-B37F1AFF6313}"/>
    <dgm:cxn modelId="{F1D3F762-8610-4902-88BC-4693E4D767FF}" type="presOf" srcId="{AFDDA90E-8F6C-4DD8-A9BD-B37F1AFF6313}" destId="{525A158A-6AB4-4FDE-AEB5-D15D580E2FC5}" srcOrd="0" destOrd="0" presId="urn:microsoft.com/office/officeart/2005/8/layout/cycle6"/>
    <dgm:cxn modelId="{1C0C8559-A4F9-4DF1-9CE6-C6354DA07AB6}" type="presOf" srcId="{D6D3534E-BB41-4C05-A90B-99F42722D971}" destId="{8E99E450-169B-487D-8732-C3B72F4821FE}" srcOrd="0" destOrd="0" presId="urn:microsoft.com/office/officeart/2005/8/layout/cycle6"/>
    <dgm:cxn modelId="{9247CD79-4575-4751-AB9A-E914105AAA9C}" srcId="{D6D3534E-BB41-4C05-A90B-99F42722D971}" destId="{30531FCC-42EC-46D6-86EC-C6B6108B6DB7}" srcOrd="1" destOrd="0" parTransId="{BEE6AD30-56C5-4C94-B0CF-970914B2CD85}" sibTransId="{129D80D9-0CB1-43FA-B386-C00DA55213C0}"/>
    <dgm:cxn modelId="{FB682885-818F-4249-AB79-F6E499819315}" type="presOf" srcId="{468BF208-8565-430F-97A2-14126970BEF3}" destId="{AF362901-3C1A-494A-A500-FB7D21877689}" srcOrd="0" destOrd="0" presId="urn:microsoft.com/office/officeart/2005/8/layout/cycle6"/>
    <dgm:cxn modelId="{89CE6095-BDBC-4CD7-B6A2-EC22043EC2C3}" srcId="{D6D3534E-BB41-4C05-A90B-99F42722D971}" destId="{BF1135E0-003E-4A54-BEE3-90EC81260311}" srcOrd="3" destOrd="0" parTransId="{9F128128-C89D-4962-9724-4E86D89602C7}" sibTransId="{1562217B-453F-45CC-81C6-30BA6E054E0B}"/>
    <dgm:cxn modelId="{51B3039D-EE35-40F2-8E4B-48483052C9EE}" type="presOf" srcId="{129D80D9-0CB1-43FA-B386-C00DA55213C0}" destId="{37C0503F-0A1A-4082-AB3B-1A9054B02238}" srcOrd="0" destOrd="0" presId="urn:microsoft.com/office/officeart/2005/8/layout/cycle6"/>
    <dgm:cxn modelId="{C5327CA0-3BE4-40C4-86E8-97AEF1AE5677}" type="presOf" srcId="{30531FCC-42EC-46D6-86EC-C6B6108B6DB7}" destId="{C908D434-3043-42AD-AB24-DA0063221504}" srcOrd="0" destOrd="0" presId="urn:microsoft.com/office/officeart/2005/8/layout/cycle6"/>
    <dgm:cxn modelId="{8F7BDAA8-AB1A-47B5-B178-61EDDDD5D9B9}" type="presOf" srcId="{BF1135E0-003E-4A54-BEE3-90EC81260311}" destId="{5EEA542F-CC5B-4DD8-A0DB-CD984676EC8E}" srcOrd="0" destOrd="0" presId="urn:microsoft.com/office/officeart/2005/8/layout/cycle6"/>
    <dgm:cxn modelId="{E4F10FC6-DA90-4D47-90B0-9613DFD6E8D0}" srcId="{D6D3534E-BB41-4C05-A90B-99F42722D971}" destId="{DBFF48D9-5E52-4DCC-B27E-E4F5112CADA7}" srcOrd="2" destOrd="0" parTransId="{9055DCDC-B302-4319-A1ED-3BBB6530289E}" sibTransId="{F5F070A5-0B18-45DE-8B62-1F779247EE11}"/>
    <dgm:cxn modelId="{7D7834D6-C259-442E-99E0-FF990C09B75E}" type="presOf" srcId="{F5F070A5-0B18-45DE-8B62-1F779247EE11}" destId="{60D058DA-02F1-42D5-82A4-E30300E4D2CB}" srcOrd="0" destOrd="0" presId="urn:microsoft.com/office/officeart/2005/8/layout/cycle6"/>
    <dgm:cxn modelId="{76D8F1D8-3C94-4408-BE32-BE687B898658}" type="presOf" srcId="{DBFF48D9-5E52-4DCC-B27E-E4F5112CADA7}" destId="{06B8E9AA-2B6E-435D-8BC0-BF54F8D547D3}" srcOrd="0" destOrd="0" presId="urn:microsoft.com/office/officeart/2005/8/layout/cycle6"/>
    <dgm:cxn modelId="{420E4363-E93A-4C75-AD9C-321C737A9F7A}" type="presParOf" srcId="{8E99E450-169B-487D-8732-C3B72F4821FE}" destId="{31271B6C-5E6D-43C9-AC3A-2A74A09F166D}" srcOrd="0" destOrd="0" presId="urn:microsoft.com/office/officeart/2005/8/layout/cycle6"/>
    <dgm:cxn modelId="{EDD1A29A-7882-440D-9A45-B5A306A7018F}" type="presParOf" srcId="{8E99E450-169B-487D-8732-C3B72F4821FE}" destId="{1E231857-5447-41BD-A7FD-BF34265001FA}" srcOrd="1" destOrd="0" presId="urn:microsoft.com/office/officeart/2005/8/layout/cycle6"/>
    <dgm:cxn modelId="{75E86A1B-1AA7-41E3-80B5-7BD76580F78C}" type="presParOf" srcId="{8E99E450-169B-487D-8732-C3B72F4821FE}" destId="{AF362901-3C1A-494A-A500-FB7D21877689}" srcOrd="2" destOrd="0" presId="urn:microsoft.com/office/officeart/2005/8/layout/cycle6"/>
    <dgm:cxn modelId="{E6DA99D7-0C95-4788-8FDC-AE3D4A180A5F}" type="presParOf" srcId="{8E99E450-169B-487D-8732-C3B72F4821FE}" destId="{C908D434-3043-42AD-AB24-DA0063221504}" srcOrd="3" destOrd="0" presId="urn:microsoft.com/office/officeart/2005/8/layout/cycle6"/>
    <dgm:cxn modelId="{55751F32-019F-4BDB-945C-1534D64C1DA0}" type="presParOf" srcId="{8E99E450-169B-487D-8732-C3B72F4821FE}" destId="{E2CAA6DB-E53F-430D-85ED-883589C8D6DE}" srcOrd="4" destOrd="0" presId="urn:microsoft.com/office/officeart/2005/8/layout/cycle6"/>
    <dgm:cxn modelId="{E06DC7EF-D349-4DE2-A653-F131A8A750D5}" type="presParOf" srcId="{8E99E450-169B-487D-8732-C3B72F4821FE}" destId="{37C0503F-0A1A-4082-AB3B-1A9054B02238}" srcOrd="5" destOrd="0" presId="urn:microsoft.com/office/officeart/2005/8/layout/cycle6"/>
    <dgm:cxn modelId="{7C786AE6-5548-41B2-B4C5-E8205CF571BE}" type="presParOf" srcId="{8E99E450-169B-487D-8732-C3B72F4821FE}" destId="{06B8E9AA-2B6E-435D-8BC0-BF54F8D547D3}" srcOrd="6" destOrd="0" presId="urn:microsoft.com/office/officeart/2005/8/layout/cycle6"/>
    <dgm:cxn modelId="{43D8C034-BF66-4DE6-B7B4-F8984AEF7A79}" type="presParOf" srcId="{8E99E450-169B-487D-8732-C3B72F4821FE}" destId="{527DDF31-8F17-449A-AC48-8BC9F27072C5}" srcOrd="7" destOrd="0" presId="urn:microsoft.com/office/officeart/2005/8/layout/cycle6"/>
    <dgm:cxn modelId="{ED8B78FA-5625-49C3-9951-680B7BE496C5}" type="presParOf" srcId="{8E99E450-169B-487D-8732-C3B72F4821FE}" destId="{60D058DA-02F1-42D5-82A4-E30300E4D2CB}" srcOrd="8" destOrd="0" presId="urn:microsoft.com/office/officeart/2005/8/layout/cycle6"/>
    <dgm:cxn modelId="{DE68170D-9EEB-4A5B-A105-1BD57FA118FC}" type="presParOf" srcId="{8E99E450-169B-487D-8732-C3B72F4821FE}" destId="{5EEA542F-CC5B-4DD8-A0DB-CD984676EC8E}" srcOrd="9" destOrd="0" presId="urn:microsoft.com/office/officeart/2005/8/layout/cycle6"/>
    <dgm:cxn modelId="{55665CBA-4687-413E-BE2E-F955118A22B8}" type="presParOf" srcId="{8E99E450-169B-487D-8732-C3B72F4821FE}" destId="{0A0FCFC7-F950-477E-B1A7-BAC835BCDD4D}" srcOrd="10" destOrd="0" presId="urn:microsoft.com/office/officeart/2005/8/layout/cycle6"/>
    <dgm:cxn modelId="{3BA3596E-FA63-42B3-8DE8-DA9A3BB2ACE0}" type="presParOf" srcId="{8E99E450-169B-487D-8732-C3B72F4821FE}" destId="{41CAE572-34B4-447B-855A-46804D2DC4E1}" srcOrd="11" destOrd="0" presId="urn:microsoft.com/office/officeart/2005/8/layout/cycle6"/>
    <dgm:cxn modelId="{9EC1D35A-1571-4499-822E-4E321B9CC021}" type="presParOf" srcId="{8E99E450-169B-487D-8732-C3B72F4821FE}" destId="{8A28ECCA-D816-4607-9363-AE0C312BAB18}" srcOrd="12" destOrd="0" presId="urn:microsoft.com/office/officeart/2005/8/layout/cycle6"/>
    <dgm:cxn modelId="{0483890B-5DB5-4D01-A215-859AB0E11C7F}" type="presParOf" srcId="{8E99E450-169B-487D-8732-C3B72F4821FE}" destId="{11639DA9-FE60-4755-B9F1-A5E6F469AAE6}" srcOrd="13" destOrd="0" presId="urn:microsoft.com/office/officeart/2005/8/layout/cycle6"/>
    <dgm:cxn modelId="{D2D506D0-9F2B-42F5-9165-68C0EF4C8B66}" type="presParOf" srcId="{8E99E450-169B-487D-8732-C3B72F4821FE}" destId="{525A158A-6AB4-4FDE-AEB5-D15D580E2FC5}" srcOrd="14" destOrd="0" presId="urn:microsoft.com/office/officeart/2005/8/layout/cycle6"/>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D3534E-BB41-4C05-A90B-99F42722D971}" type="doc">
      <dgm:prSet loTypeId="urn:microsoft.com/office/officeart/2005/8/layout/cycle6" loCatId="cycle" qsTypeId="urn:microsoft.com/office/officeart/2005/8/quickstyle/3d2" qsCatId="3D" csTypeId="urn:microsoft.com/office/officeart/2005/8/colors/accent0_1" csCatId="mainScheme" phldr="1"/>
      <dgm:spPr/>
      <dgm:t>
        <a:bodyPr/>
        <a:lstStyle/>
        <a:p>
          <a:endParaRPr lang="en-US"/>
        </a:p>
      </dgm:t>
    </dgm:pt>
    <dgm:pt modelId="{3D9AAE9A-771E-411A-A25C-145C6A39F28F}">
      <dgm:prSet phldrT="[Text]" custT="1"/>
      <dgm:spPr/>
      <dgm:t>
        <a:bodyPr lIns="237744"/>
        <a:lstStyle/>
        <a:p>
          <a:r>
            <a:rPr lang="en-US" sz="2800" dirty="0"/>
            <a:t>Healthy Relationships and Communication</a:t>
          </a:r>
        </a:p>
      </dgm:t>
    </dgm:pt>
    <dgm:pt modelId="{93E83EAE-567A-4604-A4CB-31C73037FD0F}" type="parTrans" cxnId="{11318904-6264-4A2A-9C92-7F9B285D7339}">
      <dgm:prSet/>
      <dgm:spPr/>
      <dgm:t>
        <a:bodyPr/>
        <a:lstStyle/>
        <a:p>
          <a:endParaRPr lang="en-US">
            <a:solidFill>
              <a:schemeClr val="tx1"/>
            </a:solidFill>
          </a:endParaRPr>
        </a:p>
      </dgm:t>
    </dgm:pt>
    <dgm:pt modelId="{468BF208-8565-430F-97A2-14126970BEF3}" type="sibTrans" cxnId="{11318904-6264-4A2A-9C92-7F9B285D7339}">
      <dgm:prSet/>
      <dgm:spPr/>
      <dgm:t>
        <a:bodyPr/>
        <a:lstStyle/>
        <a:p>
          <a:endParaRPr lang="en-US">
            <a:solidFill>
              <a:schemeClr val="tx1"/>
            </a:solidFill>
          </a:endParaRPr>
        </a:p>
      </dgm:t>
    </dgm:pt>
    <dgm:pt modelId="{30531FCC-42EC-46D6-86EC-C6B6108B6DB7}">
      <dgm:prSet phldrT="[Text]" custT="1"/>
      <dgm:spPr/>
      <dgm:t>
        <a:bodyPr/>
        <a:lstStyle/>
        <a:p>
          <a:r>
            <a:rPr lang="en-US" sz="2800" dirty="0"/>
            <a:t>Appropriate Use of Social Media</a:t>
          </a:r>
        </a:p>
      </dgm:t>
    </dgm:pt>
    <dgm:pt modelId="{BEE6AD30-56C5-4C94-B0CF-970914B2CD85}" type="parTrans" cxnId="{9247CD79-4575-4751-AB9A-E914105AAA9C}">
      <dgm:prSet/>
      <dgm:spPr/>
      <dgm:t>
        <a:bodyPr/>
        <a:lstStyle/>
        <a:p>
          <a:endParaRPr lang="en-US">
            <a:solidFill>
              <a:schemeClr val="tx1"/>
            </a:solidFill>
          </a:endParaRPr>
        </a:p>
      </dgm:t>
    </dgm:pt>
    <dgm:pt modelId="{129D80D9-0CB1-43FA-B386-C00DA55213C0}" type="sibTrans" cxnId="{9247CD79-4575-4751-AB9A-E914105AAA9C}">
      <dgm:prSet/>
      <dgm:spPr/>
      <dgm:t>
        <a:bodyPr/>
        <a:lstStyle/>
        <a:p>
          <a:endParaRPr lang="en-US">
            <a:solidFill>
              <a:schemeClr val="tx1"/>
            </a:solidFill>
          </a:endParaRPr>
        </a:p>
      </dgm:t>
    </dgm:pt>
    <dgm:pt modelId="{DBFF48D9-5E52-4DCC-B27E-E4F5112CADA7}">
      <dgm:prSet phldrT="[Text]"/>
      <dgm:spPr/>
      <dgm:t>
        <a:bodyPr/>
        <a:lstStyle/>
        <a:p>
          <a:r>
            <a:rPr lang="en-US" dirty="0"/>
            <a:t>Anatomy and Physiology of Reproduction</a:t>
          </a:r>
        </a:p>
      </dgm:t>
    </dgm:pt>
    <dgm:pt modelId="{9055DCDC-B302-4319-A1ED-3BBB6530289E}" type="parTrans" cxnId="{E4F10FC6-DA90-4D47-90B0-9613DFD6E8D0}">
      <dgm:prSet/>
      <dgm:spPr/>
      <dgm:t>
        <a:bodyPr/>
        <a:lstStyle/>
        <a:p>
          <a:endParaRPr lang="en-US">
            <a:solidFill>
              <a:schemeClr val="tx1"/>
            </a:solidFill>
          </a:endParaRPr>
        </a:p>
      </dgm:t>
    </dgm:pt>
    <dgm:pt modelId="{F5F070A5-0B18-45DE-8B62-1F779247EE11}" type="sibTrans" cxnId="{E4F10FC6-DA90-4D47-90B0-9613DFD6E8D0}">
      <dgm:prSet/>
      <dgm:spPr/>
      <dgm:t>
        <a:bodyPr/>
        <a:lstStyle/>
        <a:p>
          <a:endParaRPr lang="en-US">
            <a:solidFill>
              <a:schemeClr val="tx1"/>
            </a:solidFill>
          </a:endParaRPr>
        </a:p>
      </dgm:t>
    </dgm:pt>
    <dgm:pt modelId="{BF1135E0-003E-4A54-BEE3-90EC81260311}">
      <dgm:prSet phldrT="[Text]"/>
      <dgm:spPr/>
      <dgm:t>
        <a:bodyPr/>
        <a:lstStyle/>
        <a:p>
          <a:r>
            <a:rPr lang="en-US" dirty="0"/>
            <a:t>Methods of Contraception</a:t>
          </a:r>
        </a:p>
      </dgm:t>
    </dgm:pt>
    <dgm:pt modelId="{9F128128-C89D-4962-9724-4E86D89602C7}" type="parTrans" cxnId="{89CE6095-BDBC-4CD7-B6A2-EC22043EC2C3}">
      <dgm:prSet/>
      <dgm:spPr/>
      <dgm:t>
        <a:bodyPr/>
        <a:lstStyle/>
        <a:p>
          <a:endParaRPr lang="en-US">
            <a:solidFill>
              <a:schemeClr val="tx1"/>
            </a:solidFill>
          </a:endParaRPr>
        </a:p>
      </dgm:t>
    </dgm:pt>
    <dgm:pt modelId="{1562217B-453F-45CC-81C6-30BA6E054E0B}" type="sibTrans" cxnId="{89CE6095-BDBC-4CD7-B6A2-EC22043EC2C3}">
      <dgm:prSet/>
      <dgm:spPr/>
      <dgm:t>
        <a:bodyPr/>
        <a:lstStyle/>
        <a:p>
          <a:endParaRPr lang="en-US">
            <a:solidFill>
              <a:schemeClr val="tx1"/>
            </a:solidFill>
          </a:endParaRPr>
        </a:p>
      </dgm:t>
    </dgm:pt>
    <dgm:pt modelId="{05B30A07-233E-4B19-B1D0-5CA8E5E62367}">
      <dgm:prSet phldrT="[Text]" custT="1"/>
      <dgm:spPr/>
      <dgm:t>
        <a:bodyPr/>
        <a:lstStyle/>
        <a:p>
          <a:r>
            <a:rPr lang="en-US" sz="2800" dirty="0"/>
            <a:t>STD Symptoms and Testing</a:t>
          </a:r>
        </a:p>
      </dgm:t>
    </dgm:pt>
    <dgm:pt modelId="{210BF559-BD0D-4E49-8C21-D0628D7A9F27}" type="parTrans" cxnId="{3E7C7C62-B704-45A0-8938-AEC17CC73479}">
      <dgm:prSet/>
      <dgm:spPr/>
      <dgm:t>
        <a:bodyPr/>
        <a:lstStyle/>
        <a:p>
          <a:endParaRPr lang="en-US">
            <a:solidFill>
              <a:schemeClr val="tx1"/>
            </a:solidFill>
          </a:endParaRPr>
        </a:p>
      </dgm:t>
    </dgm:pt>
    <dgm:pt modelId="{AFDDA90E-8F6C-4DD8-A9BD-B37F1AFF6313}" type="sibTrans" cxnId="{3E7C7C62-B704-45A0-8938-AEC17CC73479}">
      <dgm:prSet/>
      <dgm:spPr/>
      <dgm:t>
        <a:bodyPr/>
        <a:lstStyle/>
        <a:p>
          <a:endParaRPr lang="en-US">
            <a:solidFill>
              <a:schemeClr val="tx1"/>
            </a:solidFill>
          </a:endParaRPr>
        </a:p>
      </dgm:t>
    </dgm:pt>
    <dgm:pt modelId="{8E99E450-169B-487D-8732-C3B72F4821FE}" type="pres">
      <dgm:prSet presAssocID="{D6D3534E-BB41-4C05-A90B-99F42722D971}" presName="cycle" presStyleCnt="0">
        <dgm:presLayoutVars>
          <dgm:dir/>
          <dgm:resizeHandles val="exact"/>
        </dgm:presLayoutVars>
      </dgm:prSet>
      <dgm:spPr/>
    </dgm:pt>
    <dgm:pt modelId="{31271B6C-5E6D-43C9-AC3A-2A74A09F166D}" type="pres">
      <dgm:prSet presAssocID="{3D9AAE9A-771E-411A-A25C-145C6A39F28F}" presName="node" presStyleLbl="node1" presStyleIdx="0" presStyleCnt="5" custScaleX="120634" custScaleY="100028">
        <dgm:presLayoutVars>
          <dgm:bulletEnabled val="1"/>
        </dgm:presLayoutVars>
      </dgm:prSet>
      <dgm:spPr/>
    </dgm:pt>
    <dgm:pt modelId="{1E231857-5447-41BD-A7FD-BF34265001FA}" type="pres">
      <dgm:prSet presAssocID="{3D9AAE9A-771E-411A-A25C-145C6A39F28F}" presName="spNode" presStyleCnt="0"/>
      <dgm:spPr/>
    </dgm:pt>
    <dgm:pt modelId="{AF362901-3C1A-494A-A500-FB7D21877689}" type="pres">
      <dgm:prSet presAssocID="{468BF208-8565-430F-97A2-14126970BEF3}" presName="sibTrans" presStyleLbl="sibTrans1D1" presStyleIdx="0" presStyleCnt="5"/>
      <dgm:spPr/>
    </dgm:pt>
    <dgm:pt modelId="{C908D434-3043-42AD-AB24-DA0063221504}" type="pres">
      <dgm:prSet presAssocID="{30531FCC-42EC-46D6-86EC-C6B6108B6DB7}" presName="node" presStyleLbl="node1" presStyleIdx="1" presStyleCnt="5">
        <dgm:presLayoutVars>
          <dgm:bulletEnabled val="1"/>
        </dgm:presLayoutVars>
      </dgm:prSet>
      <dgm:spPr/>
    </dgm:pt>
    <dgm:pt modelId="{E2CAA6DB-E53F-430D-85ED-883589C8D6DE}" type="pres">
      <dgm:prSet presAssocID="{30531FCC-42EC-46D6-86EC-C6B6108B6DB7}" presName="spNode" presStyleCnt="0"/>
      <dgm:spPr/>
    </dgm:pt>
    <dgm:pt modelId="{37C0503F-0A1A-4082-AB3B-1A9054B02238}" type="pres">
      <dgm:prSet presAssocID="{129D80D9-0CB1-43FA-B386-C00DA55213C0}" presName="sibTrans" presStyleLbl="sibTrans1D1" presStyleIdx="1" presStyleCnt="5"/>
      <dgm:spPr/>
    </dgm:pt>
    <dgm:pt modelId="{06B8E9AA-2B6E-435D-8BC0-BF54F8D547D3}" type="pres">
      <dgm:prSet presAssocID="{DBFF48D9-5E52-4DCC-B27E-E4F5112CADA7}" presName="node" presStyleLbl="node1" presStyleIdx="2" presStyleCnt="5">
        <dgm:presLayoutVars>
          <dgm:bulletEnabled val="1"/>
        </dgm:presLayoutVars>
      </dgm:prSet>
      <dgm:spPr/>
    </dgm:pt>
    <dgm:pt modelId="{527DDF31-8F17-449A-AC48-8BC9F27072C5}" type="pres">
      <dgm:prSet presAssocID="{DBFF48D9-5E52-4DCC-B27E-E4F5112CADA7}" presName="spNode" presStyleCnt="0"/>
      <dgm:spPr/>
    </dgm:pt>
    <dgm:pt modelId="{60D058DA-02F1-42D5-82A4-E30300E4D2CB}" type="pres">
      <dgm:prSet presAssocID="{F5F070A5-0B18-45DE-8B62-1F779247EE11}" presName="sibTrans" presStyleLbl="sibTrans1D1" presStyleIdx="2" presStyleCnt="5"/>
      <dgm:spPr/>
    </dgm:pt>
    <dgm:pt modelId="{5EEA542F-CC5B-4DD8-A0DB-CD984676EC8E}" type="pres">
      <dgm:prSet presAssocID="{BF1135E0-003E-4A54-BEE3-90EC81260311}" presName="node" presStyleLbl="node1" presStyleIdx="3" presStyleCnt="5">
        <dgm:presLayoutVars>
          <dgm:bulletEnabled val="1"/>
        </dgm:presLayoutVars>
      </dgm:prSet>
      <dgm:spPr/>
    </dgm:pt>
    <dgm:pt modelId="{0A0FCFC7-F950-477E-B1A7-BAC835BCDD4D}" type="pres">
      <dgm:prSet presAssocID="{BF1135E0-003E-4A54-BEE3-90EC81260311}" presName="spNode" presStyleCnt="0"/>
      <dgm:spPr/>
    </dgm:pt>
    <dgm:pt modelId="{41CAE572-34B4-447B-855A-46804D2DC4E1}" type="pres">
      <dgm:prSet presAssocID="{1562217B-453F-45CC-81C6-30BA6E054E0B}" presName="sibTrans" presStyleLbl="sibTrans1D1" presStyleIdx="3" presStyleCnt="5"/>
      <dgm:spPr/>
    </dgm:pt>
    <dgm:pt modelId="{8A28ECCA-D816-4607-9363-AE0C312BAB18}" type="pres">
      <dgm:prSet presAssocID="{05B30A07-233E-4B19-B1D0-5CA8E5E62367}" presName="node" presStyleLbl="node1" presStyleIdx="4" presStyleCnt="5">
        <dgm:presLayoutVars>
          <dgm:bulletEnabled val="1"/>
        </dgm:presLayoutVars>
      </dgm:prSet>
      <dgm:spPr/>
    </dgm:pt>
    <dgm:pt modelId="{11639DA9-FE60-4755-B9F1-A5E6F469AAE6}" type="pres">
      <dgm:prSet presAssocID="{05B30A07-233E-4B19-B1D0-5CA8E5E62367}" presName="spNode" presStyleCnt="0"/>
      <dgm:spPr/>
    </dgm:pt>
    <dgm:pt modelId="{525A158A-6AB4-4FDE-AEB5-D15D580E2FC5}" type="pres">
      <dgm:prSet presAssocID="{AFDDA90E-8F6C-4DD8-A9BD-B37F1AFF6313}" presName="sibTrans" presStyleLbl="sibTrans1D1" presStyleIdx="4" presStyleCnt="5"/>
      <dgm:spPr/>
    </dgm:pt>
  </dgm:ptLst>
  <dgm:cxnLst>
    <dgm:cxn modelId="{11318904-6264-4A2A-9C92-7F9B285D7339}" srcId="{D6D3534E-BB41-4C05-A90B-99F42722D971}" destId="{3D9AAE9A-771E-411A-A25C-145C6A39F28F}" srcOrd="0" destOrd="0" parTransId="{93E83EAE-567A-4604-A4CB-31C73037FD0F}" sibTransId="{468BF208-8565-430F-97A2-14126970BEF3}"/>
    <dgm:cxn modelId="{1F0B8B0C-B21D-4F8E-8E17-6859010C50EA}" type="presOf" srcId="{3D9AAE9A-771E-411A-A25C-145C6A39F28F}" destId="{31271B6C-5E6D-43C9-AC3A-2A74A09F166D}" srcOrd="0" destOrd="0" presId="urn:microsoft.com/office/officeart/2005/8/layout/cycle6"/>
    <dgm:cxn modelId="{1B64D02C-0797-424A-AD89-B2EE127361B9}" type="presOf" srcId="{1562217B-453F-45CC-81C6-30BA6E054E0B}" destId="{41CAE572-34B4-447B-855A-46804D2DC4E1}" srcOrd="0" destOrd="0" presId="urn:microsoft.com/office/officeart/2005/8/layout/cycle6"/>
    <dgm:cxn modelId="{9864B534-7C54-434E-9C88-2D37A89B10D1}" type="presOf" srcId="{05B30A07-233E-4B19-B1D0-5CA8E5E62367}" destId="{8A28ECCA-D816-4607-9363-AE0C312BAB18}" srcOrd="0" destOrd="0" presId="urn:microsoft.com/office/officeart/2005/8/layout/cycle6"/>
    <dgm:cxn modelId="{3E7C7C62-B704-45A0-8938-AEC17CC73479}" srcId="{D6D3534E-BB41-4C05-A90B-99F42722D971}" destId="{05B30A07-233E-4B19-B1D0-5CA8E5E62367}" srcOrd="4" destOrd="0" parTransId="{210BF559-BD0D-4E49-8C21-D0628D7A9F27}" sibTransId="{AFDDA90E-8F6C-4DD8-A9BD-B37F1AFF6313}"/>
    <dgm:cxn modelId="{F1D3F762-8610-4902-88BC-4693E4D767FF}" type="presOf" srcId="{AFDDA90E-8F6C-4DD8-A9BD-B37F1AFF6313}" destId="{525A158A-6AB4-4FDE-AEB5-D15D580E2FC5}" srcOrd="0" destOrd="0" presId="urn:microsoft.com/office/officeart/2005/8/layout/cycle6"/>
    <dgm:cxn modelId="{1C0C8559-A4F9-4DF1-9CE6-C6354DA07AB6}" type="presOf" srcId="{D6D3534E-BB41-4C05-A90B-99F42722D971}" destId="{8E99E450-169B-487D-8732-C3B72F4821FE}" srcOrd="0" destOrd="0" presId="urn:microsoft.com/office/officeart/2005/8/layout/cycle6"/>
    <dgm:cxn modelId="{9247CD79-4575-4751-AB9A-E914105AAA9C}" srcId="{D6D3534E-BB41-4C05-A90B-99F42722D971}" destId="{30531FCC-42EC-46D6-86EC-C6B6108B6DB7}" srcOrd="1" destOrd="0" parTransId="{BEE6AD30-56C5-4C94-B0CF-970914B2CD85}" sibTransId="{129D80D9-0CB1-43FA-B386-C00DA55213C0}"/>
    <dgm:cxn modelId="{FB682885-818F-4249-AB79-F6E499819315}" type="presOf" srcId="{468BF208-8565-430F-97A2-14126970BEF3}" destId="{AF362901-3C1A-494A-A500-FB7D21877689}" srcOrd="0" destOrd="0" presId="urn:microsoft.com/office/officeart/2005/8/layout/cycle6"/>
    <dgm:cxn modelId="{89CE6095-BDBC-4CD7-B6A2-EC22043EC2C3}" srcId="{D6D3534E-BB41-4C05-A90B-99F42722D971}" destId="{BF1135E0-003E-4A54-BEE3-90EC81260311}" srcOrd="3" destOrd="0" parTransId="{9F128128-C89D-4962-9724-4E86D89602C7}" sibTransId="{1562217B-453F-45CC-81C6-30BA6E054E0B}"/>
    <dgm:cxn modelId="{51B3039D-EE35-40F2-8E4B-48483052C9EE}" type="presOf" srcId="{129D80D9-0CB1-43FA-B386-C00DA55213C0}" destId="{37C0503F-0A1A-4082-AB3B-1A9054B02238}" srcOrd="0" destOrd="0" presId="urn:microsoft.com/office/officeart/2005/8/layout/cycle6"/>
    <dgm:cxn modelId="{C5327CA0-3BE4-40C4-86E8-97AEF1AE5677}" type="presOf" srcId="{30531FCC-42EC-46D6-86EC-C6B6108B6DB7}" destId="{C908D434-3043-42AD-AB24-DA0063221504}" srcOrd="0" destOrd="0" presId="urn:microsoft.com/office/officeart/2005/8/layout/cycle6"/>
    <dgm:cxn modelId="{8F7BDAA8-AB1A-47B5-B178-61EDDDD5D9B9}" type="presOf" srcId="{BF1135E0-003E-4A54-BEE3-90EC81260311}" destId="{5EEA542F-CC5B-4DD8-A0DB-CD984676EC8E}" srcOrd="0" destOrd="0" presId="urn:microsoft.com/office/officeart/2005/8/layout/cycle6"/>
    <dgm:cxn modelId="{E4F10FC6-DA90-4D47-90B0-9613DFD6E8D0}" srcId="{D6D3534E-BB41-4C05-A90B-99F42722D971}" destId="{DBFF48D9-5E52-4DCC-B27E-E4F5112CADA7}" srcOrd="2" destOrd="0" parTransId="{9055DCDC-B302-4319-A1ED-3BBB6530289E}" sibTransId="{F5F070A5-0B18-45DE-8B62-1F779247EE11}"/>
    <dgm:cxn modelId="{7D7834D6-C259-442E-99E0-FF990C09B75E}" type="presOf" srcId="{F5F070A5-0B18-45DE-8B62-1F779247EE11}" destId="{60D058DA-02F1-42D5-82A4-E30300E4D2CB}" srcOrd="0" destOrd="0" presId="urn:microsoft.com/office/officeart/2005/8/layout/cycle6"/>
    <dgm:cxn modelId="{76D8F1D8-3C94-4408-BE32-BE687B898658}" type="presOf" srcId="{DBFF48D9-5E52-4DCC-B27E-E4F5112CADA7}" destId="{06B8E9AA-2B6E-435D-8BC0-BF54F8D547D3}" srcOrd="0" destOrd="0" presId="urn:microsoft.com/office/officeart/2005/8/layout/cycle6"/>
    <dgm:cxn modelId="{420E4363-E93A-4C75-AD9C-321C737A9F7A}" type="presParOf" srcId="{8E99E450-169B-487D-8732-C3B72F4821FE}" destId="{31271B6C-5E6D-43C9-AC3A-2A74A09F166D}" srcOrd="0" destOrd="0" presId="urn:microsoft.com/office/officeart/2005/8/layout/cycle6"/>
    <dgm:cxn modelId="{EDD1A29A-7882-440D-9A45-B5A306A7018F}" type="presParOf" srcId="{8E99E450-169B-487D-8732-C3B72F4821FE}" destId="{1E231857-5447-41BD-A7FD-BF34265001FA}" srcOrd="1" destOrd="0" presId="urn:microsoft.com/office/officeart/2005/8/layout/cycle6"/>
    <dgm:cxn modelId="{75E86A1B-1AA7-41E3-80B5-7BD76580F78C}" type="presParOf" srcId="{8E99E450-169B-487D-8732-C3B72F4821FE}" destId="{AF362901-3C1A-494A-A500-FB7D21877689}" srcOrd="2" destOrd="0" presId="urn:microsoft.com/office/officeart/2005/8/layout/cycle6"/>
    <dgm:cxn modelId="{E6DA99D7-0C95-4788-8FDC-AE3D4A180A5F}" type="presParOf" srcId="{8E99E450-169B-487D-8732-C3B72F4821FE}" destId="{C908D434-3043-42AD-AB24-DA0063221504}" srcOrd="3" destOrd="0" presId="urn:microsoft.com/office/officeart/2005/8/layout/cycle6"/>
    <dgm:cxn modelId="{55751F32-019F-4BDB-945C-1534D64C1DA0}" type="presParOf" srcId="{8E99E450-169B-487D-8732-C3B72F4821FE}" destId="{E2CAA6DB-E53F-430D-85ED-883589C8D6DE}" srcOrd="4" destOrd="0" presId="urn:microsoft.com/office/officeart/2005/8/layout/cycle6"/>
    <dgm:cxn modelId="{E06DC7EF-D349-4DE2-A653-F131A8A750D5}" type="presParOf" srcId="{8E99E450-169B-487D-8732-C3B72F4821FE}" destId="{37C0503F-0A1A-4082-AB3B-1A9054B02238}" srcOrd="5" destOrd="0" presId="urn:microsoft.com/office/officeart/2005/8/layout/cycle6"/>
    <dgm:cxn modelId="{7C786AE6-5548-41B2-B4C5-E8205CF571BE}" type="presParOf" srcId="{8E99E450-169B-487D-8732-C3B72F4821FE}" destId="{06B8E9AA-2B6E-435D-8BC0-BF54F8D547D3}" srcOrd="6" destOrd="0" presId="urn:microsoft.com/office/officeart/2005/8/layout/cycle6"/>
    <dgm:cxn modelId="{43D8C034-BF66-4DE6-B7B4-F8984AEF7A79}" type="presParOf" srcId="{8E99E450-169B-487D-8732-C3B72F4821FE}" destId="{527DDF31-8F17-449A-AC48-8BC9F27072C5}" srcOrd="7" destOrd="0" presId="urn:microsoft.com/office/officeart/2005/8/layout/cycle6"/>
    <dgm:cxn modelId="{ED8B78FA-5625-49C3-9951-680B7BE496C5}" type="presParOf" srcId="{8E99E450-169B-487D-8732-C3B72F4821FE}" destId="{60D058DA-02F1-42D5-82A4-E30300E4D2CB}" srcOrd="8" destOrd="0" presId="urn:microsoft.com/office/officeart/2005/8/layout/cycle6"/>
    <dgm:cxn modelId="{DE68170D-9EEB-4A5B-A105-1BD57FA118FC}" type="presParOf" srcId="{8E99E450-169B-487D-8732-C3B72F4821FE}" destId="{5EEA542F-CC5B-4DD8-A0DB-CD984676EC8E}" srcOrd="9" destOrd="0" presId="urn:microsoft.com/office/officeart/2005/8/layout/cycle6"/>
    <dgm:cxn modelId="{55665CBA-4687-413E-BE2E-F955118A22B8}" type="presParOf" srcId="{8E99E450-169B-487D-8732-C3B72F4821FE}" destId="{0A0FCFC7-F950-477E-B1A7-BAC835BCDD4D}" srcOrd="10" destOrd="0" presId="urn:microsoft.com/office/officeart/2005/8/layout/cycle6"/>
    <dgm:cxn modelId="{3BA3596E-FA63-42B3-8DE8-DA9A3BB2ACE0}" type="presParOf" srcId="{8E99E450-169B-487D-8732-C3B72F4821FE}" destId="{41CAE572-34B4-447B-855A-46804D2DC4E1}" srcOrd="11" destOrd="0" presId="urn:microsoft.com/office/officeart/2005/8/layout/cycle6"/>
    <dgm:cxn modelId="{9EC1D35A-1571-4499-822E-4E321B9CC021}" type="presParOf" srcId="{8E99E450-169B-487D-8732-C3B72F4821FE}" destId="{8A28ECCA-D816-4607-9363-AE0C312BAB18}" srcOrd="12" destOrd="0" presId="urn:microsoft.com/office/officeart/2005/8/layout/cycle6"/>
    <dgm:cxn modelId="{0483890B-5DB5-4D01-A215-859AB0E11C7F}" type="presParOf" srcId="{8E99E450-169B-487D-8732-C3B72F4821FE}" destId="{11639DA9-FE60-4755-B9F1-A5E6F469AAE6}" srcOrd="13" destOrd="0" presId="urn:microsoft.com/office/officeart/2005/8/layout/cycle6"/>
    <dgm:cxn modelId="{D2D506D0-9F2B-42F5-9165-68C0EF4C8B66}" type="presParOf" srcId="{8E99E450-169B-487D-8732-C3B72F4821FE}" destId="{525A158A-6AB4-4FDE-AEB5-D15D580E2FC5}" srcOrd="14" destOrd="0" presId="urn:microsoft.com/office/officeart/2005/8/layout/cycle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71B6C-5E6D-43C9-AC3A-2A74A09F166D}">
      <dsp:nvSpPr>
        <dsp:cNvPr id="0" name=""/>
        <dsp:cNvSpPr/>
      </dsp:nvSpPr>
      <dsp:spPr>
        <a:xfrm>
          <a:off x="3433930" y="153"/>
          <a:ext cx="2998921" cy="161633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7744"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Healthy Relationships and Communication</a:t>
          </a:r>
        </a:p>
      </dsp:txBody>
      <dsp:txXfrm>
        <a:off x="3512833" y="79056"/>
        <a:ext cx="2841115" cy="1458524"/>
      </dsp:txXfrm>
    </dsp:sp>
    <dsp:sp modelId="{AF362901-3C1A-494A-A500-FB7D21877689}">
      <dsp:nvSpPr>
        <dsp:cNvPr id="0" name=""/>
        <dsp:cNvSpPr/>
      </dsp:nvSpPr>
      <dsp:spPr>
        <a:xfrm>
          <a:off x="1705279" y="808318"/>
          <a:ext cx="6456223" cy="6456223"/>
        </a:xfrm>
        <a:custGeom>
          <a:avLst/>
          <a:gdLst/>
          <a:ahLst/>
          <a:cxnLst/>
          <a:rect l="0" t="0" r="0" b="0"/>
          <a:pathLst>
            <a:path>
              <a:moveTo>
                <a:pt x="4741538" y="376753"/>
              </a:moveTo>
              <a:arcTo wR="3228111" hR="3228111" stAng="17877492" swAng="1665251"/>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908D434-3043-42AD-AB24-DA0063221504}">
      <dsp:nvSpPr>
        <dsp:cNvPr id="0" name=""/>
        <dsp:cNvSpPr/>
      </dsp:nvSpPr>
      <dsp:spPr>
        <a:xfrm>
          <a:off x="6760524" y="2230950"/>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Appropriate Use of Social Media</a:t>
          </a:r>
        </a:p>
      </dsp:txBody>
      <dsp:txXfrm>
        <a:off x="6839405" y="2309831"/>
        <a:ext cx="2328204" cy="1458116"/>
      </dsp:txXfrm>
    </dsp:sp>
    <dsp:sp modelId="{37C0503F-0A1A-4082-AB3B-1A9054B02238}">
      <dsp:nvSpPr>
        <dsp:cNvPr id="0" name=""/>
        <dsp:cNvSpPr/>
      </dsp:nvSpPr>
      <dsp:spPr>
        <a:xfrm>
          <a:off x="1705279" y="808318"/>
          <a:ext cx="6456223" cy="6456223"/>
        </a:xfrm>
        <a:custGeom>
          <a:avLst/>
          <a:gdLst/>
          <a:ahLst/>
          <a:cxnLst/>
          <a:rect l="0" t="0" r="0" b="0"/>
          <a:pathLst>
            <a:path>
              <a:moveTo>
                <a:pt x="6451798" y="3059142"/>
              </a:moveTo>
              <a:arcTo wR="3228111" hR="3228111" stAng="21419976" swAng="2196118"/>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6B8E9AA-2B6E-435D-8BC0-BF54F8D547D3}">
      <dsp:nvSpPr>
        <dsp:cNvPr id="0" name=""/>
        <dsp:cNvSpPr/>
      </dsp:nvSpPr>
      <dsp:spPr>
        <a:xfrm>
          <a:off x="5587844" y="5840088"/>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Anatomy and Physiology of Reproduction</a:t>
          </a:r>
        </a:p>
      </dsp:txBody>
      <dsp:txXfrm>
        <a:off x="5666725" y="5918969"/>
        <a:ext cx="2328204" cy="1458116"/>
      </dsp:txXfrm>
    </dsp:sp>
    <dsp:sp modelId="{60D058DA-02F1-42D5-82A4-E30300E4D2CB}">
      <dsp:nvSpPr>
        <dsp:cNvPr id="0" name=""/>
        <dsp:cNvSpPr/>
      </dsp:nvSpPr>
      <dsp:spPr>
        <a:xfrm>
          <a:off x="1705279" y="808318"/>
          <a:ext cx="6456223" cy="6456223"/>
        </a:xfrm>
        <a:custGeom>
          <a:avLst/>
          <a:gdLst/>
          <a:ahLst/>
          <a:cxnLst/>
          <a:rect l="0" t="0" r="0" b="0"/>
          <a:pathLst>
            <a:path>
              <a:moveTo>
                <a:pt x="3869742" y="6391814"/>
              </a:moveTo>
              <a:arcTo wR="3228111" hR="3228111" stAng="4712121" swAng="1375759"/>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EEA542F-CC5B-4DD8-A0DB-CD984676EC8E}">
      <dsp:nvSpPr>
        <dsp:cNvPr id="0" name=""/>
        <dsp:cNvSpPr/>
      </dsp:nvSpPr>
      <dsp:spPr>
        <a:xfrm>
          <a:off x="1792971" y="5840088"/>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Methods of Contraception</a:t>
          </a:r>
        </a:p>
      </dsp:txBody>
      <dsp:txXfrm>
        <a:off x="1871852" y="5918969"/>
        <a:ext cx="2328204" cy="1458116"/>
      </dsp:txXfrm>
    </dsp:sp>
    <dsp:sp modelId="{41CAE572-34B4-447B-855A-46804D2DC4E1}">
      <dsp:nvSpPr>
        <dsp:cNvPr id="0" name=""/>
        <dsp:cNvSpPr/>
      </dsp:nvSpPr>
      <dsp:spPr>
        <a:xfrm>
          <a:off x="1705279" y="808318"/>
          <a:ext cx="6456223" cy="6456223"/>
        </a:xfrm>
        <a:custGeom>
          <a:avLst/>
          <a:gdLst/>
          <a:ahLst/>
          <a:cxnLst/>
          <a:rect l="0" t="0" r="0" b="0"/>
          <a:pathLst>
            <a:path>
              <a:moveTo>
                <a:pt x="539397" y="5014594"/>
              </a:moveTo>
              <a:arcTo wR="3228111" hR="3228111" stAng="8783907" swAng="2196118"/>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A28ECCA-D816-4607-9363-AE0C312BAB18}">
      <dsp:nvSpPr>
        <dsp:cNvPr id="0" name=""/>
        <dsp:cNvSpPr/>
      </dsp:nvSpPr>
      <dsp:spPr>
        <a:xfrm>
          <a:off x="620291" y="2230950"/>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STD Symptoms and Testing</a:t>
          </a:r>
        </a:p>
      </dsp:txBody>
      <dsp:txXfrm>
        <a:off x="699172" y="2309831"/>
        <a:ext cx="2328204" cy="1458116"/>
      </dsp:txXfrm>
    </dsp:sp>
    <dsp:sp modelId="{525A158A-6AB4-4FDE-AEB5-D15D580E2FC5}">
      <dsp:nvSpPr>
        <dsp:cNvPr id="0" name=""/>
        <dsp:cNvSpPr/>
      </dsp:nvSpPr>
      <dsp:spPr>
        <a:xfrm>
          <a:off x="1705279" y="808318"/>
          <a:ext cx="6456223" cy="6456223"/>
        </a:xfrm>
        <a:custGeom>
          <a:avLst/>
          <a:gdLst/>
          <a:ahLst/>
          <a:cxnLst/>
          <a:rect l="0" t="0" r="0" b="0"/>
          <a:pathLst>
            <a:path>
              <a:moveTo>
                <a:pt x="560981" y="1409562"/>
              </a:moveTo>
              <a:arcTo wR="3228111" hR="3228111" stAng="12857258" swAng="1665251"/>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71B6C-5E6D-43C9-AC3A-2A74A09F166D}">
      <dsp:nvSpPr>
        <dsp:cNvPr id="0" name=""/>
        <dsp:cNvSpPr/>
      </dsp:nvSpPr>
      <dsp:spPr>
        <a:xfrm>
          <a:off x="3433930" y="153"/>
          <a:ext cx="2998921" cy="161633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7744"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Healthy Relationships and Communication</a:t>
          </a:r>
        </a:p>
      </dsp:txBody>
      <dsp:txXfrm>
        <a:off x="3512833" y="79056"/>
        <a:ext cx="2841115" cy="1458524"/>
      </dsp:txXfrm>
    </dsp:sp>
    <dsp:sp modelId="{AF362901-3C1A-494A-A500-FB7D21877689}">
      <dsp:nvSpPr>
        <dsp:cNvPr id="0" name=""/>
        <dsp:cNvSpPr/>
      </dsp:nvSpPr>
      <dsp:spPr>
        <a:xfrm>
          <a:off x="1705279" y="808318"/>
          <a:ext cx="6456223" cy="6456223"/>
        </a:xfrm>
        <a:custGeom>
          <a:avLst/>
          <a:gdLst/>
          <a:ahLst/>
          <a:cxnLst/>
          <a:rect l="0" t="0" r="0" b="0"/>
          <a:pathLst>
            <a:path>
              <a:moveTo>
                <a:pt x="4741538" y="376753"/>
              </a:moveTo>
              <a:arcTo wR="3228111" hR="3228111" stAng="17877492" swAng="1665251"/>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908D434-3043-42AD-AB24-DA0063221504}">
      <dsp:nvSpPr>
        <dsp:cNvPr id="0" name=""/>
        <dsp:cNvSpPr/>
      </dsp:nvSpPr>
      <dsp:spPr>
        <a:xfrm>
          <a:off x="6760524" y="2230950"/>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Appropriate Use of Social Media</a:t>
          </a:r>
        </a:p>
      </dsp:txBody>
      <dsp:txXfrm>
        <a:off x="6839405" y="2309831"/>
        <a:ext cx="2328204" cy="1458116"/>
      </dsp:txXfrm>
    </dsp:sp>
    <dsp:sp modelId="{37C0503F-0A1A-4082-AB3B-1A9054B02238}">
      <dsp:nvSpPr>
        <dsp:cNvPr id="0" name=""/>
        <dsp:cNvSpPr/>
      </dsp:nvSpPr>
      <dsp:spPr>
        <a:xfrm>
          <a:off x="1705279" y="808318"/>
          <a:ext cx="6456223" cy="6456223"/>
        </a:xfrm>
        <a:custGeom>
          <a:avLst/>
          <a:gdLst/>
          <a:ahLst/>
          <a:cxnLst/>
          <a:rect l="0" t="0" r="0" b="0"/>
          <a:pathLst>
            <a:path>
              <a:moveTo>
                <a:pt x="6451798" y="3059142"/>
              </a:moveTo>
              <a:arcTo wR="3228111" hR="3228111" stAng="21419976" swAng="2196118"/>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6B8E9AA-2B6E-435D-8BC0-BF54F8D547D3}">
      <dsp:nvSpPr>
        <dsp:cNvPr id="0" name=""/>
        <dsp:cNvSpPr/>
      </dsp:nvSpPr>
      <dsp:spPr>
        <a:xfrm>
          <a:off x="5587844" y="5840088"/>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Anatomy and Physiology of Reproduction</a:t>
          </a:r>
        </a:p>
      </dsp:txBody>
      <dsp:txXfrm>
        <a:off x="5666725" y="5918969"/>
        <a:ext cx="2328204" cy="1458116"/>
      </dsp:txXfrm>
    </dsp:sp>
    <dsp:sp modelId="{60D058DA-02F1-42D5-82A4-E30300E4D2CB}">
      <dsp:nvSpPr>
        <dsp:cNvPr id="0" name=""/>
        <dsp:cNvSpPr/>
      </dsp:nvSpPr>
      <dsp:spPr>
        <a:xfrm>
          <a:off x="1705279" y="808318"/>
          <a:ext cx="6456223" cy="6456223"/>
        </a:xfrm>
        <a:custGeom>
          <a:avLst/>
          <a:gdLst/>
          <a:ahLst/>
          <a:cxnLst/>
          <a:rect l="0" t="0" r="0" b="0"/>
          <a:pathLst>
            <a:path>
              <a:moveTo>
                <a:pt x="3869742" y="6391814"/>
              </a:moveTo>
              <a:arcTo wR="3228111" hR="3228111" stAng="4712121" swAng="1375759"/>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EEA542F-CC5B-4DD8-A0DB-CD984676EC8E}">
      <dsp:nvSpPr>
        <dsp:cNvPr id="0" name=""/>
        <dsp:cNvSpPr/>
      </dsp:nvSpPr>
      <dsp:spPr>
        <a:xfrm>
          <a:off x="1792971" y="5840088"/>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Methods of Contraception</a:t>
          </a:r>
        </a:p>
      </dsp:txBody>
      <dsp:txXfrm>
        <a:off x="1871852" y="5918969"/>
        <a:ext cx="2328204" cy="1458116"/>
      </dsp:txXfrm>
    </dsp:sp>
    <dsp:sp modelId="{41CAE572-34B4-447B-855A-46804D2DC4E1}">
      <dsp:nvSpPr>
        <dsp:cNvPr id="0" name=""/>
        <dsp:cNvSpPr/>
      </dsp:nvSpPr>
      <dsp:spPr>
        <a:xfrm>
          <a:off x="1705279" y="808318"/>
          <a:ext cx="6456223" cy="6456223"/>
        </a:xfrm>
        <a:custGeom>
          <a:avLst/>
          <a:gdLst/>
          <a:ahLst/>
          <a:cxnLst/>
          <a:rect l="0" t="0" r="0" b="0"/>
          <a:pathLst>
            <a:path>
              <a:moveTo>
                <a:pt x="539397" y="5014594"/>
              </a:moveTo>
              <a:arcTo wR="3228111" hR="3228111" stAng="8783907" swAng="2196118"/>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A28ECCA-D816-4607-9363-AE0C312BAB18}">
      <dsp:nvSpPr>
        <dsp:cNvPr id="0" name=""/>
        <dsp:cNvSpPr/>
      </dsp:nvSpPr>
      <dsp:spPr>
        <a:xfrm>
          <a:off x="620291" y="2230950"/>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STD Symptoms and Testing</a:t>
          </a:r>
        </a:p>
      </dsp:txBody>
      <dsp:txXfrm>
        <a:off x="699172" y="2309831"/>
        <a:ext cx="2328204" cy="1458116"/>
      </dsp:txXfrm>
    </dsp:sp>
    <dsp:sp modelId="{525A158A-6AB4-4FDE-AEB5-D15D580E2FC5}">
      <dsp:nvSpPr>
        <dsp:cNvPr id="0" name=""/>
        <dsp:cNvSpPr/>
      </dsp:nvSpPr>
      <dsp:spPr>
        <a:xfrm>
          <a:off x="1705279" y="808318"/>
          <a:ext cx="6456223" cy="6456223"/>
        </a:xfrm>
        <a:custGeom>
          <a:avLst/>
          <a:gdLst/>
          <a:ahLst/>
          <a:cxnLst/>
          <a:rect l="0" t="0" r="0" b="0"/>
          <a:pathLst>
            <a:path>
              <a:moveTo>
                <a:pt x="560981" y="1409562"/>
              </a:moveTo>
              <a:arcTo wR="3228111" hR="3228111" stAng="12857258" swAng="1665251"/>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71B6C-5E6D-43C9-AC3A-2A74A09F166D}">
      <dsp:nvSpPr>
        <dsp:cNvPr id="0" name=""/>
        <dsp:cNvSpPr/>
      </dsp:nvSpPr>
      <dsp:spPr>
        <a:xfrm>
          <a:off x="3433930" y="153"/>
          <a:ext cx="2998921" cy="161633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7744"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Healthy Relationships and Communication</a:t>
          </a:r>
        </a:p>
      </dsp:txBody>
      <dsp:txXfrm>
        <a:off x="3512833" y="79056"/>
        <a:ext cx="2841115" cy="1458524"/>
      </dsp:txXfrm>
    </dsp:sp>
    <dsp:sp modelId="{AF362901-3C1A-494A-A500-FB7D21877689}">
      <dsp:nvSpPr>
        <dsp:cNvPr id="0" name=""/>
        <dsp:cNvSpPr/>
      </dsp:nvSpPr>
      <dsp:spPr>
        <a:xfrm>
          <a:off x="1705279" y="808318"/>
          <a:ext cx="6456223" cy="6456223"/>
        </a:xfrm>
        <a:custGeom>
          <a:avLst/>
          <a:gdLst/>
          <a:ahLst/>
          <a:cxnLst/>
          <a:rect l="0" t="0" r="0" b="0"/>
          <a:pathLst>
            <a:path>
              <a:moveTo>
                <a:pt x="4741538" y="376753"/>
              </a:moveTo>
              <a:arcTo wR="3228111" hR="3228111" stAng="17877492" swAng="1665251"/>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908D434-3043-42AD-AB24-DA0063221504}">
      <dsp:nvSpPr>
        <dsp:cNvPr id="0" name=""/>
        <dsp:cNvSpPr/>
      </dsp:nvSpPr>
      <dsp:spPr>
        <a:xfrm>
          <a:off x="6760524" y="2230950"/>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Appropriate Use of Social Media</a:t>
          </a:r>
        </a:p>
      </dsp:txBody>
      <dsp:txXfrm>
        <a:off x="6839405" y="2309831"/>
        <a:ext cx="2328204" cy="1458116"/>
      </dsp:txXfrm>
    </dsp:sp>
    <dsp:sp modelId="{37C0503F-0A1A-4082-AB3B-1A9054B02238}">
      <dsp:nvSpPr>
        <dsp:cNvPr id="0" name=""/>
        <dsp:cNvSpPr/>
      </dsp:nvSpPr>
      <dsp:spPr>
        <a:xfrm>
          <a:off x="1705279" y="808318"/>
          <a:ext cx="6456223" cy="6456223"/>
        </a:xfrm>
        <a:custGeom>
          <a:avLst/>
          <a:gdLst/>
          <a:ahLst/>
          <a:cxnLst/>
          <a:rect l="0" t="0" r="0" b="0"/>
          <a:pathLst>
            <a:path>
              <a:moveTo>
                <a:pt x="6451798" y="3059142"/>
              </a:moveTo>
              <a:arcTo wR="3228111" hR="3228111" stAng="21419976" swAng="2196118"/>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6B8E9AA-2B6E-435D-8BC0-BF54F8D547D3}">
      <dsp:nvSpPr>
        <dsp:cNvPr id="0" name=""/>
        <dsp:cNvSpPr/>
      </dsp:nvSpPr>
      <dsp:spPr>
        <a:xfrm>
          <a:off x="5587844" y="5840088"/>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Anatomy and Physiology of Reproduction</a:t>
          </a:r>
        </a:p>
      </dsp:txBody>
      <dsp:txXfrm>
        <a:off x="5666725" y="5918969"/>
        <a:ext cx="2328204" cy="1458116"/>
      </dsp:txXfrm>
    </dsp:sp>
    <dsp:sp modelId="{60D058DA-02F1-42D5-82A4-E30300E4D2CB}">
      <dsp:nvSpPr>
        <dsp:cNvPr id="0" name=""/>
        <dsp:cNvSpPr/>
      </dsp:nvSpPr>
      <dsp:spPr>
        <a:xfrm>
          <a:off x="1705279" y="808318"/>
          <a:ext cx="6456223" cy="6456223"/>
        </a:xfrm>
        <a:custGeom>
          <a:avLst/>
          <a:gdLst/>
          <a:ahLst/>
          <a:cxnLst/>
          <a:rect l="0" t="0" r="0" b="0"/>
          <a:pathLst>
            <a:path>
              <a:moveTo>
                <a:pt x="3869742" y="6391814"/>
              </a:moveTo>
              <a:arcTo wR="3228111" hR="3228111" stAng="4712121" swAng="1375759"/>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EEA542F-CC5B-4DD8-A0DB-CD984676EC8E}">
      <dsp:nvSpPr>
        <dsp:cNvPr id="0" name=""/>
        <dsp:cNvSpPr/>
      </dsp:nvSpPr>
      <dsp:spPr>
        <a:xfrm>
          <a:off x="1792971" y="5840088"/>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Methods of Contraception</a:t>
          </a:r>
        </a:p>
      </dsp:txBody>
      <dsp:txXfrm>
        <a:off x="1871852" y="5918969"/>
        <a:ext cx="2328204" cy="1458116"/>
      </dsp:txXfrm>
    </dsp:sp>
    <dsp:sp modelId="{41CAE572-34B4-447B-855A-46804D2DC4E1}">
      <dsp:nvSpPr>
        <dsp:cNvPr id="0" name=""/>
        <dsp:cNvSpPr/>
      </dsp:nvSpPr>
      <dsp:spPr>
        <a:xfrm>
          <a:off x="1705279" y="808318"/>
          <a:ext cx="6456223" cy="6456223"/>
        </a:xfrm>
        <a:custGeom>
          <a:avLst/>
          <a:gdLst/>
          <a:ahLst/>
          <a:cxnLst/>
          <a:rect l="0" t="0" r="0" b="0"/>
          <a:pathLst>
            <a:path>
              <a:moveTo>
                <a:pt x="539397" y="5014594"/>
              </a:moveTo>
              <a:arcTo wR="3228111" hR="3228111" stAng="8783907" swAng="2196118"/>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A28ECCA-D816-4607-9363-AE0C312BAB18}">
      <dsp:nvSpPr>
        <dsp:cNvPr id="0" name=""/>
        <dsp:cNvSpPr/>
      </dsp:nvSpPr>
      <dsp:spPr>
        <a:xfrm>
          <a:off x="620291" y="2230950"/>
          <a:ext cx="2485966" cy="161587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STD Symptoms and Testing</a:t>
          </a:r>
        </a:p>
      </dsp:txBody>
      <dsp:txXfrm>
        <a:off x="699172" y="2309831"/>
        <a:ext cx="2328204" cy="1458116"/>
      </dsp:txXfrm>
    </dsp:sp>
    <dsp:sp modelId="{525A158A-6AB4-4FDE-AEB5-D15D580E2FC5}">
      <dsp:nvSpPr>
        <dsp:cNvPr id="0" name=""/>
        <dsp:cNvSpPr/>
      </dsp:nvSpPr>
      <dsp:spPr>
        <a:xfrm>
          <a:off x="1705279" y="808318"/>
          <a:ext cx="6456223" cy="6456223"/>
        </a:xfrm>
        <a:custGeom>
          <a:avLst/>
          <a:gdLst/>
          <a:ahLst/>
          <a:cxnLst/>
          <a:rect l="0" t="0" r="0" b="0"/>
          <a:pathLst>
            <a:path>
              <a:moveTo>
                <a:pt x="560981" y="1409562"/>
              </a:moveTo>
              <a:arcTo wR="3228111" hR="3228111" stAng="12857258" swAng="1665251"/>
            </a:path>
          </a:pathLst>
        </a:custGeom>
        <a:no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215B3-4B23-4357-A0FE-4874DDDF3C7F}" type="datetimeFigureOut">
              <a:rPr lang="en-US" smtClean="0"/>
              <a:t>4/11/2021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1462A-54A4-4679-83E8-877F48553F20}" type="slidenum">
              <a:rPr lang="en-US" smtClean="0"/>
              <a:t>‹#›</a:t>
            </a:fld>
            <a:endParaRPr lang="en-US"/>
          </a:p>
        </p:txBody>
      </p:sp>
    </p:spTree>
    <p:extLst>
      <p:ext uri="{BB962C8B-B14F-4D97-AF65-F5344CB8AC3E}">
        <p14:creationId xmlns:p14="http://schemas.microsoft.com/office/powerpoint/2010/main" val="312583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up into 2 slides- one to talk about need and then objectives</a:t>
            </a:r>
          </a:p>
        </p:txBody>
      </p:sp>
      <p:sp>
        <p:nvSpPr>
          <p:cNvPr id="4" name="Slide Number Placeholder 3"/>
          <p:cNvSpPr>
            <a:spLocks noGrp="1"/>
          </p:cNvSpPr>
          <p:nvPr>
            <p:ph type="sldNum" sz="quarter" idx="5"/>
          </p:nvPr>
        </p:nvSpPr>
        <p:spPr/>
        <p:txBody>
          <a:bodyPr/>
          <a:lstStyle/>
          <a:p>
            <a:fld id="{A7C1462A-54A4-4679-83E8-877F48553F20}" type="slidenum">
              <a:rPr lang="en-US" smtClean="0"/>
              <a:t>3</a:t>
            </a:fld>
            <a:endParaRPr lang="en-US"/>
          </a:p>
        </p:txBody>
      </p:sp>
    </p:spTree>
    <p:extLst>
      <p:ext uri="{BB962C8B-B14F-4D97-AF65-F5344CB8AC3E}">
        <p14:creationId xmlns:p14="http://schemas.microsoft.com/office/powerpoint/2010/main" val="368741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C1462A-54A4-4679-83E8-877F48553F20}" type="slidenum">
              <a:rPr lang="en-US" smtClean="0"/>
              <a:t>4</a:t>
            </a:fld>
            <a:endParaRPr lang="en-US"/>
          </a:p>
        </p:txBody>
      </p:sp>
    </p:spTree>
    <p:extLst>
      <p:ext uri="{BB962C8B-B14F-4D97-AF65-F5344CB8AC3E}">
        <p14:creationId xmlns:p14="http://schemas.microsoft.com/office/powerpoint/2010/main" val="344046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C1462A-54A4-4679-83E8-877F48553F20}" type="slidenum">
              <a:rPr lang="en-US" smtClean="0"/>
              <a:t>7</a:t>
            </a:fld>
            <a:endParaRPr lang="en-US"/>
          </a:p>
        </p:txBody>
      </p:sp>
    </p:spTree>
    <p:extLst>
      <p:ext uri="{BB962C8B-B14F-4D97-AF65-F5344CB8AC3E}">
        <p14:creationId xmlns:p14="http://schemas.microsoft.com/office/powerpoint/2010/main" val="5804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Range 10-40</a:t>
            </a:r>
          </a:p>
          <a:p>
            <a:endParaRPr lang="en-US" dirty="0"/>
          </a:p>
          <a:p>
            <a:r>
              <a:rPr lang="en-US" dirty="0"/>
              <a:t>Range 1-5</a:t>
            </a:r>
          </a:p>
        </p:txBody>
      </p:sp>
      <p:sp>
        <p:nvSpPr>
          <p:cNvPr id="4" name="Slide Number Placeholder 3"/>
          <p:cNvSpPr>
            <a:spLocks noGrp="1"/>
          </p:cNvSpPr>
          <p:nvPr>
            <p:ph type="sldNum" sz="quarter" idx="5"/>
          </p:nvPr>
        </p:nvSpPr>
        <p:spPr/>
        <p:txBody>
          <a:bodyPr/>
          <a:lstStyle/>
          <a:p>
            <a:fld id="{A7C1462A-54A4-4679-83E8-877F48553F20}" type="slidenum">
              <a:rPr lang="en-US" smtClean="0"/>
              <a:t>8</a:t>
            </a:fld>
            <a:endParaRPr lang="en-US"/>
          </a:p>
        </p:txBody>
      </p:sp>
    </p:spTree>
    <p:extLst>
      <p:ext uri="{BB962C8B-B14F-4D97-AF65-F5344CB8AC3E}">
        <p14:creationId xmlns:p14="http://schemas.microsoft.com/office/powerpoint/2010/main" val="153257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Range 0-100</a:t>
            </a:r>
          </a:p>
        </p:txBody>
      </p:sp>
      <p:sp>
        <p:nvSpPr>
          <p:cNvPr id="4" name="Slide Number Placeholder 3"/>
          <p:cNvSpPr>
            <a:spLocks noGrp="1"/>
          </p:cNvSpPr>
          <p:nvPr>
            <p:ph type="sldNum" sz="quarter" idx="5"/>
          </p:nvPr>
        </p:nvSpPr>
        <p:spPr/>
        <p:txBody>
          <a:bodyPr/>
          <a:lstStyle/>
          <a:p>
            <a:fld id="{A7C1462A-54A4-4679-83E8-877F48553F20}" type="slidenum">
              <a:rPr lang="en-US" smtClean="0"/>
              <a:t>9</a:t>
            </a:fld>
            <a:endParaRPr lang="en-US"/>
          </a:p>
        </p:txBody>
      </p:sp>
    </p:spTree>
    <p:extLst>
      <p:ext uri="{BB962C8B-B14F-4D97-AF65-F5344CB8AC3E}">
        <p14:creationId xmlns:p14="http://schemas.microsoft.com/office/powerpoint/2010/main" val="284757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 and sustainability- make sure to put into words</a:t>
            </a:r>
          </a:p>
        </p:txBody>
      </p:sp>
      <p:sp>
        <p:nvSpPr>
          <p:cNvPr id="4" name="Slide Number Placeholder 3"/>
          <p:cNvSpPr>
            <a:spLocks noGrp="1"/>
          </p:cNvSpPr>
          <p:nvPr>
            <p:ph type="sldNum" sz="quarter" idx="5"/>
          </p:nvPr>
        </p:nvSpPr>
        <p:spPr/>
        <p:txBody>
          <a:bodyPr/>
          <a:lstStyle/>
          <a:p>
            <a:fld id="{A7C1462A-54A4-4679-83E8-877F48553F20}" type="slidenum">
              <a:rPr lang="en-US" smtClean="0"/>
              <a:t>11</a:t>
            </a:fld>
            <a:endParaRPr lang="en-US"/>
          </a:p>
        </p:txBody>
      </p:sp>
    </p:spTree>
    <p:extLst>
      <p:ext uri="{BB962C8B-B14F-4D97-AF65-F5344CB8AC3E}">
        <p14:creationId xmlns:p14="http://schemas.microsoft.com/office/powerpoint/2010/main" val="393522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8F93-171C-4DA8-866B-8EDA0C56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5AE7B-BF3E-4E00-AB57-02CA5EE28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740D2A-1707-481D-83DC-06339ABFE2B2}"/>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5" name="Footer Placeholder 4">
            <a:extLst>
              <a:ext uri="{FF2B5EF4-FFF2-40B4-BE49-F238E27FC236}">
                <a16:creationId xmlns:a16="http://schemas.microsoft.com/office/drawing/2014/main" id="{2866E9CC-9EC8-482C-988C-7554E0EA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404F9-3356-4D38-BA66-B116B1CA368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3066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8277-C57E-4A7D-ACFA-33F0CEDC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DD361E-5EED-46DB-9FB3-421DBB3ED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C072-CFE7-4BD0-9E5C-1A96CB701C0D}"/>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5" name="Footer Placeholder 4">
            <a:extLst>
              <a:ext uri="{FF2B5EF4-FFF2-40B4-BE49-F238E27FC236}">
                <a16:creationId xmlns:a16="http://schemas.microsoft.com/office/drawing/2014/main" id="{00173FDC-B823-4622-8276-3F3489DF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2DC2-D2BC-4DE3-944E-815405168C7F}"/>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928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E5ADC-79F6-49FB-8D8E-C9286B9C2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20A7F-018F-4D8C-8D0D-CA97E40C1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41D0-4DE9-40AD-88CA-9618618870A4}"/>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5" name="Footer Placeholder 4">
            <a:extLst>
              <a:ext uri="{FF2B5EF4-FFF2-40B4-BE49-F238E27FC236}">
                <a16:creationId xmlns:a16="http://schemas.microsoft.com/office/drawing/2014/main" id="{1786D9DC-CD39-4E70-98F1-F3380216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0C23C-C3DB-4E9E-B71D-855317359A33}"/>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46870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F2E7-39F1-447B-A2BE-7B4B3ED70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12A3D-FFAC-4176-B7B2-EE6A0FAB1677}"/>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4" name="Footer Placeholder 3">
            <a:extLst>
              <a:ext uri="{FF2B5EF4-FFF2-40B4-BE49-F238E27FC236}">
                <a16:creationId xmlns:a16="http://schemas.microsoft.com/office/drawing/2014/main" id="{D0FF099A-5B94-4F00-86BC-DC7B0A60B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70ADD-89D1-42F6-9CED-B1A66CFD9AEE}"/>
              </a:ext>
            </a:extLst>
          </p:cNvPr>
          <p:cNvSpPr>
            <a:spLocks noGrp="1"/>
          </p:cNvSpPr>
          <p:nvPr>
            <p:ph type="sldNum" sz="quarter" idx="12"/>
          </p:nvPr>
        </p:nvSpPr>
        <p:spPr/>
        <p:txBody>
          <a:bodyPr/>
          <a:lstStyle/>
          <a:p>
            <a:fld id="{91EBBD73-7710-4A22-B143-E0F63D0707E3}" type="slidenum">
              <a:rPr lang="en-US" smtClean="0"/>
              <a:t>‹#›</a:t>
            </a:fld>
            <a:endParaRPr lang="en-US"/>
          </a:p>
        </p:txBody>
      </p:sp>
      <p:graphicFrame>
        <p:nvGraphicFramePr>
          <p:cNvPr id="6" name="TPChart" hidden="1">
            <a:extLst>
              <a:ext uri="{FF2B5EF4-FFF2-40B4-BE49-F238E27FC236}">
                <a16:creationId xmlns:a16="http://schemas.microsoft.com/office/drawing/2014/main" id="{8C57F188-FEEF-4D18-8E93-294B061057D4}"/>
              </a:ext>
            </a:extLst>
          </p:cNvPr>
          <p:cNvGraphicFramePr/>
          <p:nvPr userDrawn="1">
            <p:extLst>
              <p:ext uri="{D42A27DB-BD31-4B8C-83A1-F6EECF244321}">
                <p14:modId xmlns:p14="http://schemas.microsoft.com/office/powerpoint/2010/main" val="183492109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1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2CF1-286D-48B8-9E0B-FD077A43C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A79EB-13E9-42AC-943E-BD725DCE10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A3A01-A835-43FD-8A0B-508AF0C804B4}"/>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5" name="Footer Placeholder 4">
            <a:extLst>
              <a:ext uri="{FF2B5EF4-FFF2-40B4-BE49-F238E27FC236}">
                <a16:creationId xmlns:a16="http://schemas.microsoft.com/office/drawing/2014/main" id="{C3AFB315-C1BF-426A-AEF1-D4BDE4753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71326-C03E-48A3-AD54-BE2E22CF022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12889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F975-7924-4C73-8CED-1B390ABF4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022D0-C921-4D17-BF6D-52AE30647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4B14EC-BA92-4802-9434-61FF43A52F55}"/>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5" name="Footer Placeholder 4">
            <a:extLst>
              <a:ext uri="{FF2B5EF4-FFF2-40B4-BE49-F238E27FC236}">
                <a16:creationId xmlns:a16="http://schemas.microsoft.com/office/drawing/2014/main" id="{B41120D0-2868-4090-AEC1-1CF7D0E0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AE1A1-B3D1-4B3B-802D-CEEAFCEEB88E}"/>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9844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8B61-1CC1-4F45-8613-134D1D81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E49A1-BD4D-4192-A9A7-B4A831C02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2BD30-EE6C-4439-A8D5-B1932F54F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90CE-9C02-4241-AB0F-1B7C8A3F9C02}"/>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6" name="Footer Placeholder 5">
            <a:extLst>
              <a:ext uri="{FF2B5EF4-FFF2-40B4-BE49-F238E27FC236}">
                <a16:creationId xmlns:a16="http://schemas.microsoft.com/office/drawing/2014/main" id="{9804C2BC-6959-4A1A-B57A-32C1E076B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69AF8-CCFB-47EA-B310-1D7C013BFCE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7715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CD0D-D7A9-421F-950C-D65CA19B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564BC-C85B-4F05-AE28-4AF606B4C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7292E-EE6B-4EE4-9E4B-F41EBE097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2CBE5-67BF-458D-9DE5-675C36F01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7113FE-8F6B-466E-8753-74E5D30C48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B6E6C-CA68-4E6C-9115-8E0E72DCEAD1}"/>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8" name="Footer Placeholder 7">
            <a:extLst>
              <a:ext uri="{FF2B5EF4-FFF2-40B4-BE49-F238E27FC236}">
                <a16:creationId xmlns:a16="http://schemas.microsoft.com/office/drawing/2014/main" id="{FEE0D75E-E190-406D-A512-AD8B3D896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C774B-03BC-4F53-9FF2-59ACF1FB11E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35706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5D4C-3D48-4A4C-BF92-1B26B10C8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2EC67-F13A-4768-AF22-0A9DBBD2B4CD}"/>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4" name="Footer Placeholder 3">
            <a:extLst>
              <a:ext uri="{FF2B5EF4-FFF2-40B4-BE49-F238E27FC236}">
                <a16:creationId xmlns:a16="http://schemas.microsoft.com/office/drawing/2014/main" id="{687B378F-F047-4FC2-BD29-5C8A012B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5B187-00FB-4D6C-B449-3A408CBBFE5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6381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9A2E6-1AC5-47B9-9A73-1BB740E9C17B}"/>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3" name="Footer Placeholder 2">
            <a:extLst>
              <a:ext uri="{FF2B5EF4-FFF2-40B4-BE49-F238E27FC236}">
                <a16:creationId xmlns:a16="http://schemas.microsoft.com/office/drawing/2014/main" id="{967EB6FC-FB07-466E-9F90-201BC5310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63BED0-EB6C-439B-B1D4-8FE44E1AC5E6}"/>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06153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A96B-8D25-40D5-B131-5056AAB4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48DC18-309E-4C22-8F63-490B9B36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C4797-EF7B-4AA6-84FA-747D25AF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A72AB8-6576-4DCC-8F5B-2A90D35DBE66}"/>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6" name="Footer Placeholder 5">
            <a:extLst>
              <a:ext uri="{FF2B5EF4-FFF2-40B4-BE49-F238E27FC236}">
                <a16:creationId xmlns:a16="http://schemas.microsoft.com/office/drawing/2014/main" id="{D314397A-AEAE-42CC-A805-597DB03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7B48D-EF0C-4E54-8149-10ACB2BE9BAA}"/>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640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6E32-FE1D-4CA0-9444-76A93FF0A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186110-1AB8-4C82-8DA3-BD85B65EE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8D2CC-AEE2-44D5-A32F-E3450BAC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AD743-46A7-4F1D-A97C-89CA6B084B58}"/>
              </a:ext>
            </a:extLst>
          </p:cNvPr>
          <p:cNvSpPr>
            <a:spLocks noGrp="1"/>
          </p:cNvSpPr>
          <p:nvPr>
            <p:ph type="dt" sz="half" idx="10"/>
          </p:nvPr>
        </p:nvSpPr>
        <p:spPr/>
        <p:txBody>
          <a:bodyPr/>
          <a:lstStyle/>
          <a:p>
            <a:fld id="{B029AE52-D571-4735-B0F8-99A452B002E1}" type="datetimeFigureOut">
              <a:rPr lang="en-US" smtClean="0"/>
              <a:t>4/11/2021</a:t>
            </a:fld>
            <a:endParaRPr lang="en-US"/>
          </a:p>
        </p:txBody>
      </p:sp>
      <p:sp>
        <p:nvSpPr>
          <p:cNvPr id="6" name="Footer Placeholder 5">
            <a:extLst>
              <a:ext uri="{FF2B5EF4-FFF2-40B4-BE49-F238E27FC236}">
                <a16:creationId xmlns:a16="http://schemas.microsoft.com/office/drawing/2014/main" id="{DDD5DEA8-48B7-4ADD-9021-240FD0121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DE1D9-9770-4FFF-A8BC-27732D3FEB6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91662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D45E8-773F-4932-B322-BA8A8D5A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20434-23B4-4D44-9B12-801C262B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7C54-4AF3-4ED6-9EAF-625F5AD8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AE52-D571-4735-B0F8-99A452B002E1}" type="datetimeFigureOut">
              <a:rPr lang="en-US" smtClean="0"/>
              <a:t>4/11/2021</a:t>
            </a:fld>
            <a:endParaRPr lang="en-US"/>
          </a:p>
        </p:txBody>
      </p:sp>
      <p:sp>
        <p:nvSpPr>
          <p:cNvPr id="5" name="Footer Placeholder 4">
            <a:extLst>
              <a:ext uri="{FF2B5EF4-FFF2-40B4-BE49-F238E27FC236}">
                <a16:creationId xmlns:a16="http://schemas.microsoft.com/office/drawing/2014/main" id="{F8DBA4CC-83DC-4296-9573-9ADED677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D6A25-60C9-4BED-92D7-9014E2154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BBD73-7710-4A22-B143-E0F63D0707E3}" type="slidenum">
              <a:rPr lang="en-US" smtClean="0"/>
              <a:t>‹#›</a:t>
            </a:fld>
            <a:endParaRPr lang="en-US"/>
          </a:p>
        </p:txBody>
      </p:sp>
    </p:spTree>
    <p:extLst>
      <p:ext uri="{BB962C8B-B14F-4D97-AF65-F5344CB8AC3E}">
        <p14:creationId xmlns:p14="http://schemas.microsoft.com/office/powerpoint/2010/main" val="157716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tiff"/><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8.png"/><Relationship Id="rId5" Type="http://schemas.openxmlformats.org/officeDocument/2006/relationships/diagramData" Target="../diagrams/data2.xml"/><Relationship Id="rId10" Type="http://schemas.openxmlformats.org/officeDocument/2006/relationships/image" Target="../media/image7.png"/><Relationship Id="rId4" Type="http://schemas.openxmlformats.org/officeDocument/2006/relationships/image" Target="../media/image6.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tiff"/><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11.png"/><Relationship Id="rId5" Type="http://schemas.openxmlformats.org/officeDocument/2006/relationships/diagramLayout" Target="../diagrams/layout3.xml"/><Relationship Id="rId10" Type="http://schemas.openxmlformats.org/officeDocument/2006/relationships/image" Target="../media/image10.png"/><Relationship Id="rId4" Type="http://schemas.openxmlformats.org/officeDocument/2006/relationships/diagramData" Target="../diagrams/data3.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6E35-5D78-4415-BF54-45381F0B5529}"/>
              </a:ext>
            </a:extLst>
          </p:cNvPr>
          <p:cNvPicPr>
            <a:picLocks noChangeAspect="1"/>
          </p:cNvPicPr>
          <p:nvPr/>
        </p:nvPicPr>
        <p:blipFill>
          <a:blip r:embed="rId2"/>
          <a:stretch>
            <a:fillRect/>
          </a:stretch>
        </p:blipFill>
        <p:spPr>
          <a:xfrm>
            <a:off x="3580474" y="165124"/>
            <a:ext cx="4175884" cy="2370665"/>
          </a:xfrm>
          <a:prstGeom prst="rect">
            <a:avLst/>
          </a:prstGeom>
        </p:spPr>
      </p:pic>
      <p:sp>
        <p:nvSpPr>
          <p:cNvPr id="2" name="Title 1">
            <a:extLst>
              <a:ext uri="{FF2B5EF4-FFF2-40B4-BE49-F238E27FC236}">
                <a16:creationId xmlns:a16="http://schemas.microsoft.com/office/drawing/2014/main" id="{B5D9D4DC-6A13-49C5-9A7E-083B497DE587}"/>
              </a:ext>
            </a:extLst>
          </p:cNvPr>
          <p:cNvSpPr>
            <a:spLocks noGrp="1"/>
          </p:cNvSpPr>
          <p:nvPr>
            <p:ph type="ctrTitle"/>
          </p:nvPr>
        </p:nvSpPr>
        <p:spPr>
          <a:xfrm>
            <a:off x="721895" y="2921875"/>
            <a:ext cx="10764252" cy="3599241"/>
          </a:xfrm>
        </p:spPr>
        <p:txBody>
          <a:bodyPr>
            <a:normAutofit fontScale="90000"/>
          </a:bodyPr>
          <a:lstStyle/>
          <a:p>
            <a:r>
              <a:rPr lang="en-US" sz="4800" dirty="0"/>
              <a:t>Hannah Conley</a:t>
            </a:r>
            <a:br>
              <a:rPr lang="en-US" dirty="0"/>
            </a:br>
            <a:r>
              <a:rPr lang="en-US" sz="4000" dirty="0"/>
              <a:t>SLDT Distinction Track Scholar</a:t>
            </a:r>
            <a:br>
              <a:rPr lang="en-US" sz="4000" dirty="0"/>
            </a:br>
            <a:br>
              <a:rPr lang="en-US" sz="4000" dirty="0"/>
            </a:br>
            <a:r>
              <a:rPr lang="en-US" sz="4800" dirty="0"/>
              <a:t>PREP-Promoting Reproductive Health Education in Pitt County</a:t>
            </a:r>
            <a:br>
              <a:rPr lang="en-US" sz="4800" dirty="0"/>
            </a:br>
            <a:r>
              <a:rPr lang="en-US" sz="4000" dirty="0"/>
              <a:t>Mentor: </a:t>
            </a:r>
            <a:r>
              <a:rPr lang="en-US" sz="4000" dirty="0" err="1"/>
              <a:t>Kerianne</a:t>
            </a:r>
            <a:r>
              <a:rPr lang="en-US" sz="4000" dirty="0"/>
              <a:t> Crockett, MD</a:t>
            </a:r>
          </a:p>
        </p:txBody>
      </p:sp>
    </p:spTree>
    <p:extLst>
      <p:ext uri="{BB962C8B-B14F-4D97-AF65-F5344CB8AC3E}">
        <p14:creationId xmlns:p14="http://schemas.microsoft.com/office/powerpoint/2010/main" val="104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1524000" y="254041"/>
            <a:ext cx="8628845" cy="707886"/>
          </a:xfrm>
          <a:prstGeom prst="rect">
            <a:avLst/>
          </a:prstGeom>
        </p:spPr>
        <p:txBody>
          <a:bodyPr wrap="square">
            <a:spAutoFit/>
          </a:bodyPr>
          <a:lstStyle/>
          <a:p>
            <a:pPr algn="ctr"/>
            <a:r>
              <a:rPr lang="en-US" sz="4000" dirty="0"/>
              <a:t>Discussion/Conclusions</a:t>
            </a:r>
          </a:p>
        </p:txBody>
      </p:sp>
      <p:sp>
        <p:nvSpPr>
          <p:cNvPr id="3" name="Content Placeholder 2">
            <a:extLst>
              <a:ext uri="{FF2B5EF4-FFF2-40B4-BE49-F238E27FC236}">
                <a16:creationId xmlns:a16="http://schemas.microsoft.com/office/drawing/2014/main" id="{A9020CBE-8389-4813-B86F-1023BFA73910}"/>
              </a:ext>
            </a:extLst>
          </p:cNvPr>
          <p:cNvSpPr>
            <a:spLocks noGrp="1"/>
          </p:cNvSpPr>
          <p:nvPr>
            <p:ph idx="1"/>
          </p:nvPr>
        </p:nvSpPr>
        <p:spPr>
          <a:xfrm>
            <a:off x="704850" y="1260910"/>
            <a:ext cx="10515600" cy="4787459"/>
          </a:xfrm>
        </p:spPr>
        <p:txBody>
          <a:bodyPr>
            <a:normAutofit fontScale="40000" lnSpcReduction="20000"/>
          </a:bodyPr>
          <a:lstStyle/>
          <a:p>
            <a:pPr marL="457200" indent="-457200">
              <a:spcBef>
                <a:spcPts val="600"/>
              </a:spcBef>
              <a:spcAft>
                <a:spcPts val="600"/>
              </a:spcAft>
              <a:buFont typeface="Arial" panose="020B0604020202020204" pitchFamily="34" charset="0"/>
              <a:buChar char="•"/>
            </a:pPr>
            <a:r>
              <a:rPr lang="en-US" sz="7000" dirty="0">
                <a:latin typeface="+mn-lt"/>
              </a:rPr>
              <a:t>Participants who enrolled in a sexual health curriculum demonstrated increased self-efficacy, sexual health knowledge and condom use intention rate. </a:t>
            </a:r>
          </a:p>
          <a:p>
            <a:pPr marL="457200" indent="-457200">
              <a:spcBef>
                <a:spcPts val="600"/>
              </a:spcBef>
              <a:spcAft>
                <a:spcPts val="600"/>
              </a:spcAft>
              <a:buFont typeface="Arial" panose="020B0604020202020204" pitchFamily="34" charset="0"/>
              <a:buChar char="•"/>
            </a:pPr>
            <a:r>
              <a:rPr lang="en-US" sz="7000" dirty="0">
                <a:latin typeface="+mn-lt"/>
              </a:rPr>
              <a:t>Increased self-efficacy helps teens overcome misinformation and develop confidence to reduce their level of risk. </a:t>
            </a:r>
            <a:r>
              <a:rPr lang="en-US" sz="7000" baseline="30000" dirty="0">
                <a:latin typeface="+mn-lt"/>
              </a:rPr>
              <a:t>4</a:t>
            </a:r>
          </a:p>
          <a:p>
            <a:pPr marL="457200" indent="-457200">
              <a:spcBef>
                <a:spcPts val="600"/>
              </a:spcBef>
              <a:spcAft>
                <a:spcPts val="600"/>
              </a:spcAft>
              <a:buFont typeface="Arial" panose="020B0604020202020204" pitchFamily="34" charset="0"/>
              <a:buChar char="•"/>
            </a:pPr>
            <a:r>
              <a:rPr lang="en-US" sz="7000" dirty="0">
                <a:latin typeface="+mn-lt"/>
              </a:rPr>
              <a:t>Increased condom use intentions should decrease STI and pregnancy rates.</a:t>
            </a:r>
          </a:p>
          <a:p>
            <a:pPr marL="457200" indent="-457200">
              <a:spcBef>
                <a:spcPts val="600"/>
              </a:spcBef>
              <a:spcAft>
                <a:spcPts val="600"/>
              </a:spcAft>
              <a:buFont typeface="Arial" panose="020B0604020202020204" pitchFamily="34" charset="0"/>
              <a:buChar char="•"/>
            </a:pPr>
            <a:r>
              <a:rPr lang="en-US" sz="7000" dirty="0">
                <a:latin typeface="+mn-lt"/>
              </a:rPr>
              <a:t>Implementation of this curriculum could:</a:t>
            </a:r>
          </a:p>
          <a:p>
            <a:pPr marL="1005840" lvl="1" indent="-457200">
              <a:spcBef>
                <a:spcPts val="600"/>
              </a:spcBef>
              <a:spcAft>
                <a:spcPts val="600"/>
              </a:spcAft>
              <a:buFont typeface="Arial" panose="020B0604020202020204" pitchFamily="34" charset="0"/>
              <a:buChar char="•"/>
            </a:pPr>
            <a:r>
              <a:rPr lang="en-US" sz="5900" dirty="0">
                <a:latin typeface="+mn-lt"/>
              </a:rPr>
              <a:t>Reduce sexual risk-taking</a:t>
            </a:r>
          </a:p>
          <a:p>
            <a:pPr marL="1005840" lvl="1" indent="-457200">
              <a:spcBef>
                <a:spcPts val="600"/>
              </a:spcBef>
              <a:spcAft>
                <a:spcPts val="600"/>
              </a:spcAft>
              <a:buFont typeface="Arial" panose="020B0604020202020204" pitchFamily="34" charset="0"/>
              <a:buChar char="•"/>
            </a:pPr>
            <a:r>
              <a:rPr lang="en-US" sz="5900" dirty="0">
                <a:latin typeface="+mn-lt"/>
              </a:rPr>
              <a:t>Delay or reduce sexual activity</a:t>
            </a:r>
          </a:p>
          <a:p>
            <a:pPr marL="1005840" lvl="1" indent="-457200">
              <a:spcBef>
                <a:spcPts val="600"/>
              </a:spcBef>
              <a:spcAft>
                <a:spcPts val="600"/>
              </a:spcAft>
              <a:buFont typeface="Arial" panose="020B0604020202020204" pitchFamily="34" charset="0"/>
              <a:buChar char="•"/>
            </a:pPr>
            <a:r>
              <a:rPr lang="en-US" sz="5900" dirty="0">
                <a:latin typeface="+mn-lt"/>
              </a:rPr>
              <a:t>Increase condom use</a:t>
            </a:r>
          </a:p>
          <a:p>
            <a:pPr indent="-457200">
              <a:spcBef>
                <a:spcPts val="600"/>
              </a:spcBef>
              <a:spcAft>
                <a:spcPts val="600"/>
              </a:spcAft>
            </a:pPr>
            <a:r>
              <a:rPr lang="en-US" sz="7000" dirty="0">
                <a:latin typeface="+mn-lt"/>
              </a:rPr>
              <a:t>Limitations: small sample size, lack of participant follow up.</a:t>
            </a:r>
          </a:p>
          <a:p>
            <a:endParaRPr lang="en-US" sz="3100" dirty="0"/>
          </a:p>
          <a:p>
            <a:pPr marL="0" indent="0">
              <a:buNone/>
            </a:pPr>
            <a:endParaRPr lang="en-US" dirty="0">
              <a:solidFill>
                <a:srgbClr val="FF0000"/>
              </a:solidFill>
            </a:endParaRPr>
          </a:p>
        </p:txBody>
      </p:sp>
    </p:spTree>
    <p:extLst>
      <p:ext uri="{BB962C8B-B14F-4D97-AF65-F5344CB8AC3E}">
        <p14:creationId xmlns:p14="http://schemas.microsoft.com/office/powerpoint/2010/main" val="72565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1906073" y="227865"/>
            <a:ext cx="8628845" cy="707886"/>
          </a:xfrm>
          <a:prstGeom prst="rect">
            <a:avLst/>
          </a:prstGeom>
        </p:spPr>
        <p:txBody>
          <a:bodyPr wrap="square">
            <a:spAutoFit/>
          </a:bodyPr>
          <a:lstStyle/>
          <a:p>
            <a:pPr algn="ctr"/>
            <a:r>
              <a:rPr lang="en-US" sz="4000" dirty="0"/>
              <a:t>Future Directions </a:t>
            </a:r>
          </a:p>
        </p:txBody>
      </p:sp>
      <p:sp>
        <p:nvSpPr>
          <p:cNvPr id="3" name="Content Placeholder 2">
            <a:extLst>
              <a:ext uri="{FF2B5EF4-FFF2-40B4-BE49-F238E27FC236}">
                <a16:creationId xmlns:a16="http://schemas.microsoft.com/office/drawing/2014/main" id="{A9020CBE-8389-4813-B86F-1023BFA73910}"/>
              </a:ext>
            </a:extLst>
          </p:cNvPr>
          <p:cNvSpPr>
            <a:spLocks noGrp="1"/>
          </p:cNvSpPr>
          <p:nvPr>
            <p:ph idx="1"/>
          </p:nvPr>
        </p:nvSpPr>
        <p:spPr>
          <a:xfrm>
            <a:off x="704850" y="1078614"/>
            <a:ext cx="10515600" cy="4969755"/>
          </a:xfrm>
        </p:spPr>
        <p:txBody>
          <a:bodyPr>
            <a:normAutofit/>
          </a:bodyPr>
          <a:lstStyle/>
          <a:p>
            <a:pPr marL="457200" indent="-457200">
              <a:spcBef>
                <a:spcPts val="600"/>
              </a:spcBef>
              <a:spcAft>
                <a:spcPts val="600"/>
              </a:spcAft>
              <a:buFont typeface="Arial" panose="020B0604020202020204" pitchFamily="34" charset="0"/>
              <a:buChar char="•"/>
            </a:pPr>
            <a:r>
              <a:rPr lang="en-US" dirty="0">
                <a:latin typeface="+mn-lt"/>
              </a:rPr>
              <a:t>Future research should investigate longitudinal data with an emphasis on participant knowledge retention and self-efficacy to better understand strategies to improve STI and teen pregnancy rates.</a:t>
            </a:r>
          </a:p>
          <a:p>
            <a:pPr marL="457200" indent="-457200">
              <a:spcBef>
                <a:spcPts val="600"/>
              </a:spcBef>
              <a:spcAft>
                <a:spcPts val="600"/>
              </a:spcAft>
              <a:buFont typeface="Arial" panose="020B0604020202020204" pitchFamily="34" charset="0"/>
              <a:buChar char="•"/>
            </a:pPr>
            <a:r>
              <a:rPr lang="en-US" dirty="0">
                <a:latin typeface="+mn-lt"/>
              </a:rPr>
              <a:t>The teen directors at both Boys and Girls Clubs will </a:t>
            </a:r>
            <a:r>
              <a:rPr lang="en-US" dirty="0"/>
              <a:t>sustain the program.</a:t>
            </a:r>
            <a:endParaRPr lang="en-US" dirty="0">
              <a:latin typeface="+mn-lt"/>
            </a:endParaRPr>
          </a:p>
          <a:p>
            <a:endParaRPr lang="en-US" sz="3100" dirty="0"/>
          </a:p>
          <a:p>
            <a:pPr marL="0" indent="0">
              <a:buNone/>
            </a:pPr>
            <a:endParaRPr lang="en-US" dirty="0">
              <a:solidFill>
                <a:srgbClr val="FF0000"/>
              </a:solidFill>
            </a:endParaRPr>
          </a:p>
        </p:txBody>
      </p:sp>
    </p:spTree>
    <p:extLst>
      <p:ext uri="{BB962C8B-B14F-4D97-AF65-F5344CB8AC3E}">
        <p14:creationId xmlns:p14="http://schemas.microsoft.com/office/powerpoint/2010/main" val="100648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2028684" y="145753"/>
            <a:ext cx="7882759" cy="769441"/>
          </a:xfrm>
          <a:prstGeom prst="rect">
            <a:avLst/>
          </a:prstGeom>
        </p:spPr>
        <p:txBody>
          <a:bodyPr wrap="square">
            <a:spAutoFit/>
          </a:bodyPr>
          <a:lstStyle/>
          <a:p>
            <a:pPr algn="ctr"/>
            <a:r>
              <a:rPr lang="en-US" sz="4400" dirty="0"/>
              <a:t>Acknowledgements</a:t>
            </a:r>
            <a:r>
              <a:rPr lang="en-US" sz="4000" dirty="0"/>
              <a:t> </a:t>
            </a:r>
          </a:p>
        </p:txBody>
      </p:sp>
      <p:sp>
        <p:nvSpPr>
          <p:cNvPr id="7" name="TextBox 6">
            <a:extLst>
              <a:ext uri="{FF2B5EF4-FFF2-40B4-BE49-F238E27FC236}">
                <a16:creationId xmlns:a16="http://schemas.microsoft.com/office/drawing/2014/main" id="{C2887E72-E1B2-435D-AA93-10D60D712353}"/>
              </a:ext>
            </a:extLst>
          </p:cNvPr>
          <p:cNvSpPr txBox="1"/>
          <p:nvPr/>
        </p:nvSpPr>
        <p:spPr>
          <a:xfrm>
            <a:off x="1062789" y="1183072"/>
            <a:ext cx="10066421" cy="3262432"/>
          </a:xfrm>
          <a:prstGeom prst="rect">
            <a:avLst/>
          </a:prstGeom>
          <a:noFill/>
        </p:spPr>
        <p:txBody>
          <a:bodyPr wrap="square">
            <a:spAutoFit/>
          </a:bodyPr>
          <a:lstStyle/>
          <a:p>
            <a:pPr>
              <a:spcBef>
                <a:spcPts val="600"/>
              </a:spcBef>
            </a:pPr>
            <a:r>
              <a:rPr lang="en-US" sz="2800" i="1" dirty="0"/>
              <a:t>We would like to thank the Albert Schweitzer Fellowship as well as:</a:t>
            </a:r>
          </a:p>
          <a:p>
            <a:pPr>
              <a:spcBef>
                <a:spcPts val="600"/>
              </a:spcBef>
            </a:pPr>
            <a:r>
              <a:rPr lang="en-US" sz="2800" b="1" dirty="0"/>
              <a:t>Dr. </a:t>
            </a:r>
            <a:r>
              <a:rPr lang="en-US" sz="2800" b="1" dirty="0" err="1"/>
              <a:t>Kerianne</a:t>
            </a:r>
            <a:r>
              <a:rPr lang="en-US" sz="2800" b="1" dirty="0"/>
              <a:t> Crockett, Dr. Tom Irons </a:t>
            </a:r>
            <a:r>
              <a:rPr lang="en-US" sz="2800" dirty="0"/>
              <a:t>(Academic Mentors)- ECU Brody School of Medicine</a:t>
            </a:r>
          </a:p>
          <a:p>
            <a:pPr>
              <a:spcBef>
                <a:spcPts val="600"/>
              </a:spcBef>
            </a:pPr>
            <a:r>
              <a:rPr lang="en-US" sz="2800" b="1" dirty="0"/>
              <a:t>Anastasia Hunter, Heather Joyner</a:t>
            </a:r>
            <a:r>
              <a:rPr lang="en-US" sz="2800" dirty="0"/>
              <a:t> (Site Mentors)- Jack Minges Boys &amp; Girls Club</a:t>
            </a:r>
          </a:p>
          <a:p>
            <a:pPr>
              <a:spcBef>
                <a:spcPts val="600"/>
              </a:spcBef>
            </a:pPr>
            <a:r>
              <a:rPr lang="en-US" sz="2800" b="1" dirty="0"/>
              <a:t>Emily Mead </a:t>
            </a:r>
            <a:r>
              <a:rPr lang="en-US" sz="2800" dirty="0"/>
              <a:t>(Site Mentor)- Ayden Boys &amp; Girls Club </a:t>
            </a:r>
          </a:p>
          <a:p>
            <a:pPr>
              <a:spcBef>
                <a:spcPts val="600"/>
              </a:spcBef>
            </a:pPr>
            <a:endParaRPr lang="en-US" sz="1800" dirty="0">
              <a:latin typeface="+mn-lt"/>
            </a:endParaRPr>
          </a:p>
        </p:txBody>
      </p:sp>
    </p:spTree>
    <p:extLst>
      <p:ext uri="{BB962C8B-B14F-4D97-AF65-F5344CB8AC3E}">
        <p14:creationId xmlns:p14="http://schemas.microsoft.com/office/powerpoint/2010/main" val="155081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1716771" y="222815"/>
            <a:ext cx="7882759" cy="769441"/>
          </a:xfrm>
          <a:prstGeom prst="rect">
            <a:avLst/>
          </a:prstGeom>
        </p:spPr>
        <p:txBody>
          <a:bodyPr wrap="square">
            <a:spAutoFit/>
          </a:bodyPr>
          <a:lstStyle/>
          <a:p>
            <a:pPr algn="ctr"/>
            <a:r>
              <a:rPr lang="en-US" sz="4400" dirty="0"/>
              <a:t>References</a:t>
            </a:r>
          </a:p>
        </p:txBody>
      </p:sp>
      <p:sp>
        <p:nvSpPr>
          <p:cNvPr id="7" name="TextBox 6">
            <a:extLst>
              <a:ext uri="{FF2B5EF4-FFF2-40B4-BE49-F238E27FC236}">
                <a16:creationId xmlns:a16="http://schemas.microsoft.com/office/drawing/2014/main" id="{C2887E72-E1B2-435D-AA93-10D60D712353}"/>
              </a:ext>
            </a:extLst>
          </p:cNvPr>
          <p:cNvSpPr txBox="1"/>
          <p:nvPr/>
        </p:nvSpPr>
        <p:spPr>
          <a:xfrm>
            <a:off x="1062789" y="1083949"/>
            <a:ext cx="10066421" cy="4524315"/>
          </a:xfrm>
          <a:prstGeom prst="rect">
            <a:avLst/>
          </a:prstGeom>
          <a:noFill/>
        </p:spPr>
        <p:txBody>
          <a:bodyPr wrap="square">
            <a:spAutoFit/>
          </a:bodyPr>
          <a:lstStyle/>
          <a:p>
            <a:pPr>
              <a:spcBef>
                <a:spcPts val="600"/>
              </a:spcBef>
            </a:pPr>
            <a:r>
              <a:rPr lang="en-US" sz="2000" dirty="0"/>
              <a:t>1</a:t>
            </a:r>
            <a:r>
              <a:rPr lang="en-US" sz="2000" dirty="0">
                <a:effectLst/>
                <a:latin typeface="+mn-lt"/>
              </a:rPr>
              <a:t>. NC Statistics and Reports- County-level. NC SCHS. https://schs.dph.ncdhhs.gov/data/county.cfm. </a:t>
            </a:r>
          </a:p>
          <a:p>
            <a:pPr>
              <a:spcBef>
                <a:spcPts val="600"/>
              </a:spcBef>
            </a:pPr>
            <a:r>
              <a:rPr lang="en-US" sz="2000" dirty="0"/>
              <a:t>2</a:t>
            </a:r>
            <a:r>
              <a:rPr lang="en-US" sz="2000" dirty="0">
                <a:latin typeface="+mn-lt"/>
              </a:rPr>
              <a:t>. Stanger-Hall KF, Hall DW. Abstinence-only education and teen pregnancy rates: why we need comprehensive sex education in the U.S. </a:t>
            </a:r>
            <a:r>
              <a:rPr lang="en-US" sz="2000" dirty="0" err="1">
                <a:latin typeface="+mn-lt"/>
              </a:rPr>
              <a:t>PLoS</a:t>
            </a:r>
            <a:r>
              <a:rPr lang="en-US" sz="2000" dirty="0">
                <a:latin typeface="+mn-lt"/>
              </a:rPr>
              <a:t> One. 2011;6(10):e24658. doi:10.1371/journal.pone.0024658</a:t>
            </a:r>
          </a:p>
          <a:p>
            <a:pPr>
              <a:spcBef>
                <a:spcPts val="600"/>
              </a:spcBef>
            </a:pPr>
            <a:r>
              <a:rPr lang="en-GB" sz="2000" dirty="0"/>
              <a:t>3</a:t>
            </a:r>
            <a:r>
              <a:rPr lang="en-GB" sz="2000" i="0" dirty="0">
                <a:effectLst/>
                <a:latin typeface="+mn-lt"/>
              </a:rPr>
              <a:t>. Schwarzer, R., &amp; Jerusalem, M. </a:t>
            </a:r>
            <a:r>
              <a:rPr lang="en-US" sz="2000" i="0" dirty="0">
                <a:effectLst/>
                <a:latin typeface="+mn-lt"/>
              </a:rPr>
              <a:t>Generalized Self-Efficacy scale. In J. Weinman, S. Wright, &amp; M. Johnston,</a:t>
            </a:r>
            <a:r>
              <a:rPr lang="en-US" sz="2000" i="1" dirty="0">
                <a:effectLst/>
                <a:latin typeface="+mn-lt"/>
              </a:rPr>
              <a:t> Measures in health psychology: A user’s portfolio. Causal and control beliefs. </a:t>
            </a:r>
            <a:r>
              <a:rPr lang="en-GB" sz="2000" dirty="0">
                <a:latin typeface="+mn-lt"/>
              </a:rPr>
              <a:t>1995; pp </a:t>
            </a:r>
            <a:r>
              <a:rPr lang="en-US" sz="2000" i="0" dirty="0">
                <a:effectLst/>
                <a:latin typeface="+mn-lt"/>
              </a:rPr>
              <a:t>35-37. </a:t>
            </a:r>
          </a:p>
          <a:p>
            <a:pPr>
              <a:spcBef>
                <a:spcPts val="600"/>
              </a:spcBef>
            </a:pPr>
            <a:r>
              <a:rPr lang="en-US" sz="2000" dirty="0"/>
              <a:t>4</a:t>
            </a:r>
            <a:r>
              <a:rPr lang="en-US" sz="2000" i="0" dirty="0">
                <a:effectLst/>
                <a:latin typeface="+mn-lt"/>
              </a:rPr>
              <a:t>. </a:t>
            </a:r>
            <a:r>
              <a:rPr lang="en-US" sz="2000" i="0" dirty="0" err="1">
                <a:effectLst/>
                <a:latin typeface="+mn-lt"/>
              </a:rPr>
              <a:t>Chinman</a:t>
            </a:r>
            <a:r>
              <a:rPr lang="en-US" sz="2000" i="0" dirty="0">
                <a:effectLst/>
                <a:latin typeface="+mn-lt"/>
              </a:rPr>
              <a:t>, M, J Acosta, P </a:t>
            </a:r>
            <a:r>
              <a:rPr lang="en-US" sz="2000" i="0" dirty="0" err="1">
                <a:effectLst/>
                <a:latin typeface="+mn-lt"/>
              </a:rPr>
              <a:t>Ebener</a:t>
            </a:r>
            <a:r>
              <a:rPr lang="en-US" sz="2000" i="0" dirty="0">
                <a:effectLst/>
                <a:latin typeface="+mn-lt"/>
              </a:rPr>
              <a:t>, C Sigel, and J Keith. Getting to Outcomes Guide for Teen Pregnancy Prevention. RAND Corporation, 2016. https://www.rand.org/pubs/tools/TL199.html.</a:t>
            </a:r>
            <a:endParaRPr lang="en-US" sz="2000" dirty="0"/>
          </a:p>
          <a:p>
            <a:pPr>
              <a:spcBef>
                <a:spcPts val="600"/>
              </a:spcBef>
            </a:pPr>
            <a:r>
              <a:rPr lang="en-US" sz="2000" dirty="0"/>
              <a:t>5</a:t>
            </a:r>
            <a:r>
              <a:rPr lang="en-US" sz="2000" dirty="0">
                <a:latin typeface="+mn-lt"/>
              </a:rPr>
              <a:t>. Rights, Respect, Responsibility. https://3rs.org/3rs-curriculum/3rs-curric-search/. 2020.</a:t>
            </a:r>
            <a:endParaRPr lang="en-GB" sz="2000" dirty="0">
              <a:latin typeface="+mn-lt"/>
            </a:endParaRPr>
          </a:p>
          <a:p>
            <a:pPr>
              <a:spcBef>
                <a:spcPts val="600"/>
              </a:spcBef>
            </a:pPr>
            <a:endParaRPr lang="en-US" sz="2000" dirty="0"/>
          </a:p>
          <a:p>
            <a:pPr>
              <a:spcBef>
                <a:spcPts val="600"/>
              </a:spcBef>
            </a:pPr>
            <a:endParaRPr lang="en-US" sz="1800" dirty="0">
              <a:latin typeface="+mn-lt"/>
            </a:endParaRPr>
          </a:p>
        </p:txBody>
      </p:sp>
    </p:spTree>
    <p:extLst>
      <p:ext uri="{BB962C8B-B14F-4D97-AF65-F5344CB8AC3E}">
        <p14:creationId xmlns:p14="http://schemas.microsoft.com/office/powerpoint/2010/main" val="414641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4794055" y="946644"/>
            <a:ext cx="2603889" cy="707886"/>
          </a:xfrm>
          <a:prstGeom prst="rect">
            <a:avLst/>
          </a:prstGeom>
        </p:spPr>
        <p:txBody>
          <a:bodyPr wrap="square">
            <a:spAutoFit/>
          </a:bodyPr>
          <a:lstStyle/>
          <a:p>
            <a:r>
              <a:rPr lang="en-US" sz="4000" dirty="0"/>
              <a:t>Questions?</a:t>
            </a:r>
          </a:p>
        </p:txBody>
      </p:sp>
      <p:sp>
        <p:nvSpPr>
          <p:cNvPr id="2" name="TextBox 1">
            <a:extLst>
              <a:ext uri="{FF2B5EF4-FFF2-40B4-BE49-F238E27FC236}">
                <a16:creationId xmlns:a16="http://schemas.microsoft.com/office/drawing/2014/main" id="{358BD739-0E93-4AC8-805B-99A71B79AA6B}"/>
              </a:ext>
            </a:extLst>
          </p:cNvPr>
          <p:cNvSpPr txBox="1"/>
          <p:nvPr/>
        </p:nvSpPr>
        <p:spPr>
          <a:xfrm>
            <a:off x="1011308" y="2392681"/>
            <a:ext cx="6943971" cy="1754326"/>
          </a:xfrm>
          <a:prstGeom prst="rect">
            <a:avLst/>
          </a:prstGeom>
          <a:noFill/>
        </p:spPr>
        <p:txBody>
          <a:bodyPr wrap="square" rtlCol="0">
            <a:spAutoFit/>
          </a:bodyPr>
          <a:lstStyle/>
          <a:p>
            <a:r>
              <a:rPr lang="en-US" sz="3600" b="1" u="sng" dirty="0"/>
              <a:t>Contact Info</a:t>
            </a:r>
          </a:p>
          <a:p>
            <a:r>
              <a:rPr lang="en-US" sz="3600" dirty="0"/>
              <a:t>Hannah Conley (MS-4)</a:t>
            </a:r>
          </a:p>
          <a:p>
            <a:r>
              <a:rPr lang="en-US" sz="3600" dirty="0"/>
              <a:t>conleyha17@students.ecu.edu</a:t>
            </a:r>
          </a:p>
        </p:txBody>
      </p:sp>
    </p:spTree>
    <p:extLst>
      <p:ext uri="{BB962C8B-B14F-4D97-AF65-F5344CB8AC3E}">
        <p14:creationId xmlns:p14="http://schemas.microsoft.com/office/powerpoint/2010/main" val="166841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2447925" y="362696"/>
            <a:ext cx="7991475" cy="707886"/>
          </a:xfrm>
          <a:prstGeom prst="rect">
            <a:avLst/>
          </a:prstGeom>
        </p:spPr>
        <p:txBody>
          <a:bodyPr wrap="square">
            <a:spAutoFit/>
          </a:bodyPr>
          <a:lstStyle/>
          <a:p>
            <a:pPr algn="ctr"/>
            <a:r>
              <a:rPr lang="en-US" sz="4000" dirty="0"/>
              <a:t>Collaborative Team Members</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838200" y="1260911"/>
            <a:ext cx="10515600" cy="4967872"/>
          </a:xfrm>
        </p:spPr>
        <p:txBody>
          <a:bodyPr>
            <a:normAutofit/>
          </a:bodyPr>
          <a:lstStyle/>
          <a:p>
            <a:pPr marL="0" indent="0">
              <a:buNone/>
            </a:pPr>
            <a:r>
              <a:rPr lang="en-US" dirty="0"/>
              <a:t>Hannah Conley, MS4</a:t>
            </a:r>
          </a:p>
          <a:p>
            <a:pPr marL="0" indent="0">
              <a:buNone/>
            </a:pPr>
            <a:r>
              <a:rPr lang="en-US" dirty="0"/>
              <a:t>Hannah Smith, MS4</a:t>
            </a:r>
          </a:p>
          <a:p>
            <a:pPr marL="0" indent="0">
              <a:buNone/>
            </a:pPr>
            <a:r>
              <a:rPr lang="en-US" dirty="0"/>
              <a:t>Camille Bauer, MS3</a:t>
            </a:r>
          </a:p>
          <a:p>
            <a:pPr marL="0" indent="0">
              <a:buNone/>
            </a:pPr>
            <a:r>
              <a:rPr lang="en-US" dirty="0"/>
              <a:t>Olivia Campbell, MS3</a:t>
            </a:r>
          </a:p>
          <a:p>
            <a:pPr marL="0" indent="0">
              <a:buNone/>
            </a:pPr>
            <a:r>
              <a:rPr lang="en-US" dirty="0"/>
              <a:t>Thomas Irons, MD</a:t>
            </a:r>
          </a:p>
          <a:p>
            <a:pPr marL="0" indent="0">
              <a:buNone/>
            </a:pPr>
            <a:r>
              <a:rPr lang="en-US" dirty="0" err="1"/>
              <a:t>Kerianne</a:t>
            </a:r>
            <a:r>
              <a:rPr lang="en-US" dirty="0"/>
              <a:t> Crockett, MD</a:t>
            </a:r>
          </a:p>
          <a:p>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48556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4117907" y="359513"/>
            <a:ext cx="3328344" cy="707886"/>
          </a:xfrm>
          <a:prstGeom prst="rect">
            <a:avLst/>
          </a:prstGeom>
        </p:spPr>
        <p:txBody>
          <a:bodyPr wrap="square">
            <a:spAutoFit/>
          </a:bodyPr>
          <a:lstStyle/>
          <a:p>
            <a:pPr algn="ctr"/>
            <a:r>
              <a:rPr lang="en-US" sz="4000" dirty="0"/>
              <a:t>Introduction</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838200" y="1241662"/>
            <a:ext cx="10515600" cy="4987120"/>
          </a:xfrm>
        </p:spPr>
        <p:txBody>
          <a:bodyPr>
            <a:normAutofit/>
          </a:bodyPr>
          <a:lstStyle/>
          <a:p>
            <a:pPr marL="457200" indent="-457200">
              <a:spcBef>
                <a:spcPts val="600"/>
              </a:spcBef>
              <a:spcAft>
                <a:spcPts val="600"/>
              </a:spcAft>
              <a:buFont typeface="Arial" panose="020B0604020202020204" pitchFamily="34" charset="0"/>
              <a:buChar char="•"/>
            </a:pPr>
            <a:r>
              <a:rPr lang="en-US" dirty="0"/>
              <a:t>In Pitt County, NC, rates of gonorrhea, chlamydia, and syphilis are above state and national averages.</a:t>
            </a:r>
            <a:r>
              <a:rPr lang="en-US" baseline="30000" dirty="0"/>
              <a:t>1</a:t>
            </a:r>
          </a:p>
          <a:p>
            <a:pPr marL="457200" indent="-457200">
              <a:spcBef>
                <a:spcPts val="600"/>
              </a:spcBef>
              <a:spcAft>
                <a:spcPts val="600"/>
              </a:spcAft>
              <a:buFont typeface="Arial" panose="020B0604020202020204" pitchFamily="34" charset="0"/>
              <a:buChar char="•"/>
            </a:pPr>
            <a:r>
              <a:rPr lang="en-US" dirty="0"/>
              <a:t>From 2017 to 2018, Pitt County teen pregnancy rates increased from 19.0 to 22.1.</a:t>
            </a:r>
            <a:r>
              <a:rPr lang="en-US" baseline="30000" dirty="0"/>
              <a:t>1</a:t>
            </a:r>
          </a:p>
          <a:p>
            <a:pPr marL="457200" indent="-457200">
              <a:spcBef>
                <a:spcPts val="600"/>
              </a:spcBef>
              <a:spcAft>
                <a:spcPts val="600"/>
              </a:spcAft>
              <a:buFont typeface="Arial" panose="020B0604020202020204" pitchFamily="34" charset="0"/>
              <a:buChar char="•"/>
            </a:pPr>
            <a:r>
              <a:rPr lang="en-US" dirty="0">
                <a:effectLst/>
                <a:latin typeface="+mn-lt"/>
                <a:ea typeface="Calibri" panose="020F0502020204030204" pitchFamily="34" charset="0"/>
                <a:cs typeface="Times New Roman" panose="02020603050405020304" pitchFamily="18" charset="0"/>
              </a:rPr>
              <a:t>While education alone does not decrease risky sexual behaviors, states that taught comprehensive sex education, which included information on contraception, condom use, and abstinence, tended to have lower pregnancy and STI rates than states that taught abstinence-only education.</a:t>
            </a:r>
            <a:r>
              <a:rPr lang="en-US" baseline="30000" dirty="0">
                <a:latin typeface="+mn-lt"/>
                <a:ea typeface="Calibri" panose="020F0502020204030204" pitchFamily="34" charset="0"/>
                <a:cs typeface="Times New Roman" panose="02020603050405020304" pitchFamily="18" charset="0"/>
              </a:rPr>
              <a:t>2</a:t>
            </a:r>
            <a:r>
              <a:rPr lang="en-US" baseline="30000" dirty="0">
                <a:effectLst/>
                <a:latin typeface="+mn-lt"/>
                <a:ea typeface="Calibri" panose="020F0502020204030204" pitchFamily="34" charset="0"/>
                <a:cs typeface="Times New Roman" panose="02020603050405020304" pitchFamily="18" charset="0"/>
              </a:rPr>
              <a:t> </a:t>
            </a:r>
          </a:p>
          <a:p>
            <a:pPr marL="457200" indent="-457200">
              <a:spcBef>
                <a:spcPts val="600"/>
              </a:spcBef>
              <a:spcAft>
                <a:spcPts val="600"/>
              </a:spcAft>
            </a:pPr>
            <a:r>
              <a:rPr lang="en-US" dirty="0">
                <a:effectLst/>
                <a:ea typeface="Calibri" panose="020F0502020204030204" pitchFamily="34" charset="0"/>
                <a:cs typeface="Times New Roman" panose="02020603050405020304" pitchFamily="18" charset="0"/>
              </a:rPr>
              <a:t>As part of the NC Albert Schweitzer Fellowship, this educational project was developed to help decrease these rates. </a:t>
            </a:r>
            <a:endParaRPr lang="en-US" baseline="30000" dirty="0"/>
          </a:p>
          <a:p>
            <a:pPr marL="457200" indent="-457200">
              <a:spcBef>
                <a:spcPts val="600"/>
              </a:spcBef>
              <a:spcAft>
                <a:spcPts val="600"/>
              </a:spcAft>
              <a:buFont typeface="Arial" panose="020B0604020202020204" pitchFamily="34" charset="0"/>
              <a:buChar char="•"/>
            </a:pPr>
            <a:endParaRPr lang="en-US" dirty="0"/>
          </a:p>
          <a:p>
            <a:endParaRPr lang="en-US" dirty="0"/>
          </a:p>
          <a:p>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108692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4117907" y="359513"/>
            <a:ext cx="3328344" cy="707886"/>
          </a:xfrm>
          <a:prstGeom prst="rect">
            <a:avLst/>
          </a:prstGeom>
        </p:spPr>
        <p:txBody>
          <a:bodyPr wrap="square">
            <a:spAutoFit/>
          </a:bodyPr>
          <a:lstStyle/>
          <a:p>
            <a:pPr algn="ctr"/>
            <a:r>
              <a:rPr lang="en-US" sz="4000" dirty="0"/>
              <a:t>Introduction</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838200" y="1222411"/>
            <a:ext cx="10515600" cy="5006371"/>
          </a:xfrm>
        </p:spPr>
        <p:txBody>
          <a:bodyPr>
            <a:normAutofit/>
          </a:bodyPr>
          <a:lstStyle/>
          <a:p>
            <a:pPr marL="457200" indent="-457200">
              <a:spcBef>
                <a:spcPts val="600"/>
              </a:spcBef>
              <a:spcAft>
                <a:spcPts val="600"/>
              </a:spcAft>
              <a:buFont typeface="Arial" panose="020B0604020202020204" pitchFamily="34" charset="0"/>
              <a:buChar char="•"/>
            </a:pPr>
            <a:r>
              <a:rPr lang="en-US" b="1" dirty="0">
                <a:latin typeface="+mn-lt"/>
                <a:cs typeface="Times New Roman" panose="02020603050405020304" pitchFamily="18" charset="0"/>
              </a:rPr>
              <a:t>Project objectives:</a:t>
            </a:r>
          </a:p>
          <a:p>
            <a:pPr marL="1005840" lvl="1" indent="-514350">
              <a:spcAft>
                <a:spcPts val="600"/>
              </a:spcAft>
              <a:buAutoNum type="arabicPeriod"/>
            </a:pPr>
            <a:r>
              <a:rPr lang="en-US" sz="2800" dirty="0">
                <a:latin typeface="+mn-lt"/>
                <a:cs typeface="Times New Roman" panose="02020603050405020304" pitchFamily="18" charset="0"/>
              </a:rPr>
              <a:t>To implement a comprehensive sexual health curriculum for at-risk adolescents.</a:t>
            </a:r>
          </a:p>
          <a:p>
            <a:pPr marL="1005840" lvl="1" indent="-514350">
              <a:spcAft>
                <a:spcPts val="600"/>
              </a:spcAft>
              <a:buAutoNum type="arabicPeriod"/>
            </a:pPr>
            <a:r>
              <a:rPr lang="en-US" sz="2800" dirty="0">
                <a:latin typeface="+mn-lt"/>
                <a:ea typeface="Calibri" panose="020F0502020204030204" pitchFamily="34" charset="0"/>
                <a:cs typeface="Times New Roman" panose="02020603050405020304" pitchFamily="18" charset="0"/>
              </a:rPr>
              <a:t>T</a:t>
            </a:r>
            <a:r>
              <a:rPr lang="en-US" sz="2800" dirty="0">
                <a:effectLst/>
                <a:latin typeface="+mn-lt"/>
                <a:ea typeface="Calibri" panose="020F0502020204030204" pitchFamily="34" charset="0"/>
                <a:cs typeface="Times New Roman" panose="02020603050405020304" pitchFamily="18" charset="0"/>
              </a:rPr>
              <a:t>o demonstrate positive effects of comprehensive sex education on self-efficacy, sexual health knowledge, and rates of condom use.</a:t>
            </a:r>
            <a:endParaRPr lang="en-US" sz="2800" dirty="0">
              <a:latin typeface="+mn-lt"/>
            </a:endParaRPr>
          </a:p>
          <a:p>
            <a:pPr marL="0" indent="0">
              <a:buNone/>
            </a:pPr>
            <a:endParaRPr lang="en-US" dirty="0"/>
          </a:p>
          <a:p>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342192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6" name="Rectangle 5">
            <a:extLst>
              <a:ext uri="{FF2B5EF4-FFF2-40B4-BE49-F238E27FC236}">
                <a16:creationId xmlns:a16="http://schemas.microsoft.com/office/drawing/2014/main" id="{37F714F8-198D-4C2B-AD4C-FADF88394457}"/>
              </a:ext>
            </a:extLst>
          </p:cNvPr>
          <p:cNvSpPr/>
          <p:nvPr/>
        </p:nvSpPr>
        <p:spPr>
          <a:xfrm>
            <a:off x="4044335" y="290876"/>
            <a:ext cx="3654164" cy="769441"/>
          </a:xfrm>
          <a:prstGeom prst="rect">
            <a:avLst/>
          </a:prstGeom>
        </p:spPr>
        <p:txBody>
          <a:bodyPr wrap="square">
            <a:spAutoFit/>
          </a:bodyPr>
          <a:lstStyle/>
          <a:p>
            <a:pPr algn="ctr"/>
            <a:r>
              <a:rPr lang="en-US" sz="4400" dirty="0"/>
              <a:t>Methods</a:t>
            </a:r>
          </a:p>
        </p:txBody>
      </p:sp>
      <p:sp>
        <p:nvSpPr>
          <p:cNvPr id="3" name="Content Placeholder 2">
            <a:extLst>
              <a:ext uri="{FF2B5EF4-FFF2-40B4-BE49-F238E27FC236}">
                <a16:creationId xmlns:a16="http://schemas.microsoft.com/office/drawing/2014/main" id="{1E73F3AB-C329-4099-B6AD-7E03D10D0B71}"/>
              </a:ext>
            </a:extLst>
          </p:cNvPr>
          <p:cNvSpPr>
            <a:spLocks noGrp="1"/>
          </p:cNvSpPr>
          <p:nvPr>
            <p:ph idx="1"/>
          </p:nvPr>
        </p:nvSpPr>
        <p:spPr>
          <a:xfrm>
            <a:off x="838200" y="1203165"/>
            <a:ext cx="10515600" cy="5116153"/>
          </a:xfrm>
        </p:spPr>
        <p:txBody>
          <a:bodyPr>
            <a:normAutofit/>
          </a:bodyPr>
          <a:lstStyle/>
          <a:p>
            <a:r>
              <a:rPr lang="en-US" b="1" dirty="0">
                <a:effectLst/>
                <a:ea typeface="Calibri" panose="020F0502020204030204" pitchFamily="34" charset="0"/>
                <a:cs typeface="Times New Roman" panose="02020603050405020304" pitchFamily="18" charset="0"/>
              </a:rPr>
              <a:t>Location:</a:t>
            </a:r>
            <a:r>
              <a:rPr lang="en-US" dirty="0">
                <a:effectLst/>
                <a:ea typeface="Calibri" panose="020F0502020204030204" pitchFamily="34" charset="0"/>
                <a:cs typeface="Times New Roman" panose="02020603050405020304" pitchFamily="18" charset="0"/>
              </a:rPr>
              <a:t> 2 Boys &amp; Girls Clubs in Pitt County- Jack Minges and Ayden</a:t>
            </a:r>
          </a:p>
          <a:p>
            <a:r>
              <a:rPr lang="en-US" b="1" dirty="0">
                <a:effectLst/>
                <a:ea typeface="Calibri" panose="020F0502020204030204" pitchFamily="34" charset="0"/>
                <a:cs typeface="Times New Roman" panose="02020603050405020304" pitchFamily="18" charset="0"/>
              </a:rPr>
              <a:t>Participants:</a:t>
            </a:r>
            <a:r>
              <a:rPr lang="en-US" dirty="0">
                <a:effectLst/>
                <a:ea typeface="Calibri" panose="020F0502020204030204" pitchFamily="34" charset="0"/>
                <a:cs typeface="Times New Roman" panose="02020603050405020304" pitchFamily="18" charset="0"/>
              </a:rPr>
              <a:t> 8-12</a:t>
            </a:r>
            <a:r>
              <a:rPr lang="en-US" baseline="30000" dirty="0">
                <a:effectLst/>
                <a:ea typeface="Calibri" panose="020F0502020204030204" pitchFamily="34" charset="0"/>
                <a:cs typeface="Times New Roman" panose="02020603050405020304" pitchFamily="18" charset="0"/>
              </a:rPr>
              <a:t>th</a:t>
            </a:r>
            <a:r>
              <a:rPr lang="en-US" dirty="0">
                <a:effectLst/>
                <a:ea typeface="Calibri" panose="020F0502020204030204" pitchFamily="34" charset="0"/>
                <a:cs typeface="Times New Roman" panose="02020603050405020304" pitchFamily="18" charset="0"/>
              </a:rPr>
              <a:t> graders. Parental consent was obtained.</a:t>
            </a:r>
          </a:p>
          <a:p>
            <a:r>
              <a:rPr lang="en-US" dirty="0">
                <a:ea typeface="Calibri" panose="020F0502020204030204" pitchFamily="34" charset="0"/>
                <a:cs typeface="Times New Roman" panose="02020603050405020304" pitchFamily="18" charset="0"/>
              </a:rPr>
              <a:t>3</a:t>
            </a:r>
            <a:r>
              <a:rPr lang="en-US" dirty="0">
                <a:effectLst/>
                <a:ea typeface="Calibri" panose="020F0502020204030204" pitchFamily="34" charset="0"/>
                <a:cs typeface="Times New Roman" panose="02020603050405020304" pitchFamily="18" charset="0"/>
              </a:rPr>
              <a:t> pre- and post-program surveys were administered. </a:t>
            </a:r>
          </a:p>
          <a:p>
            <a:pPr lvl="1"/>
            <a:r>
              <a:rPr lang="en-US" sz="2800" dirty="0"/>
              <a:t>General Self-Efficacy Scale,</a:t>
            </a:r>
            <a:r>
              <a:rPr lang="en-US" sz="2800" baseline="30000" dirty="0"/>
              <a:t>3 </a:t>
            </a:r>
            <a:r>
              <a:rPr lang="en-US" sz="2800" dirty="0"/>
              <a:t>a previously validated survey</a:t>
            </a:r>
          </a:p>
          <a:p>
            <a:pPr lvl="1"/>
            <a:r>
              <a:rPr lang="en-US" sz="2800" dirty="0"/>
              <a:t>Comprehensive knowledge assessment</a:t>
            </a:r>
          </a:p>
          <a:p>
            <a:pPr lvl="1"/>
            <a:r>
              <a:rPr lang="en-US" sz="2800" dirty="0"/>
              <a:t>GTO sexual health measurement tool,</a:t>
            </a:r>
            <a:r>
              <a:rPr lang="en-US" sz="2800" baseline="30000" dirty="0"/>
              <a:t>4 </a:t>
            </a:r>
            <a:r>
              <a:rPr lang="en-US" sz="2800" dirty="0"/>
              <a:t>a previously validated survey</a:t>
            </a:r>
          </a:p>
          <a:p>
            <a:pPr marL="457200" lvl="1" indent="0">
              <a:buNone/>
            </a:pPr>
            <a:endParaRPr lang="en-US" dirty="0"/>
          </a:p>
          <a:p>
            <a:pPr lvl="1"/>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2" name="Picture 1">
            <a:extLst>
              <a:ext uri="{FF2B5EF4-FFF2-40B4-BE49-F238E27FC236}">
                <a16:creationId xmlns:a16="http://schemas.microsoft.com/office/drawing/2014/main" id="{DCF7AF4B-B226-41E4-BD8E-2EBD3CFF5AEC}"/>
              </a:ext>
            </a:extLst>
          </p:cNvPr>
          <p:cNvPicPr>
            <a:picLocks noChangeAspect="1"/>
          </p:cNvPicPr>
          <p:nvPr/>
        </p:nvPicPr>
        <p:blipFill>
          <a:blip r:embed="rId3"/>
          <a:stretch>
            <a:fillRect/>
          </a:stretch>
        </p:blipFill>
        <p:spPr>
          <a:xfrm>
            <a:off x="1196474" y="4465351"/>
            <a:ext cx="1954625" cy="1943551"/>
          </a:xfrm>
          <a:prstGeom prst="rect">
            <a:avLst/>
          </a:prstGeom>
        </p:spPr>
      </p:pic>
      <p:pic>
        <p:nvPicPr>
          <p:cNvPr id="4" name="Picture 3">
            <a:extLst>
              <a:ext uri="{FF2B5EF4-FFF2-40B4-BE49-F238E27FC236}">
                <a16:creationId xmlns:a16="http://schemas.microsoft.com/office/drawing/2014/main" id="{E7E9CE42-0271-4B87-829F-E1819D8D88F3}"/>
              </a:ext>
            </a:extLst>
          </p:cNvPr>
          <p:cNvPicPr>
            <a:picLocks noChangeAspect="1"/>
          </p:cNvPicPr>
          <p:nvPr/>
        </p:nvPicPr>
        <p:blipFill>
          <a:blip r:embed="rId4"/>
          <a:stretch>
            <a:fillRect/>
          </a:stretch>
        </p:blipFill>
        <p:spPr>
          <a:xfrm>
            <a:off x="4576963" y="4465350"/>
            <a:ext cx="1868351" cy="1943548"/>
          </a:xfrm>
          <a:prstGeom prst="rect">
            <a:avLst/>
          </a:prstGeom>
        </p:spPr>
      </p:pic>
    </p:spTree>
    <p:extLst>
      <p:ext uri="{BB962C8B-B14F-4D97-AF65-F5344CB8AC3E}">
        <p14:creationId xmlns:p14="http://schemas.microsoft.com/office/powerpoint/2010/main" val="89098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6" name="Rectangle 5">
            <a:extLst>
              <a:ext uri="{FF2B5EF4-FFF2-40B4-BE49-F238E27FC236}">
                <a16:creationId xmlns:a16="http://schemas.microsoft.com/office/drawing/2014/main" id="{37F714F8-198D-4C2B-AD4C-FADF88394457}"/>
              </a:ext>
            </a:extLst>
          </p:cNvPr>
          <p:cNvSpPr/>
          <p:nvPr/>
        </p:nvSpPr>
        <p:spPr>
          <a:xfrm>
            <a:off x="4268918" y="270364"/>
            <a:ext cx="3654164" cy="769441"/>
          </a:xfrm>
          <a:prstGeom prst="rect">
            <a:avLst/>
          </a:prstGeom>
        </p:spPr>
        <p:txBody>
          <a:bodyPr wrap="square">
            <a:spAutoFit/>
          </a:bodyPr>
          <a:lstStyle/>
          <a:p>
            <a:pPr algn="ctr"/>
            <a:r>
              <a:rPr lang="en-US" sz="4400" dirty="0"/>
              <a:t>Methods</a:t>
            </a:r>
          </a:p>
        </p:txBody>
      </p:sp>
      <p:sp>
        <p:nvSpPr>
          <p:cNvPr id="3" name="Content Placeholder 2">
            <a:extLst>
              <a:ext uri="{FF2B5EF4-FFF2-40B4-BE49-F238E27FC236}">
                <a16:creationId xmlns:a16="http://schemas.microsoft.com/office/drawing/2014/main" id="{1E73F3AB-C329-4099-B6AD-7E03D10D0B71}"/>
              </a:ext>
            </a:extLst>
          </p:cNvPr>
          <p:cNvSpPr>
            <a:spLocks noGrp="1"/>
          </p:cNvSpPr>
          <p:nvPr>
            <p:ph idx="1"/>
          </p:nvPr>
        </p:nvSpPr>
        <p:spPr>
          <a:xfrm>
            <a:off x="838200" y="1088893"/>
            <a:ext cx="10515600" cy="5230426"/>
          </a:xfrm>
        </p:spPr>
        <p:txBody>
          <a:bodyPr>
            <a:normAutofit/>
          </a:bodyPr>
          <a:lstStyle/>
          <a:p>
            <a:r>
              <a:rPr lang="en-US" sz="2400" dirty="0">
                <a:ea typeface="Calibri" panose="020F0502020204030204" pitchFamily="34" charset="0"/>
                <a:cs typeface="Times New Roman" panose="02020603050405020304" pitchFamily="18" charset="0"/>
              </a:rPr>
              <a:t>Study educators taught 4 </a:t>
            </a:r>
            <a:r>
              <a:rPr lang="en-US" sz="2400" dirty="0">
                <a:effectLst/>
                <a:ea typeface="Calibri" panose="020F0502020204030204" pitchFamily="34" charset="0"/>
                <a:cs typeface="Times New Roman" panose="02020603050405020304" pitchFamily="18" charset="0"/>
              </a:rPr>
              <a:t>series of 11 lessons. Participants were split into male and female groups based on how they identified.</a:t>
            </a:r>
          </a:p>
          <a:p>
            <a:r>
              <a:rPr lang="en-US" sz="2400" i="1" dirty="0">
                <a:effectLst/>
                <a:ea typeface="Calibri" panose="020F0502020204030204" pitchFamily="34" charset="0"/>
                <a:cs typeface="Times New Roman" panose="02020603050405020304" pitchFamily="18" charset="0"/>
              </a:rPr>
              <a:t>Rights, Respect, Responsibility</a:t>
            </a:r>
            <a:r>
              <a:rPr lang="en-US" sz="2400" dirty="0">
                <a:effectLst/>
                <a:ea typeface="Calibri" panose="020F0502020204030204" pitchFamily="34" charset="0"/>
                <a:cs typeface="Times New Roman" panose="02020603050405020304" pitchFamily="18" charset="0"/>
              </a:rPr>
              <a:t> curriculum was used.</a:t>
            </a:r>
            <a:r>
              <a:rPr lang="en-US" sz="2400" baseline="30000" dirty="0">
                <a:effectLst/>
                <a:ea typeface="Calibri" panose="020F0502020204030204" pitchFamily="34" charset="0"/>
                <a:cs typeface="Times New Roman" panose="02020603050405020304" pitchFamily="18" charset="0"/>
              </a:rPr>
              <a:t>5</a:t>
            </a:r>
            <a:r>
              <a:rPr lang="en-US" sz="2400" dirty="0">
                <a:effectLst/>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lvl="1"/>
            <a:r>
              <a:rPr lang="en-US" sz="2000" dirty="0">
                <a:effectLst/>
                <a:ea typeface="Calibri" panose="020F0502020204030204" pitchFamily="34" charset="0"/>
                <a:cs typeface="Times New Roman" panose="02020603050405020304" pitchFamily="18" charset="0"/>
              </a:rPr>
              <a:t>Meets the National Sexuality Education Standards, which address both the functional knowledge related to sexuality and the specific skills necessary to adopt healthy behaviors. </a:t>
            </a:r>
          </a:p>
          <a:p>
            <a:r>
              <a:rPr lang="en-US" sz="2400" dirty="0">
                <a:effectLst/>
                <a:ea typeface="Calibri" panose="020F0502020204030204" pitchFamily="34" charset="0"/>
                <a:cs typeface="Times New Roman" panose="02020603050405020304" pitchFamily="18" charset="0"/>
              </a:rPr>
              <a:t>Topics included STIs, healthy relationships, contraception, social media, anatomy &amp; physiology of reproduction.</a:t>
            </a:r>
          </a:p>
          <a:p>
            <a:pPr lvl="1"/>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graphicFrame>
        <p:nvGraphicFramePr>
          <p:cNvPr id="7" name="Diagram 6">
            <a:extLst>
              <a:ext uri="{FF2B5EF4-FFF2-40B4-BE49-F238E27FC236}">
                <a16:creationId xmlns:a16="http://schemas.microsoft.com/office/drawing/2014/main" id="{CDEFDE6D-512D-4603-BECD-2DF7B6BE8F56}"/>
              </a:ext>
            </a:extLst>
          </p:cNvPr>
          <p:cNvGraphicFramePr/>
          <p:nvPr>
            <p:extLst>
              <p:ext uri="{D42A27DB-BD31-4B8C-83A1-F6EECF244321}">
                <p14:modId xmlns:p14="http://schemas.microsoft.com/office/powerpoint/2010/main" val="12153676"/>
              </p:ext>
            </p:extLst>
          </p:nvPr>
        </p:nvGraphicFramePr>
        <p:xfrm>
          <a:off x="1224664" y="23317200"/>
          <a:ext cx="9866783" cy="7563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BC48D7DF-C9EC-4CB0-B763-DF4C09596C2E}"/>
              </a:ext>
            </a:extLst>
          </p:cNvPr>
          <p:cNvPicPr>
            <a:picLocks noChangeAspect="1"/>
          </p:cNvPicPr>
          <p:nvPr/>
        </p:nvPicPr>
        <p:blipFill>
          <a:blip r:embed="rId8"/>
          <a:stretch>
            <a:fillRect/>
          </a:stretch>
        </p:blipFill>
        <p:spPr>
          <a:xfrm>
            <a:off x="4128989" y="3390684"/>
            <a:ext cx="3934022" cy="3058715"/>
          </a:xfrm>
          <a:prstGeom prst="rect">
            <a:avLst/>
          </a:prstGeom>
        </p:spPr>
      </p:pic>
      <p:sp>
        <p:nvSpPr>
          <p:cNvPr id="4" name="TextBox 3">
            <a:extLst>
              <a:ext uri="{FF2B5EF4-FFF2-40B4-BE49-F238E27FC236}">
                <a16:creationId xmlns:a16="http://schemas.microsoft.com/office/drawing/2014/main" id="{5B7520DE-00CA-4250-9A86-244D0E1954F4}"/>
              </a:ext>
            </a:extLst>
          </p:cNvPr>
          <p:cNvSpPr txBox="1"/>
          <p:nvPr/>
        </p:nvSpPr>
        <p:spPr>
          <a:xfrm>
            <a:off x="5477017" y="4381432"/>
            <a:ext cx="1362075" cy="1077218"/>
          </a:xfrm>
          <a:prstGeom prst="rect">
            <a:avLst/>
          </a:prstGeom>
          <a:noFill/>
        </p:spPr>
        <p:txBody>
          <a:bodyPr wrap="square" rtlCol="0">
            <a:spAutoFit/>
          </a:bodyPr>
          <a:lstStyle/>
          <a:p>
            <a:r>
              <a:rPr lang="en-US" sz="1600" dirty="0"/>
              <a:t>Rights. Respect. Responsibility Curriculum</a:t>
            </a:r>
          </a:p>
        </p:txBody>
      </p:sp>
    </p:spTree>
    <p:extLst>
      <p:ext uri="{BB962C8B-B14F-4D97-AF65-F5344CB8AC3E}">
        <p14:creationId xmlns:p14="http://schemas.microsoft.com/office/powerpoint/2010/main" val="423285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4010F378-DBCC-4C0F-8078-B9243DD5196D}"/>
              </a:ext>
            </a:extLst>
          </p:cNvPr>
          <p:cNvSpPr/>
          <p:nvPr/>
        </p:nvSpPr>
        <p:spPr>
          <a:xfrm>
            <a:off x="4289357" y="359513"/>
            <a:ext cx="2519047" cy="707886"/>
          </a:xfrm>
          <a:prstGeom prst="rect">
            <a:avLst/>
          </a:prstGeom>
        </p:spPr>
        <p:txBody>
          <a:bodyPr wrap="square">
            <a:spAutoFit/>
          </a:bodyPr>
          <a:lstStyle/>
          <a:p>
            <a:pPr algn="ctr"/>
            <a:r>
              <a:rPr lang="en-US" sz="4000" dirty="0"/>
              <a:t>Results</a:t>
            </a:r>
            <a:endParaRPr lang="en-US" dirty="0"/>
          </a:p>
        </p:txBody>
      </p:sp>
      <p:sp>
        <p:nvSpPr>
          <p:cNvPr id="3" name="Content Placeholder 2">
            <a:extLst>
              <a:ext uri="{FF2B5EF4-FFF2-40B4-BE49-F238E27FC236}">
                <a16:creationId xmlns:a16="http://schemas.microsoft.com/office/drawing/2014/main" id="{1C1D6C7E-85CF-4DBD-96BC-3836EE38DA49}"/>
              </a:ext>
            </a:extLst>
          </p:cNvPr>
          <p:cNvSpPr>
            <a:spLocks noGrp="1"/>
          </p:cNvSpPr>
          <p:nvPr>
            <p:ph idx="1"/>
          </p:nvPr>
        </p:nvSpPr>
        <p:spPr>
          <a:xfrm>
            <a:off x="838200" y="1309040"/>
            <a:ext cx="10515600" cy="4786442"/>
          </a:xfrm>
        </p:spPr>
        <p:txBody>
          <a:bodyPr/>
          <a:lstStyle/>
          <a:p>
            <a:pPr lvl="1" indent="-457200">
              <a:spcBef>
                <a:spcPts val="600"/>
              </a:spcBef>
              <a:spcAft>
                <a:spcPts val="600"/>
              </a:spcAft>
              <a:buFont typeface="Arial" panose="020B0604020202020204" pitchFamily="34" charset="0"/>
              <a:buChar char="•"/>
            </a:pPr>
            <a:r>
              <a:rPr lang="en-US" sz="2800" dirty="0">
                <a:solidFill>
                  <a:srgbClr val="000000"/>
                </a:solidFill>
              </a:rPr>
              <a:t>110 adolescents attended ≥1 of the program sessions.</a:t>
            </a:r>
          </a:p>
          <a:p>
            <a:pPr lvl="1" indent="-457200">
              <a:spcBef>
                <a:spcPts val="600"/>
              </a:spcBef>
              <a:spcAft>
                <a:spcPts val="600"/>
              </a:spcAft>
              <a:buFont typeface="Arial" panose="020B0604020202020204" pitchFamily="34" charset="0"/>
              <a:buChar char="•"/>
            </a:pPr>
            <a:r>
              <a:rPr lang="en-US" sz="2800" dirty="0">
                <a:solidFill>
                  <a:srgbClr val="000000"/>
                </a:solidFill>
              </a:rPr>
              <a:t>37 adolescents completed pre- and post-program surveys.</a:t>
            </a:r>
          </a:p>
          <a:p>
            <a:pPr lvl="2" indent="-457200">
              <a:spcBef>
                <a:spcPts val="600"/>
              </a:spcBef>
              <a:spcAft>
                <a:spcPts val="600"/>
              </a:spcAft>
            </a:pPr>
            <a:r>
              <a:rPr lang="en-US" sz="2400" dirty="0">
                <a:solidFill>
                  <a:srgbClr val="000000"/>
                </a:solidFill>
              </a:rPr>
              <a:t>Attendance was inconsistent so we only used matched surveys for pre and post data</a:t>
            </a:r>
          </a:p>
          <a:p>
            <a:pPr lvl="1" indent="-457200">
              <a:spcBef>
                <a:spcPts val="600"/>
              </a:spcBef>
              <a:spcAft>
                <a:spcPts val="600"/>
              </a:spcAft>
              <a:buFont typeface="Arial" panose="020B0604020202020204" pitchFamily="34" charset="0"/>
              <a:buChar char="•"/>
            </a:pPr>
            <a:r>
              <a:rPr lang="en-US" sz="2800" dirty="0">
                <a:solidFill>
                  <a:srgbClr val="000000"/>
                </a:solidFill>
              </a:rPr>
              <a:t>Mean comprehensive knowledge assessment scores increased significantly from pre- to post-program from 70.5% to 79.6% (range 0-100; </a:t>
            </a:r>
            <a:r>
              <a:rPr lang="en-US" sz="2800" i="1" dirty="0">
                <a:solidFill>
                  <a:srgbClr val="000000"/>
                </a:solidFill>
              </a:rPr>
              <a:t>P </a:t>
            </a:r>
            <a:r>
              <a:rPr lang="en-US" sz="2800" dirty="0">
                <a:solidFill>
                  <a:srgbClr val="000000"/>
                </a:solidFill>
              </a:rPr>
              <a:t>= .003).</a:t>
            </a:r>
          </a:p>
          <a:p>
            <a:pPr marL="0" indent="0">
              <a:buNone/>
            </a:pPr>
            <a:endParaRPr lang="en-US" dirty="0">
              <a:solidFill>
                <a:srgbClr val="FF0000"/>
              </a:solidFill>
            </a:endParaRPr>
          </a:p>
        </p:txBody>
      </p:sp>
    </p:spTree>
    <p:extLst>
      <p:ext uri="{BB962C8B-B14F-4D97-AF65-F5344CB8AC3E}">
        <p14:creationId xmlns:p14="http://schemas.microsoft.com/office/powerpoint/2010/main" val="393238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4010F378-DBCC-4C0F-8078-B9243DD5196D}"/>
              </a:ext>
            </a:extLst>
          </p:cNvPr>
          <p:cNvSpPr/>
          <p:nvPr/>
        </p:nvSpPr>
        <p:spPr>
          <a:xfrm>
            <a:off x="4575107" y="357076"/>
            <a:ext cx="2519047" cy="707886"/>
          </a:xfrm>
          <a:prstGeom prst="rect">
            <a:avLst/>
          </a:prstGeom>
        </p:spPr>
        <p:txBody>
          <a:bodyPr wrap="square">
            <a:spAutoFit/>
          </a:bodyPr>
          <a:lstStyle/>
          <a:p>
            <a:pPr algn="ctr"/>
            <a:r>
              <a:rPr lang="en-US" sz="4000" dirty="0"/>
              <a:t>Results</a:t>
            </a:r>
            <a:endParaRPr lang="en-US" dirty="0"/>
          </a:p>
        </p:txBody>
      </p:sp>
      <p:pic>
        <p:nvPicPr>
          <p:cNvPr id="2" name="Content Placeholder 1">
            <a:extLst>
              <a:ext uri="{FF2B5EF4-FFF2-40B4-BE49-F238E27FC236}">
                <a16:creationId xmlns:a16="http://schemas.microsoft.com/office/drawing/2014/main" id="{396175C0-1388-4EEC-8B68-9CF508C5C08C}"/>
              </a:ext>
            </a:extLst>
          </p:cNvPr>
          <p:cNvPicPr>
            <a:picLocks noGrp="1" noChangeAspect="1"/>
          </p:cNvPicPr>
          <p:nvPr>
            <p:ph idx="1"/>
          </p:nvPr>
        </p:nvPicPr>
        <p:blipFill>
          <a:blip r:embed="rId4"/>
          <a:stretch>
            <a:fillRect/>
          </a:stretch>
        </p:blipFill>
        <p:spPr>
          <a:xfrm>
            <a:off x="152401" y="1178617"/>
            <a:ext cx="5682230" cy="3709194"/>
          </a:xfrm>
          <a:prstGeom prst="rect">
            <a:avLst/>
          </a:prstGeom>
        </p:spPr>
      </p:pic>
      <p:graphicFrame>
        <p:nvGraphicFramePr>
          <p:cNvPr id="7" name="Diagram 6">
            <a:extLst>
              <a:ext uri="{FF2B5EF4-FFF2-40B4-BE49-F238E27FC236}">
                <a16:creationId xmlns:a16="http://schemas.microsoft.com/office/drawing/2014/main" id="{5798D48C-AC8D-4B83-9B55-C2E0CE3117EA}"/>
              </a:ext>
            </a:extLst>
          </p:cNvPr>
          <p:cNvGraphicFramePr/>
          <p:nvPr>
            <p:extLst>
              <p:ext uri="{D42A27DB-BD31-4B8C-83A1-F6EECF244321}">
                <p14:modId xmlns:p14="http://schemas.microsoft.com/office/powerpoint/2010/main" val="2516639101"/>
              </p:ext>
            </p:extLst>
          </p:nvPr>
        </p:nvGraphicFramePr>
        <p:xfrm>
          <a:off x="1224664" y="23317200"/>
          <a:ext cx="9866783" cy="75630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BC9F4341-C385-4220-A503-DC8F796E94E7}"/>
              </a:ext>
            </a:extLst>
          </p:cNvPr>
          <p:cNvPicPr>
            <a:picLocks noChangeAspect="1"/>
          </p:cNvPicPr>
          <p:nvPr/>
        </p:nvPicPr>
        <p:blipFill>
          <a:blip r:embed="rId10"/>
          <a:stretch>
            <a:fillRect/>
          </a:stretch>
        </p:blipFill>
        <p:spPr>
          <a:xfrm>
            <a:off x="6158055" y="1178618"/>
            <a:ext cx="5881545" cy="3709194"/>
          </a:xfrm>
          <a:prstGeom prst="rect">
            <a:avLst/>
          </a:prstGeom>
        </p:spPr>
      </p:pic>
      <p:sp>
        <p:nvSpPr>
          <p:cNvPr id="12" name="TextBox 11">
            <a:extLst>
              <a:ext uri="{FF2B5EF4-FFF2-40B4-BE49-F238E27FC236}">
                <a16:creationId xmlns:a16="http://schemas.microsoft.com/office/drawing/2014/main" id="{BEAE6D2C-F47D-49A4-A4A9-88104FA02849}"/>
              </a:ext>
            </a:extLst>
          </p:cNvPr>
          <p:cNvSpPr txBox="1"/>
          <p:nvPr/>
        </p:nvSpPr>
        <p:spPr>
          <a:xfrm>
            <a:off x="152402" y="5001466"/>
            <a:ext cx="568223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ea typeface="+mn-ea"/>
                <a:cs typeface="+mn-cs"/>
              </a:rPr>
              <a:t>Figure 1</a:t>
            </a:r>
            <a:r>
              <a:rPr kumimoji="0" lang="en-US" b="0" i="0" u="none" strike="noStrike" kern="1200" cap="none" spc="0" normalizeH="0" baseline="0" noProof="0" dirty="0">
                <a:ln>
                  <a:noFill/>
                </a:ln>
                <a:solidFill>
                  <a:srgbClr val="000000"/>
                </a:solidFill>
                <a:effectLst/>
                <a:uLnTx/>
                <a:uFillTx/>
                <a:ea typeface="+mn-ea"/>
                <a:cs typeface="+mn-cs"/>
              </a:rPr>
              <a:t>: General self-efficacy scores pre- vs post-program. </a:t>
            </a:r>
          </a:p>
        </p:txBody>
      </p:sp>
      <p:sp>
        <p:nvSpPr>
          <p:cNvPr id="14" name="TextBox 13">
            <a:extLst>
              <a:ext uri="{FF2B5EF4-FFF2-40B4-BE49-F238E27FC236}">
                <a16:creationId xmlns:a16="http://schemas.microsoft.com/office/drawing/2014/main" id="{713E5924-039C-46A5-9939-520627FA5D9D}"/>
              </a:ext>
            </a:extLst>
          </p:cNvPr>
          <p:cNvSpPr txBox="1"/>
          <p:nvPr/>
        </p:nvSpPr>
        <p:spPr>
          <a:xfrm>
            <a:off x="6158055" y="5001715"/>
            <a:ext cx="5881543" cy="369332"/>
          </a:xfrm>
          <a:prstGeom prst="rect">
            <a:avLst/>
          </a:prstGeom>
          <a:noFill/>
        </p:spPr>
        <p:txBody>
          <a:bodyPr wrap="square">
            <a:spAutoFit/>
          </a:bodyPr>
          <a:lstStyle/>
          <a:p>
            <a:r>
              <a:rPr lang="en-US" sz="1800" b="1" dirty="0"/>
              <a:t>Figure 2: </a:t>
            </a:r>
            <a:r>
              <a:rPr lang="en-US" sz="1800" dirty="0"/>
              <a:t>Condom use intention rates pre- vs post-program. </a:t>
            </a:r>
          </a:p>
        </p:txBody>
      </p:sp>
      <p:sp>
        <p:nvSpPr>
          <p:cNvPr id="3" name="TextBox 2">
            <a:extLst>
              <a:ext uri="{FF2B5EF4-FFF2-40B4-BE49-F238E27FC236}">
                <a16:creationId xmlns:a16="http://schemas.microsoft.com/office/drawing/2014/main" id="{F01DBFB0-D3CA-48C1-8D06-0A5CCD59D088}"/>
              </a:ext>
            </a:extLst>
          </p:cNvPr>
          <p:cNvSpPr txBox="1"/>
          <p:nvPr/>
        </p:nvSpPr>
        <p:spPr>
          <a:xfrm>
            <a:off x="1877388" y="2848548"/>
            <a:ext cx="593432" cy="369332"/>
          </a:xfrm>
          <a:prstGeom prst="rect">
            <a:avLst/>
          </a:prstGeom>
          <a:noFill/>
        </p:spPr>
        <p:txBody>
          <a:bodyPr wrap="none" rtlCol="0">
            <a:spAutoFit/>
          </a:bodyPr>
          <a:lstStyle/>
          <a:p>
            <a:r>
              <a:rPr lang="en-US" dirty="0"/>
              <a:t>29.3</a:t>
            </a:r>
          </a:p>
        </p:txBody>
      </p:sp>
      <p:sp>
        <p:nvSpPr>
          <p:cNvPr id="15" name="TextBox 14">
            <a:extLst>
              <a:ext uri="{FF2B5EF4-FFF2-40B4-BE49-F238E27FC236}">
                <a16:creationId xmlns:a16="http://schemas.microsoft.com/office/drawing/2014/main" id="{9D2494AD-B680-44CD-837B-DB3D76AC1B0E}"/>
              </a:ext>
            </a:extLst>
          </p:cNvPr>
          <p:cNvSpPr txBox="1"/>
          <p:nvPr/>
        </p:nvSpPr>
        <p:spPr>
          <a:xfrm>
            <a:off x="4195807" y="2479216"/>
            <a:ext cx="593432" cy="369332"/>
          </a:xfrm>
          <a:prstGeom prst="rect">
            <a:avLst/>
          </a:prstGeom>
          <a:noFill/>
        </p:spPr>
        <p:txBody>
          <a:bodyPr wrap="square">
            <a:spAutoFit/>
          </a:bodyPr>
          <a:lstStyle/>
          <a:p>
            <a:r>
              <a:rPr lang="en-US" dirty="0"/>
              <a:t>31.5</a:t>
            </a:r>
          </a:p>
        </p:txBody>
      </p:sp>
      <p:sp>
        <p:nvSpPr>
          <p:cNvPr id="17" name="TextBox 16">
            <a:extLst>
              <a:ext uri="{FF2B5EF4-FFF2-40B4-BE49-F238E27FC236}">
                <a16:creationId xmlns:a16="http://schemas.microsoft.com/office/drawing/2014/main" id="{C33C7E94-ED0D-49A5-88EA-7AE965AC99F7}"/>
              </a:ext>
            </a:extLst>
          </p:cNvPr>
          <p:cNvSpPr txBox="1"/>
          <p:nvPr/>
        </p:nvSpPr>
        <p:spPr>
          <a:xfrm>
            <a:off x="7760018" y="2109884"/>
            <a:ext cx="662087" cy="369332"/>
          </a:xfrm>
          <a:prstGeom prst="rect">
            <a:avLst/>
          </a:prstGeom>
          <a:noFill/>
        </p:spPr>
        <p:txBody>
          <a:bodyPr wrap="square">
            <a:spAutoFit/>
          </a:bodyPr>
          <a:lstStyle/>
          <a:p>
            <a:r>
              <a:rPr lang="en-US" dirty="0"/>
              <a:t>3.8</a:t>
            </a:r>
          </a:p>
        </p:txBody>
      </p:sp>
      <p:sp>
        <p:nvSpPr>
          <p:cNvPr id="18" name="TextBox 17">
            <a:extLst>
              <a:ext uri="{FF2B5EF4-FFF2-40B4-BE49-F238E27FC236}">
                <a16:creationId xmlns:a16="http://schemas.microsoft.com/office/drawing/2014/main" id="{CCE11F7A-90B7-42E8-9E16-CB2EB763BDF8}"/>
              </a:ext>
            </a:extLst>
          </p:cNvPr>
          <p:cNvSpPr txBox="1"/>
          <p:nvPr/>
        </p:nvSpPr>
        <p:spPr>
          <a:xfrm>
            <a:off x="10429794" y="1925218"/>
            <a:ext cx="476412" cy="369332"/>
          </a:xfrm>
          <a:prstGeom prst="rect">
            <a:avLst/>
          </a:prstGeom>
          <a:noFill/>
        </p:spPr>
        <p:txBody>
          <a:bodyPr wrap="none" rtlCol="0">
            <a:spAutoFit/>
          </a:bodyPr>
          <a:lstStyle/>
          <a:p>
            <a:r>
              <a:rPr lang="en-US" dirty="0"/>
              <a:t>4.2</a:t>
            </a:r>
          </a:p>
        </p:txBody>
      </p:sp>
      <p:pic>
        <p:nvPicPr>
          <p:cNvPr id="19" name="Picture 18">
            <a:extLst>
              <a:ext uri="{FF2B5EF4-FFF2-40B4-BE49-F238E27FC236}">
                <a16:creationId xmlns:a16="http://schemas.microsoft.com/office/drawing/2014/main" id="{B05A491C-CAFD-42B4-95D4-007EC5AC4FAF}"/>
              </a:ext>
            </a:extLst>
          </p:cNvPr>
          <p:cNvPicPr>
            <a:picLocks noChangeAspect="1"/>
          </p:cNvPicPr>
          <p:nvPr/>
        </p:nvPicPr>
        <p:blipFill>
          <a:blip r:embed="rId11"/>
          <a:stretch>
            <a:fillRect/>
          </a:stretch>
        </p:blipFill>
        <p:spPr>
          <a:xfrm>
            <a:off x="4321820" y="2248638"/>
            <a:ext cx="341406" cy="347502"/>
          </a:xfrm>
          <a:prstGeom prst="rect">
            <a:avLst/>
          </a:prstGeom>
        </p:spPr>
      </p:pic>
      <p:pic>
        <p:nvPicPr>
          <p:cNvPr id="20" name="Picture 19">
            <a:extLst>
              <a:ext uri="{FF2B5EF4-FFF2-40B4-BE49-F238E27FC236}">
                <a16:creationId xmlns:a16="http://schemas.microsoft.com/office/drawing/2014/main" id="{7408143B-392F-4C38-98A5-B4B4E2478CC9}"/>
              </a:ext>
            </a:extLst>
          </p:cNvPr>
          <p:cNvPicPr>
            <a:picLocks noChangeAspect="1"/>
          </p:cNvPicPr>
          <p:nvPr/>
        </p:nvPicPr>
        <p:blipFill>
          <a:blip r:embed="rId11"/>
          <a:stretch>
            <a:fillRect/>
          </a:stretch>
        </p:blipFill>
        <p:spPr>
          <a:xfrm>
            <a:off x="10497297" y="1767345"/>
            <a:ext cx="341406" cy="347502"/>
          </a:xfrm>
          <a:prstGeom prst="rect">
            <a:avLst/>
          </a:prstGeom>
        </p:spPr>
      </p:pic>
    </p:spTree>
    <p:extLst>
      <p:ext uri="{BB962C8B-B14F-4D97-AF65-F5344CB8AC3E}">
        <p14:creationId xmlns:p14="http://schemas.microsoft.com/office/powerpoint/2010/main" val="388533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4010F378-DBCC-4C0F-8078-B9243DD5196D}"/>
              </a:ext>
            </a:extLst>
          </p:cNvPr>
          <p:cNvSpPr/>
          <p:nvPr/>
        </p:nvSpPr>
        <p:spPr>
          <a:xfrm>
            <a:off x="4622732" y="359513"/>
            <a:ext cx="2519047" cy="707886"/>
          </a:xfrm>
          <a:prstGeom prst="rect">
            <a:avLst/>
          </a:prstGeom>
        </p:spPr>
        <p:txBody>
          <a:bodyPr wrap="square">
            <a:spAutoFit/>
          </a:bodyPr>
          <a:lstStyle/>
          <a:p>
            <a:pPr algn="ctr"/>
            <a:r>
              <a:rPr lang="en-US" sz="4000" dirty="0"/>
              <a:t>Results</a:t>
            </a:r>
            <a:endParaRPr lang="en-US" dirty="0"/>
          </a:p>
        </p:txBody>
      </p:sp>
      <p:graphicFrame>
        <p:nvGraphicFramePr>
          <p:cNvPr id="7" name="Diagram 6">
            <a:extLst>
              <a:ext uri="{FF2B5EF4-FFF2-40B4-BE49-F238E27FC236}">
                <a16:creationId xmlns:a16="http://schemas.microsoft.com/office/drawing/2014/main" id="{5798D48C-AC8D-4B83-9B55-C2E0CE3117EA}"/>
              </a:ext>
            </a:extLst>
          </p:cNvPr>
          <p:cNvGraphicFramePr/>
          <p:nvPr/>
        </p:nvGraphicFramePr>
        <p:xfrm>
          <a:off x="1224664" y="23317200"/>
          <a:ext cx="9866783" cy="7563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Content Placeholder 7">
            <a:extLst>
              <a:ext uri="{FF2B5EF4-FFF2-40B4-BE49-F238E27FC236}">
                <a16:creationId xmlns:a16="http://schemas.microsoft.com/office/drawing/2014/main" id="{30FE1C3C-6141-42EA-B06E-7806483ED924}"/>
              </a:ext>
            </a:extLst>
          </p:cNvPr>
          <p:cNvPicPr>
            <a:picLocks noGrp="1" noChangeAspect="1"/>
          </p:cNvPicPr>
          <p:nvPr>
            <p:ph idx="1"/>
          </p:nvPr>
        </p:nvPicPr>
        <p:blipFill>
          <a:blip r:embed="rId9"/>
          <a:stretch>
            <a:fillRect/>
          </a:stretch>
        </p:blipFill>
        <p:spPr>
          <a:xfrm>
            <a:off x="1374332" y="1056016"/>
            <a:ext cx="9443336" cy="4093500"/>
          </a:xfrm>
          <a:prstGeom prst="rect">
            <a:avLst/>
          </a:prstGeom>
        </p:spPr>
      </p:pic>
      <p:sp>
        <p:nvSpPr>
          <p:cNvPr id="14" name="TextBox 13">
            <a:extLst>
              <a:ext uri="{FF2B5EF4-FFF2-40B4-BE49-F238E27FC236}">
                <a16:creationId xmlns:a16="http://schemas.microsoft.com/office/drawing/2014/main" id="{6797CF7D-0751-4C39-B3B3-B68BC8A7E9B3}"/>
              </a:ext>
            </a:extLst>
          </p:cNvPr>
          <p:cNvSpPr txBox="1"/>
          <p:nvPr/>
        </p:nvSpPr>
        <p:spPr>
          <a:xfrm>
            <a:off x="1374332" y="5319811"/>
            <a:ext cx="9443336" cy="338554"/>
          </a:xfrm>
          <a:prstGeom prst="rect">
            <a:avLst/>
          </a:prstGeom>
          <a:noFill/>
        </p:spPr>
        <p:txBody>
          <a:bodyPr wrap="square">
            <a:spAutoFit/>
          </a:bodyPr>
          <a:lstStyle/>
          <a:p>
            <a:r>
              <a:rPr lang="en-US" sz="1600" b="1" dirty="0">
                <a:latin typeface="+mn-lt"/>
              </a:rPr>
              <a:t>Figure 3:</a:t>
            </a:r>
            <a:r>
              <a:rPr lang="en-US" sz="1600" b="1"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Knowledge and beliefs about condoms, pregnancy and HIV pre- vs post-program. </a:t>
            </a:r>
            <a:endParaRPr lang="en-US" sz="1600" dirty="0">
              <a:latin typeface="+mn-lt"/>
            </a:endParaRPr>
          </a:p>
        </p:txBody>
      </p:sp>
      <p:sp>
        <p:nvSpPr>
          <p:cNvPr id="2" name="TextBox 1">
            <a:extLst>
              <a:ext uri="{FF2B5EF4-FFF2-40B4-BE49-F238E27FC236}">
                <a16:creationId xmlns:a16="http://schemas.microsoft.com/office/drawing/2014/main" id="{664B53EF-4352-4CB1-8D3A-A269D0D3CEA2}"/>
              </a:ext>
            </a:extLst>
          </p:cNvPr>
          <p:cNvSpPr txBox="1"/>
          <p:nvPr/>
        </p:nvSpPr>
        <p:spPr>
          <a:xfrm>
            <a:off x="5640404" y="14981722"/>
            <a:ext cx="65" cy="276999"/>
          </a:xfrm>
          <a:prstGeom prst="rect">
            <a:avLst/>
          </a:prstGeom>
          <a:noFill/>
        </p:spPr>
        <p:txBody>
          <a:bodyPr wrap="none" lIns="0" tIns="0" rIns="0" bIns="0" rtlCol="0">
            <a:spAutoFit/>
          </a:bodyPr>
          <a:lstStyle/>
          <a:p>
            <a:endParaRPr lang="en-US" dirty="0"/>
          </a:p>
        </p:txBody>
      </p:sp>
      <p:pic>
        <p:nvPicPr>
          <p:cNvPr id="4" name="Picture 3">
            <a:extLst>
              <a:ext uri="{FF2B5EF4-FFF2-40B4-BE49-F238E27FC236}">
                <a16:creationId xmlns:a16="http://schemas.microsoft.com/office/drawing/2014/main" id="{8BD94148-7499-4A0C-BE95-9D09B38648C5}"/>
              </a:ext>
            </a:extLst>
          </p:cNvPr>
          <p:cNvPicPr>
            <a:picLocks noChangeAspect="1"/>
          </p:cNvPicPr>
          <p:nvPr/>
        </p:nvPicPr>
        <p:blipFill>
          <a:blip r:embed="rId10"/>
          <a:stretch>
            <a:fillRect/>
          </a:stretch>
        </p:blipFill>
        <p:spPr>
          <a:xfrm>
            <a:off x="6701793" y="2415579"/>
            <a:ext cx="341406" cy="369332"/>
          </a:xfrm>
          <a:prstGeom prst="rect">
            <a:avLst/>
          </a:prstGeom>
        </p:spPr>
      </p:pic>
      <p:pic>
        <p:nvPicPr>
          <p:cNvPr id="13" name="Picture 12">
            <a:extLst>
              <a:ext uri="{FF2B5EF4-FFF2-40B4-BE49-F238E27FC236}">
                <a16:creationId xmlns:a16="http://schemas.microsoft.com/office/drawing/2014/main" id="{9A0055EE-1602-47A5-8971-A07C3E03D602}"/>
              </a:ext>
            </a:extLst>
          </p:cNvPr>
          <p:cNvPicPr>
            <a:picLocks noChangeAspect="1"/>
          </p:cNvPicPr>
          <p:nvPr/>
        </p:nvPicPr>
        <p:blipFill>
          <a:blip r:embed="rId11"/>
          <a:stretch>
            <a:fillRect/>
          </a:stretch>
        </p:blipFill>
        <p:spPr>
          <a:xfrm>
            <a:off x="4839464" y="2623262"/>
            <a:ext cx="536494" cy="426757"/>
          </a:xfrm>
          <a:prstGeom prst="rect">
            <a:avLst/>
          </a:prstGeom>
        </p:spPr>
      </p:pic>
      <p:sp>
        <p:nvSpPr>
          <p:cNvPr id="15" name="TextBox 14">
            <a:extLst>
              <a:ext uri="{FF2B5EF4-FFF2-40B4-BE49-F238E27FC236}">
                <a16:creationId xmlns:a16="http://schemas.microsoft.com/office/drawing/2014/main" id="{FB4DA60E-A1BF-487A-B131-288C17438449}"/>
              </a:ext>
            </a:extLst>
          </p:cNvPr>
          <p:cNvSpPr txBox="1"/>
          <p:nvPr/>
        </p:nvSpPr>
        <p:spPr>
          <a:xfrm>
            <a:off x="2581582" y="2040555"/>
            <a:ext cx="503664" cy="307777"/>
          </a:xfrm>
          <a:prstGeom prst="rect">
            <a:avLst/>
          </a:prstGeom>
          <a:noFill/>
        </p:spPr>
        <p:txBody>
          <a:bodyPr wrap="square" rtlCol="0">
            <a:spAutoFit/>
          </a:bodyPr>
          <a:lstStyle/>
          <a:p>
            <a:r>
              <a:rPr lang="en-US" sz="1400" dirty="0"/>
              <a:t>75.9</a:t>
            </a:r>
          </a:p>
        </p:txBody>
      </p:sp>
      <p:sp>
        <p:nvSpPr>
          <p:cNvPr id="16" name="TextBox 15">
            <a:extLst>
              <a:ext uri="{FF2B5EF4-FFF2-40B4-BE49-F238E27FC236}">
                <a16:creationId xmlns:a16="http://schemas.microsoft.com/office/drawing/2014/main" id="{4A3B8FF5-B3EA-4416-A782-4BC7E96688EB}"/>
              </a:ext>
            </a:extLst>
          </p:cNvPr>
          <p:cNvSpPr txBox="1"/>
          <p:nvPr/>
        </p:nvSpPr>
        <p:spPr>
          <a:xfrm>
            <a:off x="3120221" y="1902056"/>
            <a:ext cx="503664" cy="307777"/>
          </a:xfrm>
          <a:prstGeom prst="rect">
            <a:avLst/>
          </a:prstGeom>
          <a:noFill/>
        </p:spPr>
        <p:txBody>
          <a:bodyPr wrap="none" rtlCol="0">
            <a:spAutoFit/>
          </a:bodyPr>
          <a:lstStyle/>
          <a:p>
            <a:r>
              <a:rPr lang="en-US" sz="1400" dirty="0"/>
              <a:t>83.3</a:t>
            </a:r>
          </a:p>
        </p:txBody>
      </p:sp>
      <p:sp>
        <p:nvSpPr>
          <p:cNvPr id="19" name="TextBox 18">
            <a:extLst>
              <a:ext uri="{FF2B5EF4-FFF2-40B4-BE49-F238E27FC236}">
                <a16:creationId xmlns:a16="http://schemas.microsoft.com/office/drawing/2014/main" id="{4F5085BB-F74D-4C6A-B435-A54FA828F5D0}"/>
              </a:ext>
            </a:extLst>
          </p:cNvPr>
          <p:cNvSpPr txBox="1"/>
          <p:nvPr/>
        </p:nvSpPr>
        <p:spPr>
          <a:xfrm>
            <a:off x="4370900" y="3177261"/>
            <a:ext cx="503664" cy="307777"/>
          </a:xfrm>
          <a:prstGeom prst="rect">
            <a:avLst/>
          </a:prstGeom>
          <a:noFill/>
        </p:spPr>
        <p:txBody>
          <a:bodyPr wrap="none" rtlCol="0">
            <a:spAutoFit/>
          </a:bodyPr>
          <a:lstStyle/>
          <a:p>
            <a:r>
              <a:rPr lang="en-US" sz="1400" dirty="0"/>
              <a:t>39.6</a:t>
            </a:r>
          </a:p>
        </p:txBody>
      </p:sp>
      <p:sp>
        <p:nvSpPr>
          <p:cNvPr id="20" name="TextBox 19">
            <a:extLst>
              <a:ext uri="{FF2B5EF4-FFF2-40B4-BE49-F238E27FC236}">
                <a16:creationId xmlns:a16="http://schemas.microsoft.com/office/drawing/2014/main" id="{83B2987E-5848-49F8-A360-AAE17E83BC24}"/>
              </a:ext>
            </a:extLst>
          </p:cNvPr>
          <p:cNvSpPr txBox="1"/>
          <p:nvPr/>
        </p:nvSpPr>
        <p:spPr>
          <a:xfrm>
            <a:off x="4881075" y="2818011"/>
            <a:ext cx="503664" cy="307777"/>
          </a:xfrm>
          <a:prstGeom prst="rect">
            <a:avLst/>
          </a:prstGeom>
          <a:noFill/>
        </p:spPr>
        <p:txBody>
          <a:bodyPr wrap="none" rtlCol="0">
            <a:spAutoFit/>
          </a:bodyPr>
          <a:lstStyle/>
          <a:p>
            <a:r>
              <a:rPr lang="en-US" sz="1400" dirty="0"/>
              <a:t>54.2</a:t>
            </a:r>
          </a:p>
        </p:txBody>
      </p:sp>
      <p:sp>
        <p:nvSpPr>
          <p:cNvPr id="21" name="TextBox 20">
            <a:extLst>
              <a:ext uri="{FF2B5EF4-FFF2-40B4-BE49-F238E27FC236}">
                <a16:creationId xmlns:a16="http://schemas.microsoft.com/office/drawing/2014/main" id="{EE108AB4-0F86-491B-B69F-AF328A8878C6}"/>
              </a:ext>
            </a:extLst>
          </p:cNvPr>
          <p:cNvSpPr txBox="1"/>
          <p:nvPr/>
        </p:nvSpPr>
        <p:spPr>
          <a:xfrm>
            <a:off x="6146997" y="2948496"/>
            <a:ext cx="758541" cy="307777"/>
          </a:xfrm>
          <a:prstGeom prst="rect">
            <a:avLst/>
          </a:prstGeom>
          <a:noFill/>
        </p:spPr>
        <p:txBody>
          <a:bodyPr wrap="square" rtlCol="0">
            <a:spAutoFit/>
          </a:bodyPr>
          <a:lstStyle/>
          <a:p>
            <a:r>
              <a:rPr lang="en-US" sz="1400" dirty="0"/>
              <a:t>48.6</a:t>
            </a:r>
          </a:p>
        </p:txBody>
      </p:sp>
      <p:sp>
        <p:nvSpPr>
          <p:cNvPr id="22" name="TextBox 21">
            <a:extLst>
              <a:ext uri="{FF2B5EF4-FFF2-40B4-BE49-F238E27FC236}">
                <a16:creationId xmlns:a16="http://schemas.microsoft.com/office/drawing/2014/main" id="{9A1A7757-70A4-4D3A-8458-677B7D9A49B0}"/>
              </a:ext>
            </a:extLst>
          </p:cNvPr>
          <p:cNvSpPr txBox="1"/>
          <p:nvPr/>
        </p:nvSpPr>
        <p:spPr>
          <a:xfrm>
            <a:off x="6638115" y="2563776"/>
            <a:ext cx="503664" cy="307777"/>
          </a:xfrm>
          <a:prstGeom prst="rect">
            <a:avLst/>
          </a:prstGeom>
          <a:noFill/>
        </p:spPr>
        <p:txBody>
          <a:bodyPr wrap="none" rtlCol="0">
            <a:spAutoFit/>
          </a:bodyPr>
          <a:lstStyle/>
          <a:p>
            <a:r>
              <a:rPr lang="en-US" sz="1400" dirty="0"/>
              <a:t>62.5</a:t>
            </a:r>
          </a:p>
        </p:txBody>
      </p:sp>
      <p:sp>
        <p:nvSpPr>
          <p:cNvPr id="23" name="TextBox 22">
            <a:extLst>
              <a:ext uri="{FF2B5EF4-FFF2-40B4-BE49-F238E27FC236}">
                <a16:creationId xmlns:a16="http://schemas.microsoft.com/office/drawing/2014/main" id="{FE2518FF-356C-4838-B15B-6D6F094A6E17}"/>
              </a:ext>
            </a:extLst>
          </p:cNvPr>
          <p:cNvSpPr txBox="1"/>
          <p:nvPr/>
        </p:nvSpPr>
        <p:spPr>
          <a:xfrm>
            <a:off x="7842707" y="2007581"/>
            <a:ext cx="503664" cy="307777"/>
          </a:xfrm>
          <a:prstGeom prst="rect">
            <a:avLst/>
          </a:prstGeom>
          <a:noFill/>
        </p:spPr>
        <p:txBody>
          <a:bodyPr wrap="none" rtlCol="0">
            <a:spAutoFit/>
          </a:bodyPr>
          <a:lstStyle/>
          <a:p>
            <a:r>
              <a:rPr lang="en-US" sz="1400" dirty="0"/>
              <a:t>80.6</a:t>
            </a:r>
          </a:p>
        </p:txBody>
      </p:sp>
      <p:sp>
        <p:nvSpPr>
          <p:cNvPr id="24" name="TextBox 23">
            <a:extLst>
              <a:ext uri="{FF2B5EF4-FFF2-40B4-BE49-F238E27FC236}">
                <a16:creationId xmlns:a16="http://schemas.microsoft.com/office/drawing/2014/main" id="{058F5664-FBDC-4263-8009-48C3D3D48C39}"/>
              </a:ext>
            </a:extLst>
          </p:cNvPr>
          <p:cNvSpPr txBox="1"/>
          <p:nvPr/>
        </p:nvSpPr>
        <p:spPr>
          <a:xfrm>
            <a:off x="8381346" y="2003835"/>
            <a:ext cx="503664" cy="307777"/>
          </a:xfrm>
          <a:prstGeom prst="rect">
            <a:avLst/>
          </a:prstGeom>
          <a:noFill/>
        </p:spPr>
        <p:txBody>
          <a:bodyPr wrap="none" rtlCol="0">
            <a:spAutoFit/>
          </a:bodyPr>
          <a:lstStyle/>
          <a:p>
            <a:r>
              <a:rPr lang="en-US" sz="1400" dirty="0"/>
              <a:t>80.6</a:t>
            </a:r>
          </a:p>
        </p:txBody>
      </p:sp>
    </p:spTree>
    <p:extLst>
      <p:ext uri="{BB962C8B-B14F-4D97-AF65-F5344CB8AC3E}">
        <p14:creationId xmlns:p14="http://schemas.microsoft.com/office/powerpoint/2010/main" val="84728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3d67597-4b5e-4414-9fcf-b9896696d229"/>
  <p:tag name="TPVERSION" val="6"/>
  <p:tag name="TPFULLVERSION" val="7.5.8.4"/>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924</Words>
  <Application>Microsoft Office PowerPoint</Application>
  <PresentationFormat>Widescreen</PresentationFormat>
  <Paragraphs>110</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Hannah Conley SLDT Distinction Track Scholar  PREP-Promoting Reproductive Health Education in Pitt County Mentor: Kerianne Crockett, MD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XXX Distinction Track Scholar Project Title Mentor</dc:title>
  <dc:creator>Garris, Jenna</dc:creator>
  <cp:lastModifiedBy>Conley, Hannah</cp:lastModifiedBy>
  <cp:revision>36</cp:revision>
  <dcterms:created xsi:type="dcterms:W3CDTF">2018-02-07T18:32:32Z</dcterms:created>
  <dcterms:modified xsi:type="dcterms:W3CDTF">2021-04-11T19:58:41Z</dcterms:modified>
</cp:coreProperties>
</file>