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xlsx" ContentType="application/vnd.openxmlformats-officedocument.spreadsheetml.sheet"/>
  <Default Extension="jpeg" ContentType="image/jpeg"/>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2" r:id="rId4"/>
    <p:sldId id="258" r:id="rId5"/>
    <p:sldId id="259" r:id="rId6"/>
    <p:sldId id="261" r:id="rId7"/>
    <p:sldId id="260" r:id="rId8"/>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526" autoAdjust="0"/>
    <p:restoredTop sz="95958"/>
  </p:normalViewPr>
  <p:slideViewPr>
    <p:cSldViewPr snapToGrid="0">
      <p:cViewPr varScale="1">
        <p:scale>
          <a:sx n="70" d="100"/>
          <a:sy n="70" d="100"/>
        </p:scale>
        <p:origin x="184" y="1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05C3-4E20-931D-0268D707510D}"/>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1-05C3-4E20-931D-0268D707510D}"/>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02-05C3-4E20-931D-0268D707510D}"/>
            </c:ext>
          </c:extLst>
        </c:ser>
        <c:dLbls>
          <c:showLegendKey val="0"/>
          <c:showVal val="0"/>
          <c:showCatName val="0"/>
          <c:showSerName val="0"/>
          <c:showPercent val="0"/>
          <c:showBubbleSize val="0"/>
        </c:dLbls>
        <c:gapWidth val="150"/>
        <c:shape val="box"/>
        <c:axId val="310644176"/>
        <c:axId val="310833056"/>
        <c:axId val="311235472"/>
      </c:bar3DChart>
      <c:catAx>
        <c:axId val="310644176"/>
        <c:scaling>
          <c:orientation val="minMax"/>
        </c:scaling>
        <c:delete val="0"/>
        <c:axPos val="b"/>
        <c:numFmt formatCode="General" sourceLinked="1"/>
        <c:majorTickMark val="out"/>
        <c:minorTickMark val="none"/>
        <c:tickLblPos val="nextTo"/>
        <c:crossAx val="310833056"/>
        <c:crosses val="autoZero"/>
        <c:auto val="1"/>
        <c:lblAlgn val="ctr"/>
        <c:lblOffset val="100"/>
        <c:noMultiLvlLbl val="0"/>
      </c:catAx>
      <c:valAx>
        <c:axId val="310833056"/>
        <c:scaling>
          <c:orientation val="minMax"/>
        </c:scaling>
        <c:delete val="0"/>
        <c:axPos val="l"/>
        <c:majorGridlines/>
        <c:numFmt formatCode="General" sourceLinked="1"/>
        <c:majorTickMark val="out"/>
        <c:minorTickMark val="none"/>
        <c:tickLblPos val="nextTo"/>
        <c:crossAx val="310644176"/>
        <c:crosses val="autoZero"/>
        <c:crossBetween val="between"/>
      </c:valAx>
      <c:serAx>
        <c:axId val="311235472"/>
        <c:scaling>
          <c:orientation val="minMax"/>
        </c:scaling>
        <c:delete val="0"/>
        <c:axPos val="b"/>
        <c:majorTickMark val="out"/>
        <c:minorTickMark val="none"/>
        <c:tickLblPos val="nextTo"/>
        <c:crossAx val="310833056"/>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DPIL QR Code Use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ECU Pediatrics</c:v>
                </c:pt>
                <c:pt idx="1">
                  <c:v>ECU Family Medicine</c:v>
                </c:pt>
                <c:pt idx="2">
                  <c:v>ECU Pediatric Dentistry</c:v>
                </c:pt>
                <c:pt idx="3">
                  <c:v>ECU Medicine-Pediatrics</c:v>
                </c:pt>
              </c:strCache>
            </c:strRef>
          </c:cat>
          <c:val>
            <c:numRef>
              <c:f>Sheet1!$B$2:$B$5</c:f>
              <c:numCache>
                <c:formatCode>General</c:formatCode>
                <c:ptCount val="4"/>
                <c:pt idx="0">
                  <c:v>62.0</c:v>
                </c:pt>
                <c:pt idx="1">
                  <c:v>9.0</c:v>
                </c:pt>
                <c:pt idx="2">
                  <c:v>5.0</c:v>
                </c:pt>
                <c:pt idx="3">
                  <c:v>4.0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DPIL</a:t>
            </a:r>
            <a:r>
              <a:rPr lang="en-US" baseline="0" dirty="0" smtClean="0"/>
              <a:t> Pitt County Data</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Percent active recipients in Pitt County 0-5 Population</c:v>
                </c:pt>
              </c:strCache>
            </c:strRef>
          </c:tx>
          <c:spPr>
            <a:ln w="28575" cap="rnd">
              <a:solidFill>
                <a:schemeClr val="accent1"/>
              </a:solidFill>
              <a:round/>
            </a:ln>
            <a:effectLst/>
          </c:spPr>
          <c:marker>
            <c:symbol val="none"/>
          </c:marker>
          <c:cat>
            <c:numRef>
              <c:f>Sheet1!$A$2:$A$9</c:f>
              <c:numCache>
                <c:formatCode>mmm\-yy</c:formatCode>
                <c:ptCount val="8"/>
                <c:pt idx="0">
                  <c:v>44075.0</c:v>
                </c:pt>
                <c:pt idx="1">
                  <c:v>44105.0</c:v>
                </c:pt>
                <c:pt idx="2">
                  <c:v>44136.0</c:v>
                </c:pt>
                <c:pt idx="3">
                  <c:v>44166.0</c:v>
                </c:pt>
                <c:pt idx="5">
                  <c:v>44228.0</c:v>
                </c:pt>
                <c:pt idx="6">
                  <c:v>44256.0</c:v>
                </c:pt>
                <c:pt idx="7">
                  <c:v>44287.0</c:v>
                </c:pt>
              </c:numCache>
            </c:numRef>
          </c:cat>
          <c:val>
            <c:numRef>
              <c:f>Sheet1!$B$2:$B$9</c:f>
              <c:numCache>
                <c:formatCode>0.00%</c:formatCode>
                <c:ptCount val="8"/>
                <c:pt idx="0">
                  <c:v>0.653</c:v>
                </c:pt>
                <c:pt idx="1">
                  <c:v>0.644</c:v>
                </c:pt>
                <c:pt idx="2">
                  <c:v>0.639</c:v>
                </c:pt>
                <c:pt idx="3">
                  <c:v>0.648</c:v>
                </c:pt>
                <c:pt idx="5">
                  <c:v>0.649</c:v>
                </c:pt>
                <c:pt idx="6">
                  <c:v>0.646</c:v>
                </c:pt>
                <c:pt idx="7">
                  <c:v>0.648</c:v>
                </c:pt>
              </c:numCache>
            </c:numRef>
          </c:val>
          <c:smooth val="0"/>
        </c:ser>
        <c:dLbls>
          <c:showLegendKey val="0"/>
          <c:showVal val="0"/>
          <c:showCatName val="0"/>
          <c:showSerName val="0"/>
          <c:showPercent val="0"/>
          <c:showBubbleSize val="0"/>
        </c:dLbls>
        <c:smooth val="0"/>
        <c:axId val="-32664032"/>
        <c:axId val="-33137104"/>
      </c:lineChart>
      <c:dateAx>
        <c:axId val="-3266403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137104"/>
        <c:crosses val="autoZero"/>
        <c:auto val="1"/>
        <c:lblOffset val="100"/>
        <c:baseTimeUnit val="months"/>
      </c:dateAx>
      <c:valAx>
        <c:axId val="-33137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664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5EB2E-89D7-43D9-AB88-AA8FDABDBC1B}" type="datetimeFigureOut">
              <a:rPr lang="en-US" smtClean="0"/>
              <a:t>4/12/21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EDA09-CDD6-4BD5-AFBA-2BDD4B4F54D7}" type="slidenum">
              <a:rPr lang="en-US" smtClean="0"/>
              <a:t>‹#›</a:t>
            </a:fld>
            <a:endParaRPr lang="en-US"/>
          </a:p>
        </p:txBody>
      </p:sp>
    </p:spTree>
    <p:extLst>
      <p:ext uri="{BB962C8B-B14F-4D97-AF65-F5344CB8AC3E}">
        <p14:creationId xmlns:p14="http://schemas.microsoft.com/office/powerpoint/2010/main" val="116101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6C8F93-171C-4DA8-866B-8EDA0C5667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D15AE7B-BF3E-4E00-AB57-02CA5EE28D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B740D2A-1707-481D-83DC-06339ABFE2B2}"/>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5" name="Footer Placeholder 4">
            <a:extLst>
              <a:ext uri="{FF2B5EF4-FFF2-40B4-BE49-F238E27FC236}">
                <a16:creationId xmlns="" xmlns:a16="http://schemas.microsoft.com/office/drawing/2014/main" id="{2866E9CC-9EC8-482C-988C-7554E0EAA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3F404F9-3356-4D38-BA66-B116B1CA3680}"/>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30668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D68277-C57E-4A7D-ACFA-33F0CEDC2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7DD361E-5EED-46DB-9FB3-421DBB3ED7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BE6C072-CFE7-4BD0-9E5C-1A96CB701C0D}"/>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5" name="Footer Placeholder 4">
            <a:extLst>
              <a:ext uri="{FF2B5EF4-FFF2-40B4-BE49-F238E27FC236}">
                <a16:creationId xmlns="" xmlns:a16="http://schemas.microsoft.com/office/drawing/2014/main" id="{00173FDC-B823-4622-8276-3F3489DF2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4E12DC2-D2BC-4DE3-944E-815405168C7F}"/>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9285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BDE5ADC-79F6-49FB-8D8E-C9286B9C24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3720A7F-018F-4D8C-8D0D-CA97E40C13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00241D0-4DE9-40AD-88CA-9618618870A4}"/>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5" name="Footer Placeholder 4">
            <a:extLst>
              <a:ext uri="{FF2B5EF4-FFF2-40B4-BE49-F238E27FC236}">
                <a16:creationId xmlns="" xmlns:a16="http://schemas.microsoft.com/office/drawing/2014/main" id="{1786D9DC-CD39-4E70-98F1-F3380216E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680C23C-C3DB-4E9E-B71D-855317359A33}"/>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468706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ACF2E7-39F1-447B-A2BE-7B4B3ED706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2712A3D-FFAC-4176-B7B2-EE6A0FAB1677}"/>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4" name="Footer Placeholder 3">
            <a:extLst>
              <a:ext uri="{FF2B5EF4-FFF2-40B4-BE49-F238E27FC236}">
                <a16:creationId xmlns="" xmlns:a16="http://schemas.microsoft.com/office/drawing/2014/main" id="{D0FF099A-5B94-4F00-86BC-DC7B0A60BD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6F070ADD-89D1-42F6-9CED-B1A66CFD9AEE}"/>
              </a:ext>
            </a:extLst>
          </p:cNvPr>
          <p:cNvSpPr>
            <a:spLocks noGrp="1"/>
          </p:cNvSpPr>
          <p:nvPr>
            <p:ph type="sldNum" sz="quarter" idx="12"/>
          </p:nvPr>
        </p:nvSpPr>
        <p:spPr/>
        <p:txBody>
          <a:bodyPr/>
          <a:lstStyle/>
          <a:p>
            <a:fld id="{91EBBD73-7710-4A22-B143-E0F63D0707E3}" type="slidenum">
              <a:rPr lang="en-US" smtClean="0"/>
              <a:t>‹#›</a:t>
            </a:fld>
            <a:endParaRPr lang="en-US"/>
          </a:p>
        </p:txBody>
      </p:sp>
      <p:graphicFrame>
        <p:nvGraphicFramePr>
          <p:cNvPr id="6" name="TPChart" hidden="1">
            <a:extLst>
              <a:ext uri="{FF2B5EF4-FFF2-40B4-BE49-F238E27FC236}">
                <a16:creationId xmlns="" xmlns:a16="http://schemas.microsoft.com/office/drawing/2014/main" id="{8C57F188-FEEF-4D18-8E93-294B061057D4}"/>
              </a:ext>
            </a:extLst>
          </p:cNvPr>
          <p:cNvGraphicFramePr/>
          <p:nvPr userDrawn="1">
            <p:extLst>
              <p:ext uri="{D42A27DB-BD31-4B8C-83A1-F6EECF244321}">
                <p14:modId xmlns:p14="http://schemas.microsoft.com/office/powerpoint/2010/main" val="1834921098"/>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611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092CF1-286D-48B8-9E0B-FD077A43C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24A79EB-13E9-42AC-943E-BD725DCE10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53A3A01-A835-43FD-8A0B-508AF0C804B4}"/>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5" name="Footer Placeholder 4">
            <a:extLst>
              <a:ext uri="{FF2B5EF4-FFF2-40B4-BE49-F238E27FC236}">
                <a16:creationId xmlns="" xmlns:a16="http://schemas.microsoft.com/office/drawing/2014/main" id="{C3AFB315-C1BF-426A-AEF1-D4BDE4753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1771326-C03E-48A3-AD54-BE2E22CF0228}"/>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12889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6BF975-7924-4C73-8CED-1B390ABF49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B2022D0-C921-4D17-BF6D-52AE306473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A74B14EC-BA92-4802-9434-61FF43A52F55}"/>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5" name="Footer Placeholder 4">
            <a:extLst>
              <a:ext uri="{FF2B5EF4-FFF2-40B4-BE49-F238E27FC236}">
                <a16:creationId xmlns="" xmlns:a16="http://schemas.microsoft.com/office/drawing/2014/main" id="{B41120D0-2868-4090-AEC1-1CF7D0E0F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89AE1A1-B3D1-4B3B-802D-CEEAFCEEB88E}"/>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98449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678B61-1CC1-4F45-8613-134D1D81F5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A7E49A1-BD4D-4192-A9A7-B4A831C02E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F42BD30-EE6C-4439-A8D5-B1932F54FE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B5490CE-9C02-4241-AB0F-1B7C8A3F9C02}"/>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6" name="Footer Placeholder 5">
            <a:extLst>
              <a:ext uri="{FF2B5EF4-FFF2-40B4-BE49-F238E27FC236}">
                <a16:creationId xmlns="" xmlns:a16="http://schemas.microsoft.com/office/drawing/2014/main" id="{9804C2BC-6959-4A1A-B57A-32C1E076B3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0A69AF8-CCFB-47EA-B310-1D7C013BFCE2}"/>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77150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DBCD0D-D7A9-421F-950C-D65CA19BF0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08564BC-C85B-4F05-AE28-4AF606B4C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E647292E-EE6B-4EE4-9E4B-F41EBE0975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252CBE5-67BF-458D-9DE5-675C36F01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597113FE-8F6B-466E-8753-74E5D30C48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6BB6E6C-CA68-4E6C-9115-8E0E72DCEAD1}"/>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8" name="Footer Placeholder 7">
            <a:extLst>
              <a:ext uri="{FF2B5EF4-FFF2-40B4-BE49-F238E27FC236}">
                <a16:creationId xmlns="" xmlns:a16="http://schemas.microsoft.com/office/drawing/2014/main" id="{FEE0D75E-E190-406D-A512-AD8B3D896D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887C774B-03BC-4F53-9FF2-59ACF1FB11E0}"/>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35706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9D5D4C-3D48-4A4C-BF92-1B26B10C8E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D02EC67-F13A-4768-AF22-0A9DBBD2B4CD}"/>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4" name="Footer Placeholder 3">
            <a:extLst>
              <a:ext uri="{FF2B5EF4-FFF2-40B4-BE49-F238E27FC236}">
                <a16:creationId xmlns="" xmlns:a16="http://schemas.microsoft.com/office/drawing/2014/main" id="{687B378F-F047-4FC2-BD29-5C8A012BF3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9FD5B187-00FB-4D6C-B449-3A408CBBFE52}"/>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63813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F99A2E6-1AC5-47B9-9A73-1BB740E9C17B}"/>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3" name="Footer Placeholder 2">
            <a:extLst>
              <a:ext uri="{FF2B5EF4-FFF2-40B4-BE49-F238E27FC236}">
                <a16:creationId xmlns="" xmlns:a16="http://schemas.microsoft.com/office/drawing/2014/main" id="{967EB6FC-FB07-466E-9F90-201BC5310D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163BED0-EB6C-439B-B1D4-8FE44E1AC5E6}"/>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06153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CFA96B-8D25-40D5-B131-5056AAB43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048DC18-309E-4C22-8F63-490B9B36F9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99C4797-EF7B-4AA6-84FA-747D25AF1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8A72AB8-6576-4DCC-8F5B-2A90D35DBE66}"/>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6" name="Footer Placeholder 5">
            <a:extLst>
              <a:ext uri="{FF2B5EF4-FFF2-40B4-BE49-F238E27FC236}">
                <a16:creationId xmlns="" xmlns:a16="http://schemas.microsoft.com/office/drawing/2014/main" id="{D314397A-AEAE-42CC-A805-597DB039B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A67B48D-EF0C-4E54-8149-10ACB2BE9BAA}"/>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64043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DF6E32-FE1D-4CA0-9444-76A93FF0A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E186110-1AB8-4C82-8DA3-BD85B65EEE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7E8D2CC-AEE2-44D5-A32F-E3450BAC4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31AD743-46A7-4F1D-A97C-89CA6B084B58}"/>
              </a:ext>
            </a:extLst>
          </p:cNvPr>
          <p:cNvSpPr>
            <a:spLocks noGrp="1"/>
          </p:cNvSpPr>
          <p:nvPr>
            <p:ph type="dt" sz="half" idx="10"/>
          </p:nvPr>
        </p:nvSpPr>
        <p:spPr/>
        <p:txBody>
          <a:bodyPr/>
          <a:lstStyle/>
          <a:p>
            <a:fld id="{B029AE52-D571-4735-B0F8-99A452B002E1}" type="datetimeFigureOut">
              <a:rPr lang="en-US" smtClean="0"/>
              <a:t>4/12/21</a:t>
            </a:fld>
            <a:endParaRPr lang="en-US"/>
          </a:p>
        </p:txBody>
      </p:sp>
      <p:sp>
        <p:nvSpPr>
          <p:cNvPr id="6" name="Footer Placeholder 5">
            <a:extLst>
              <a:ext uri="{FF2B5EF4-FFF2-40B4-BE49-F238E27FC236}">
                <a16:creationId xmlns="" xmlns:a16="http://schemas.microsoft.com/office/drawing/2014/main" id="{DDD5DEA8-48B7-4ADD-9021-240FD01219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DEDE1D9-9770-4FFF-A8BC-27732D3FEB68}"/>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9166290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AAD45E8-773F-4932-B322-BA8A8D5A05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C520434-23B4-4D44-9B12-801C262B7B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9B17C54-4AF3-4ED6-9EAF-625F5AD84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9AE52-D571-4735-B0F8-99A452B002E1}" type="datetimeFigureOut">
              <a:rPr lang="en-US" smtClean="0"/>
              <a:t>4/12/21</a:t>
            </a:fld>
            <a:endParaRPr lang="en-US"/>
          </a:p>
        </p:txBody>
      </p:sp>
      <p:sp>
        <p:nvSpPr>
          <p:cNvPr id="5" name="Footer Placeholder 4">
            <a:extLst>
              <a:ext uri="{FF2B5EF4-FFF2-40B4-BE49-F238E27FC236}">
                <a16:creationId xmlns="" xmlns:a16="http://schemas.microsoft.com/office/drawing/2014/main" id="{F8DBA4CC-83DC-4296-9573-9ADED6773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BB2D6A25-60C9-4BED-92D7-9014E2154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BBD73-7710-4A22-B143-E0F63D0707E3}" type="slidenum">
              <a:rPr lang="en-US" smtClean="0"/>
              <a:t>‹#›</a:t>
            </a:fld>
            <a:endParaRPr lang="en-US"/>
          </a:p>
        </p:txBody>
      </p:sp>
    </p:spTree>
    <p:extLst>
      <p:ext uri="{BB962C8B-B14F-4D97-AF65-F5344CB8AC3E}">
        <p14:creationId xmlns:p14="http://schemas.microsoft.com/office/powerpoint/2010/main" val="1577163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f"/><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f"/><Relationship Id="rId3"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29E6E35-5D78-4415-BF54-45381F0B5529}"/>
              </a:ext>
            </a:extLst>
          </p:cNvPr>
          <p:cNvPicPr>
            <a:picLocks noChangeAspect="1"/>
          </p:cNvPicPr>
          <p:nvPr/>
        </p:nvPicPr>
        <p:blipFill>
          <a:blip r:embed="rId2"/>
          <a:stretch>
            <a:fillRect/>
          </a:stretch>
        </p:blipFill>
        <p:spPr>
          <a:xfrm>
            <a:off x="3554443" y="206440"/>
            <a:ext cx="4428204" cy="2514370"/>
          </a:xfrm>
          <a:prstGeom prst="rect">
            <a:avLst/>
          </a:prstGeom>
        </p:spPr>
      </p:pic>
      <p:sp>
        <p:nvSpPr>
          <p:cNvPr id="2" name="Title 1">
            <a:extLst>
              <a:ext uri="{FF2B5EF4-FFF2-40B4-BE49-F238E27FC236}">
                <a16:creationId xmlns="" xmlns:a16="http://schemas.microsoft.com/office/drawing/2014/main" id="{B5D9D4DC-6A13-49C5-9A7E-083B497DE587}"/>
              </a:ext>
            </a:extLst>
          </p:cNvPr>
          <p:cNvSpPr>
            <a:spLocks noGrp="1"/>
          </p:cNvSpPr>
          <p:nvPr>
            <p:ph type="ctrTitle"/>
          </p:nvPr>
        </p:nvSpPr>
        <p:spPr>
          <a:xfrm>
            <a:off x="1265556" y="2802454"/>
            <a:ext cx="9144000" cy="3777961"/>
          </a:xfrm>
        </p:spPr>
        <p:txBody>
          <a:bodyPr>
            <a:normAutofit fontScale="90000"/>
          </a:bodyPr>
          <a:lstStyle/>
          <a:p>
            <a:r>
              <a:rPr lang="en-US" sz="3600" dirty="0" smtClean="0"/>
              <a:t>Elizabeth Cochran</a:t>
            </a:r>
            <a:r>
              <a:rPr lang="en-US" sz="3600" dirty="0"/>
              <a:t/>
            </a:r>
            <a:br>
              <a:rPr lang="en-US" sz="3600" dirty="0"/>
            </a:br>
            <a:r>
              <a:rPr lang="en-US" sz="3600" dirty="0" smtClean="0"/>
              <a:t>Service-Learning Distinction Track Scholar</a:t>
            </a:r>
            <a:br>
              <a:rPr lang="en-US" sz="3600" dirty="0" smtClean="0"/>
            </a:br>
            <a:r>
              <a:rPr lang="en-US" sz="3600" dirty="0"/>
              <a:t/>
            </a:r>
            <a:br>
              <a:rPr lang="en-US" sz="3600" dirty="0"/>
            </a:br>
            <a:r>
              <a:rPr lang="en-US" sz="4000" dirty="0" smtClean="0"/>
              <a:t>Literacy promotion in children via book distribution programs and primary care providers </a:t>
            </a:r>
            <a:r>
              <a:rPr lang="en-US" sz="3600" dirty="0" smtClean="0"/>
              <a:t/>
            </a:r>
            <a:br>
              <a:rPr lang="en-US" sz="3600" dirty="0" smtClean="0"/>
            </a:br>
            <a:r>
              <a:rPr lang="en-US" sz="3600" dirty="0"/>
              <a:t/>
            </a:r>
            <a:br>
              <a:rPr lang="en-US" sz="3600" dirty="0"/>
            </a:br>
            <a:r>
              <a:rPr lang="en-US" sz="3600" dirty="0" smtClean="0"/>
              <a:t>Dr. Jennifer Crotty, ECU Pediatrics</a:t>
            </a:r>
            <a:endParaRPr lang="en-US" sz="3600" dirty="0"/>
          </a:p>
        </p:txBody>
      </p:sp>
    </p:spTree>
    <p:extLst>
      <p:ext uri="{BB962C8B-B14F-4D97-AF65-F5344CB8AC3E}">
        <p14:creationId xmlns:p14="http://schemas.microsoft.com/office/powerpoint/2010/main" val="10404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3" name="Rectangle 2">
            <a:extLst>
              <a:ext uri="{FF2B5EF4-FFF2-40B4-BE49-F238E27FC236}">
                <a16:creationId xmlns="" xmlns:a16="http://schemas.microsoft.com/office/drawing/2014/main" id="{FABBFDC1-EA11-4F39-A71D-4706E09468A6}"/>
              </a:ext>
            </a:extLst>
          </p:cNvPr>
          <p:cNvSpPr/>
          <p:nvPr/>
        </p:nvSpPr>
        <p:spPr>
          <a:xfrm>
            <a:off x="4165532" y="362696"/>
            <a:ext cx="3328344" cy="707886"/>
          </a:xfrm>
          <a:prstGeom prst="rect">
            <a:avLst/>
          </a:prstGeom>
        </p:spPr>
        <p:txBody>
          <a:bodyPr wrap="square">
            <a:spAutoFit/>
          </a:bodyPr>
          <a:lstStyle/>
          <a:p>
            <a:r>
              <a:rPr lang="en-US" sz="4000" dirty="0"/>
              <a:t>Introduction</a:t>
            </a:r>
          </a:p>
        </p:txBody>
      </p:sp>
      <p:sp>
        <p:nvSpPr>
          <p:cNvPr id="4" name="Content Placeholder 3">
            <a:extLst>
              <a:ext uri="{FF2B5EF4-FFF2-40B4-BE49-F238E27FC236}">
                <a16:creationId xmlns="" xmlns:a16="http://schemas.microsoft.com/office/drawing/2014/main" id="{F4577531-A347-4E27-88F3-BE0BC5613F32}"/>
              </a:ext>
            </a:extLst>
          </p:cNvPr>
          <p:cNvSpPr>
            <a:spLocks noGrp="1"/>
          </p:cNvSpPr>
          <p:nvPr>
            <p:ph idx="1"/>
          </p:nvPr>
        </p:nvSpPr>
        <p:spPr>
          <a:xfrm>
            <a:off x="838200" y="1149791"/>
            <a:ext cx="10515600" cy="5078991"/>
          </a:xfrm>
        </p:spPr>
        <p:txBody>
          <a:bodyPr>
            <a:normAutofit/>
          </a:bodyPr>
          <a:lstStyle/>
          <a:p>
            <a:r>
              <a:rPr lang="en-US" dirty="0"/>
              <a:t>Regularly reading aloud with young children stimulates early brain development in language and expression, while also strengthening the parent-child relationship.</a:t>
            </a:r>
            <a:r>
              <a:rPr lang="en-US" baseline="30000" dirty="0"/>
              <a:t>1</a:t>
            </a:r>
            <a:r>
              <a:rPr lang="en-US" dirty="0"/>
              <a:t> </a:t>
            </a:r>
            <a:endParaRPr lang="en-US" dirty="0" smtClean="0"/>
          </a:p>
          <a:p>
            <a:r>
              <a:rPr lang="en-US" dirty="0" smtClean="0"/>
              <a:t>Reading </a:t>
            </a:r>
            <a:r>
              <a:rPr lang="en-US" dirty="0"/>
              <a:t>experiences with young children also promote kindergarten readiness, </a:t>
            </a:r>
            <a:r>
              <a:rPr lang="en-US" dirty="0" smtClean="0"/>
              <a:t>which </a:t>
            </a:r>
            <a:r>
              <a:rPr lang="en-US" dirty="0"/>
              <a:t>affects their future education trajectory.</a:t>
            </a:r>
            <a:r>
              <a:rPr lang="en-US" baseline="30000" dirty="0"/>
              <a:t>2 </a:t>
            </a:r>
            <a:endParaRPr lang="en-US" baseline="30000" dirty="0" smtClean="0"/>
          </a:p>
          <a:p>
            <a:r>
              <a:rPr lang="en-US" dirty="0"/>
              <a:t>A majority of children 400% above the federal poverty threshold are read to daily, whereas only a third of children 100% below the poverty threshold are read to daily.</a:t>
            </a:r>
            <a:r>
              <a:rPr lang="en-US" baseline="30000" dirty="0"/>
              <a:t>1</a:t>
            </a:r>
            <a:r>
              <a:rPr lang="en-US" dirty="0"/>
              <a:t> </a:t>
            </a:r>
            <a:endParaRPr lang="en-US" baseline="30000" dirty="0" smtClean="0"/>
          </a:p>
          <a:p>
            <a:endParaRPr lang="en-US" baseline="30000" dirty="0"/>
          </a:p>
          <a:p>
            <a:pPr marL="514350" lvl="0" indent="-514350">
              <a:buFont typeface="+mj-lt"/>
              <a:buAutoNum type="arabicPeriod"/>
            </a:pPr>
            <a:r>
              <a:rPr lang="en-US" sz="1300" dirty="0"/>
              <a:t>High PC, </a:t>
            </a:r>
            <a:r>
              <a:rPr lang="en-US" sz="1300" dirty="0" err="1"/>
              <a:t>Klass</a:t>
            </a:r>
            <a:r>
              <a:rPr lang="en-US" sz="1300" dirty="0"/>
              <a:t> P, Council on Early Childhood, COUNCIL ON EARLY CHILDHOOD. Literacy promotion: an essential component of primary care pediatric practice. </a:t>
            </a:r>
            <a:r>
              <a:rPr lang="en-US" sz="1300" i="1" dirty="0"/>
              <a:t>Pediatrics</a:t>
            </a:r>
            <a:r>
              <a:rPr lang="en-US" sz="1300" dirty="0"/>
              <a:t>. 2014;134:404-409.</a:t>
            </a:r>
          </a:p>
          <a:p>
            <a:pPr marL="514350" lvl="0" indent="-514350">
              <a:buFont typeface="+mj-lt"/>
              <a:buAutoNum type="arabicPeriod"/>
            </a:pPr>
            <a:r>
              <a:rPr lang="en-US" sz="1300" dirty="0"/>
              <a:t>High PC, and Committee on Early Childhood, Adoption, and Dependent Care and Council on School Health, American Academy of Pediatrics Committee on Early Childhood, Adoption, and Dependent Care and Council on School Health, and the Committee on Early Childhood, Adoption, and Dependent Care and Council on School Health. School Readiness. </a:t>
            </a:r>
            <a:r>
              <a:rPr lang="en-US" sz="1300" i="1" dirty="0"/>
              <a:t>Pediatrics</a:t>
            </a:r>
            <a:r>
              <a:rPr lang="en-US" sz="1300" dirty="0"/>
              <a:t>. 2008;121:e1008-e1015.</a:t>
            </a:r>
          </a:p>
          <a:p>
            <a:endParaRPr lang="en-US" baseline="30000" dirty="0" smtClean="0"/>
          </a:p>
        </p:txBody>
      </p:sp>
    </p:spTree>
    <p:extLst>
      <p:ext uri="{BB962C8B-B14F-4D97-AF65-F5344CB8AC3E}">
        <p14:creationId xmlns:p14="http://schemas.microsoft.com/office/powerpoint/2010/main" val="1086921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3" name="Rectangle 2">
            <a:extLst>
              <a:ext uri="{FF2B5EF4-FFF2-40B4-BE49-F238E27FC236}">
                <a16:creationId xmlns="" xmlns:a16="http://schemas.microsoft.com/office/drawing/2014/main" id="{FABBFDC1-EA11-4F39-A71D-4706E09468A6}"/>
              </a:ext>
            </a:extLst>
          </p:cNvPr>
          <p:cNvSpPr/>
          <p:nvPr/>
        </p:nvSpPr>
        <p:spPr>
          <a:xfrm>
            <a:off x="4165532" y="362696"/>
            <a:ext cx="3328344" cy="707886"/>
          </a:xfrm>
          <a:prstGeom prst="rect">
            <a:avLst/>
          </a:prstGeom>
        </p:spPr>
        <p:txBody>
          <a:bodyPr wrap="square">
            <a:spAutoFit/>
          </a:bodyPr>
          <a:lstStyle/>
          <a:p>
            <a:r>
              <a:rPr lang="en-US" sz="4000" dirty="0"/>
              <a:t>Introduction</a:t>
            </a:r>
          </a:p>
        </p:txBody>
      </p:sp>
      <p:sp>
        <p:nvSpPr>
          <p:cNvPr id="4" name="Content Placeholder 3">
            <a:extLst>
              <a:ext uri="{FF2B5EF4-FFF2-40B4-BE49-F238E27FC236}">
                <a16:creationId xmlns="" xmlns:a16="http://schemas.microsoft.com/office/drawing/2014/main" id="{F4577531-A347-4E27-88F3-BE0BC5613F32}"/>
              </a:ext>
            </a:extLst>
          </p:cNvPr>
          <p:cNvSpPr>
            <a:spLocks noGrp="1"/>
          </p:cNvSpPr>
          <p:nvPr>
            <p:ph idx="1"/>
          </p:nvPr>
        </p:nvSpPr>
        <p:spPr>
          <a:xfrm>
            <a:off x="838200" y="1149791"/>
            <a:ext cx="10515600" cy="5078991"/>
          </a:xfrm>
        </p:spPr>
        <p:txBody>
          <a:bodyPr>
            <a:normAutofit/>
          </a:bodyPr>
          <a:lstStyle/>
          <a:p>
            <a:r>
              <a:rPr lang="en-US" dirty="0" smtClean="0"/>
              <a:t>Initiatives </a:t>
            </a:r>
            <a:r>
              <a:rPr lang="en-US" dirty="0"/>
              <a:t>to promote childhood literacy and to combat socioeconomic disparities have been pursued in the community and primary care setting via Reach Out and Read (ROR) and Dolly Parton’s Imagination Library (DPIL). </a:t>
            </a:r>
            <a:endParaRPr lang="en-US" dirty="0" smtClean="0"/>
          </a:p>
          <a:p>
            <a:pPr lvl="1"/>
            <a:r>
              <a:rPr lang="en-US" dirty="0"/>
              <a:t>Reach Out and Read (ROR) is a national program that provides books to children at well child visits from 6 months to 5 years of age, while also counseling the parent on the importance of reading aloud. </a:t>
            </a:r>
            <a:endParaRPr lang="en-US" dirty="0" smtClean="0"/>
          </a:p>
          <a:p>
            <a:pPr lvl="1"/>
            <a:r>
              <a:rPr lang="en-US" dirty="0"/>
              <a:t>Dolly Parton’s Imagination Library (DPIL) is a program that </a:t>
            </a:r>
            <a:r>
              <a:rPr lang="en-US" dirty="0" smtClean="0"/>
              <a:t>sends a new book each </a:t>
            </a:r>
            <a:r>
              <a:rPr lang="en-US" dirty="0"/>
              <a:t>month to children from birth to five years at no cost to the families. </a:t>
            </a:r>
            <a:endParaRPr lang="en-US" dirty="0" smtClean="0"/>
          </a:p>
          <a:p>
            <a:r>
              <a:rPr lang="en-US" dirty="0" smtClean="0"/>
              <a:t>The </a:t>
            </a:r>
            <a:r>
              <a:rPr lang="en-US" dirty="0"/>
              <a:t>goal of this project is to expand literacy promotion in the local community by utilizing the existing </a:t>
            </a:r>
            <a:r>
              <a:rPr lang="en-US" dirty="0" smtClean="0"/>
              <a:t>program of DPIL </a:t>
            </a:r>
            <a:r>
              <a:rPr lang="en-US" dirty="0"/>
              <a:t>through visits with primary care providers. </a:t>
            </a:r>
          </a:p>
        </p:txBody>
      </p:sp>
    </p:spTree>
    <p:extLst>
      <p:ext uri="{BB962C8B-B14F-4D97-AF65-F5344CB8AC3E}">
        <p14:creationId xmlns:p14="http://schemas.microsoft.com/office/powerpoint/2010/main" val="1971709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6" name="Rectangle 5">
            <a:extLst>
              <a:ext uri="{FF2B5EF4-FFF2-40B4-BE49-F238E27FC236}">
                <a16:creationId xmlns="" xmlns:a16="http://schemas.microsoft.com/office/drawing/2014/main" id="{37F714F8-198D-4C2B-AD4C-FADF88394457}"/>
              </a:ext>
            </a:extLst>
          </p:cNvPr>
          <p:cNvSpPr/>
          <p:nvPr/>
        </p:nvSpPr>
        <p:spPr>
          <a:xfrm>
            <a:off x="4701560" y="248886"/>
            <a:ext cx="3654164" cy="769441"/>
          </a:xfrm>
          <a:prstGeom prst="rect">
            <a:avLst/>
          </a:prstGeom>
        </p:spPr>
        <p:txBody>
          <a:bodyPr wrap="square">
            <a:spAutoFit/>
          </a:bodyPr>
          <a:lstStyle/>
          <a:p>
            <a:r>
              <a:rPr lang="en-US" sz="4400" dirty="0"/>
              <a:t>Methods</a:t>
            </a:r>
          </a:p>
        </p:txBody>
      </p:sp>
      <p:sp>
        <p:nvSpPr>
          <p:cNvPr id="3" name="Content Placeholder 2">
            <a:extLst>
              <a:ext uri="{FF2B5EF4-FFF2-40B4-BE49-F238E27FC236}">
                <a16:creationId xmlns="" xmlns:a16="http://schemas.microsoft.com/office/drawing/2014/main" id="{1E73F3AB-C329-4099-B6AD-7E03D10D0B71}"/>
              </a:ext>
            </a:extLst>
          </p:cNvPr>
          <p:cNvSpPr>
            <a:spLocks noGrp="1"/>
          </p:cNvSpPr>
          <p:nvPr>
            <p:ph sz="half" idx="1"/>
          </p:nvPr>
        </p:nvSpPr>
        <p:spPr>
          <a:xfrm>
            <a:off x="772883" y="1160231"/>
            <a:ext cx="5717891" cy="5138124"/>
          </a:xfrm>
        </p:spPr>
        <p:txBody>
          <a:bodyPr>
            <a:normAutofit/>
          </a:bodyPr>
          <a:lstStyle/>
          <a:p>
            <a:r>
              <a:rPr lang="en-US" dirty="0" smtClean="0"/>
              <a:t>The main intervention of this project was to introduce and increase DPIL sign-ups to all ECU clinics that see children from newborn to 5 years old beginning in August 2020. </a:t>
            </a:r>
          </a:p>
          <a:p>
            <a:pPr lvl="1"/>
            <a:r>
              <a:rPr lang="en-US" dirty="0" smtClean="0"/>
              <a:t>Clinics include ECU Pediatrics, ECU Medicine-Pediatrics, ECU Family Medicine, and ECU Pediatric Dentistry</a:t>
            </a:r>
          </a:p>
          <a:p>
            <a:pPr lvl="1"/>
            <a:r>
              <a:rPr lang="en-US" dirty="0" smtClean="0"/>
              <a:t>This was achieved through QR codes placed in patient rooms. </a:t>
            </a:r>
          </a:p>
          <a:p>
            <a:pPr lvl="1"/>
            <a:r>
              <a:rPr lang="en-US" dirty="0" smtClean="0"/>
              <a:t>If a parent did not feel comfortable or did have adequate technology, paper forms were offered. </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30680" y="978191"/>
            <a:ext cx="3142124" cy="4837113"/>
          </a:xfrm>
        </p:spPr>
      </p:pic>
    </p:spTree>
    <p:extLst>
      <p:ext uri="{BB962C8B-B14F-4D97-AF65-F5344CB8AC3E}">
        <p14:creationId xmlns:p14="http://schemas.microsoft.com/office/powerpoint/2010/main" val="890988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5" name="Rectangle 4">
            <a:extLst>
              <a:ext uri="{FF2B5EF4-FFF2-40B4-BE49-F238E27FC236}">
                <a16:creationId xmlns="" xmlns:a16="http://schemas.microsoft.com/office/drawing/2014/main" id="{4010F378-DBCC-4C0F-8078-B9243DD5196D}"/>
              </a:ext>
            </a:extLst>
          </p:cNvPr>
          <p:cNvSpPr/>
          <p:nvPr/>
        </p:nvSpPr>
        <p:spPr>
          <a:xfrm>
            <a:off x="5079932" y="332968"/>
            <a:ext cx="2519047" cy="707886"/>
          </a:xfrm>
          <a:prstGeom prst="rect">
            <a:avLst/>
          </a:prstGeom>
        </p:spPr>
        <p:txBody>
          <a:bodyPr wrap="square">
            <a:spAutoFit/>
          </a:bodyPr>
          <a:lstStyle/>
          <a:p>
            <a:r>
              <a:rPr lang="en-US" sz="4000" dirty="0"/>
              <a:t>Results</a:t>
            </a:r>
            <a:endParaRPr lang="en-US" dirty="0"/>
          </a:p>
        </p:txBody>
      </p:sp>
      <p:sp>
        <p:nvSpPr>
          <p:cNvPr id="4" name="Content Placeholder 3"/>
          <p:cNvSpPr>
            <a:spLocks noGrp="1"/>
          </p:cNvSpPr>
          <p:nvPr>
            <p:ph sz="half" idx="1"/>
          </p:nvPr>
        </p:nvSpPr>
        <p:spPr>
          <a:xfrm>
            <a:off x="838200" y="1362377"/>
            <a:ext cx="5181600" cy="4814586"/>
          </a:xfrm>
        </p:spPr>
        <p:txBody>
          <a:bodyPr>
            <a:normAutofit/>
          </a:bodyPr>
          <a:lstStyle/>
          <a:p>
            <a:r>
              <a:rPr lang="en-US" dirty="0"/>
              <a:t>From August 1, 2020 to March 31, 2021, there were </a:t>
            </a:r>
            <a:r>
              <a:rPr lang="en-US" b="1" dirty="0" smtClean="0">
                <a:solidFill>
                  <a:srgbClr val="FF0000"/>
                </a:solidFill>
              </a:rPr>
              <a:t>80 </a:t>
            </a:r>
            <a:r>
              <a:rPr lang="en-US" b="1" dirty="0">
                <a:solidFill>
                  <a:srgbClr val="FF0000"/>
                </a:solidFill>
              </a:rPr>
              <a:t>QR codes utilized </a:t>
            </a:r>
            <a:r>
              <a:rPr lang="en-US" dirty="0"/>
              <a:t>for DPIL sign-ups. </a:t>
            </a:r>
            <a:endParaRPr lang="en-US" dirty="0" smtClean="0"/>
          </a:p>
          <a:p>
            <a:r>
              <a:rPr lang="en-US" dirty="0" smtClean="0"/>
              <a:t>From </a:t>
            </a:r>
            <a:r>
              <a:rPr lang="en-US" dirty="0"/>
              <a:t>September 1, 2020 to </a:t>
            </a:r>
            <a:r>
              <a:rPr lang="en-US" dirty="0" smtClean="0"/>
              <a:t>March </a:t>
            </a:r>
            <a:r>
              <a:rPr lang="en-US" dirty="0"/>
              <a:t>31, 2020, there were </a:t>
            </a:r>
            <a:r>
              <a:rPr lang="en-US" b="1" dirty="0">
                <a:solidFill>
                  <a:srgbClr val="FF0000"/>
                </a:solidFill>
              </a:rPr>
              <a:t>7</a:t>
            </a:r>
            <a:r>
              <a:rPr lang="en-US" b="1" dirty="0" smtClean="0">
                <a:solidFill>
                  <a:srgbClr val="FF0000"/>
                </a:solidFill>
              </a:rPr>
              <a:t>4 </a:t>
            </a:r>
            <a:r>
              <a:rPr lang="en-US" b="1" dirty="0">
                <a:solidFill>
                  <a:srgbClr val="FF0000"/>
                </a:solidFill>
              </a:rPr>
              <a:t>children </a:t>
            </a:r>
            <a:r>
              <a:rPr lang="en-US" dirty="0"/>
              <a:t>that were signed up via paper registration forms at ECU Family Medicine. </a:t>
            </a:r>
            <a:endParaRPr lang="en-US" dirty="0" smtClean="0"/>
          </a:p>
          <a:p>
            <a:r>
              <a:rPr lang="en-US" dirty="0" smtClean="0"/>
              <a:t>This is a potential for </a:t>
            </a:r>
            <a:r>
              <a:rPr lang="en-US" dirty="0" smtClean="0"/>
              <a:t>over </a:t>
            </a:r>
            <a:r>
              <a:rPr lang="en-US" b="1" dirty="0">
                <a:solidFill>
                  <a:srgbClr val="FF0000"/>
                </a:solidFill>
              </a:rPr>
              <a:t>9</a:t>
            </a:r>
            <a:r>
              <a:rPr lang="en-US" b="1" dirty="0" smtClean="0">
                <a:solidFill>
                  <a:srgbClr val="FF0000"/>
                </a:solidFill>
              </a:rPr>
              <a:t>,000 </a:t>
            </a:r>
            <a:r>
              <a:rPr lang="en-US" b="1" dirty="0" smtClean="0">
                <a:solidFill>
                  <a:srgbClr val="FF0000"/>
                </a:solidFill>
              </a:rPr>
              <a:t>books</a:t>
            </a:r>
            <a:r>
              <a:rPr lang="en-US" dirty="0" smtClean="0"/>
              <a:t> to be distributed in the community! </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114403564"/>
              </p:ext>
            </p:extLst>
          </p:nvPr>
        </p:nvGraphicFramePr>
        <p:xfrm>
          <a:off x="6219599" y="1086638"/>
          <a:ext cx="5181600" cy="4814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2387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5" name="Rectangle 4">
            <a:extLst>
              <a:ext uri="{FF2B5EF4-FFF2-40B4-BE49-F238E27FC236}">
                <a16:creationId xmlns="" xmlns:a16="http://schemas.microsoft.com/office/drawing/2014/main" id="{BDF94346-016D-4622-A79B-AD59E3E5BCDA}"/>
              </a:ext>
            </a:extLst>
          </p:cNvPr>
          <p:cNvSpPr/>
          <p:nvPr/>
        </p:nvSpPr>
        <p:spPr>
          <a:xfrm>
            <a:off x="5259882" y="466728"/>
            <a:ext cx="1672236" cy="707886"/>
          </a:xfrm>
          <a:prstGeom prst="rect">
            <a:avLst/>
          </a:prstGeom>
        </p:spPr>
        <p:txBody>
          <a:bodyPr wrap="square">
            <a:spAutoFit/>
          </a:bodyPr>
          <a:lstStyle/>
          <a:p>
            <a:r>
              <a:rPr lang="en-US" sz="4000" dirty="0"/>
              <a:t>Results</a:t>
            </a:r>
          </a:p>
        </p:txBody>
      </p:sp>
      <p:graphicFrame>
        <p:nvGraphicFramePr>
          <p:cNvPr id="7" name="Chart 6"/>
          <p:cNvGraphicFramePr/>
          <p:nvPr>
            <p:extLst>
              <p:ext uri="{D42A27DB-BD31-4B8C-83A1-F6EECF244321}">
                <p14:modId xmlns:p14="http://schemas.microsoft.com/office/powerpoint/2010/main" val="220362550"/>
              </p:ext>
            </p:extLst>
          </p:nvPr>
        </p:nvGraphicFramePr>
        <p:xfrm>
          <a:off x="4462272" y="2863284"/>
          <a:ext cx="7108335" cy="3112782"/>
        </p:xfrm>
        <a:graphic>
          <a:graphicData uri="http://schemas.openxmlformats.org/drawingml/2006/chart">
            <c:chart xmlns:c="http://schemas.openxmlformats.org/drawingml/2006/chart" xmlns:r="http://schemas.openxmlformats.org/officeDocument/2006/relationships" r:id="rId3"/>
          </a:graphicData>
        </a:graphic>
      </p:graphicFrame>
      <p:sp>
        <p:nvSpPr>
          <p:cNvPr id="12" name="Content Placeholder 3"/>
          <p:cNvSpPr>
            <a:spLocks noGrp="1"/>
          </p:cNvSpPr>
          <p:nvPr>
            <p:ph sz="half" idx="1"/>
          </p:nvPr>
        </p:nvSpPr>
        <p:spPr>
          <a:xfrm>
            <a:off x="4608575" y="1468336"/>
            <a:ext cx="6962031" cy="1146848"/>
          </a:xfrm>
        </p:spPr>
        <p:txBody>
          <a:bodyPr>
            <a:normAutofit fontScale="85000" lnSpcReduction="20000"/>
          </a:bodyPr>
          <a:lstStyle/>
          <a:p>
            <a:r>
              <a:rPr lang="en-US" dirty="0" smtClean="0"/>
              <a:t>United Way and </a:t>
            </a:r>
            <a:r>
              <a:rPr lang="en-US" dirty="0" err="1" smtClean="0"/>
              <a:t>ReadENC</a:t>
            </a:r>
            <a:r>
              <a:rPr lang="en-US" dirty="0" smtClean="0"/>
              <a:t> tracks percent of active recipients in the Pitt County 0-5 population per Smart Start, as well as number graduated each month.</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529" y="1090824"/>
            <a:ext cx="3336693" cy="5156708"/>
          </a:xfrm>
          <a:prstGeom prst="rect">
            <a:avLst/>
          </a:prstGeom>
        </p:spPr>
      </p:pic>
    </p:spTree>
    <p:extLst>
      <p:ext uri="{BB962C8B-B14F-4D97-AF65-F5344CB8AC3E}">
        <p14:creationId xmlns:p14="http://schemas.microsoft.com/office/powerpoint/2010/main" val="1550817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5" name="Rectangle 4">
            <a:extLst>
              <a:ext uri="{FF2B5EF4-FFF2-40B4-BE49-F238E27FC236}">
                <a16:creationId xmlns="" xmlns:a16="http://schemas.microsoft.com/office/drawing/2014/main" id="{BDF94346-016D-4622-A79B-AD59E3E5BCDA}"/>
              </a:ext>
            </a:extLst>
          </p:cNvPr>
          <p:cNvSpPr/>
          <p:nvPr/>
        </p:nvSpPr>
        <p:spPr>
          <a:xfrm>
            <a:off x="4726911" y="176107"/>
            <a:ext cx="3580327" cy="707886"/>
          </a:xfrm>
          <a:prstGeom prst="rect">
            <a:avLst/>
          </a:prstGeom>
        </p:spPr>
        <p:txBody>
          <a:bodyPr wrap="square">
            <a:spAutoFit/>
          </a:bodyPr>
          <a:lstStyle/>
          <a:p>
            <a:r>
              <a:rPr lang="en-US" sz="4000" dirty="0"/>
              <a:t>Conclusion</a:t>
            </a:r>
          </a:p>
        </p:txBody>
      </p:sp>
      <p:sp>
        <p:nvSpPr>
          <p:cNvPr id="3" name="Content Placeholder 2">
            <a:extLst>
              <a:ext uri="{FF2B5EF4-FFF2-40B4-BE49-F238E27FC236}">
                <a16:creationId xmlns="" xmlns:a16="http://schemas.microsoft.com/office/drawing/2014/main" id="{A9020CBE-8389-4813-B86F-1023BFA73910}"/>
              </a:ext>
            </a:extLst>
          </p:cNvPr>
          <p:cNvSpPr>
            <a:spLocks noGrp="1"/>
          </p:cNvSpPr>
          <p:nvPr>
            <p:ph idx="1"/>
          </p:nvPr>
        </p:nvSpPr>
        <p:spPr>
          <a:xfrm>
            <a:off x="819912" y="1367181"/>
            <a:ext cx="10515600" cy="3427708"/>
          </a:xfrm>
        </p:spPr>
        <p:txBody>
          <a:bodyPr>
            <a:normAutofit/>
          </a:bodyPr>
          <a:lstStyle/>
          <a:p>
            <a:r>
              <a:rPr lang="en-US" dirty="0"/>
              <a:t>COVID-19 impacted many aspects of children’s lives, including school attendance and in-person well-check visits. While this influenced data collection, it also emphasized the importance of at-home reading experiences. </a:t>
            </a:r>
            <a:endParaRPr lang="en-US" dirty="0" smtClean="0"/>
          </a:p>
          <a:p>
            <a:r>
              <a:rPr lang="en-US" dirty="0" smtClean="0"/>
              <a:t>Ultimately</a:t>
            </a:r>
            <a:r>
              <a:rPr lang="en-US" dirty="0"/>
              <a:t>, more children in the local community, regardless of socioeconomic status, have access to more reading resources prior to beginning school in hopes of improving language skills and kindergarten readiness. </a:t>
            </a:r>
            <a:endParaRPr lang="en-US" dirty="0" smtClean="0"/>
          </a:p>
          <a:p>
            <a:endParaRPr lang="en-US" dirty="0">
              <a:solidFill>
                <a:srgbClr val="FF0000"/>
              </a:solidFill>
            </a:endParaRPr>
          </a:p>
        </p:txBody>
      </p:sp>
      <p:sp>
        <p:nvSpPr>
          <p:cNvPr id="7" name="Content Placeholder 2">
            <a:extLst>
              <a:ext uri="{FF2B5EF4-FFF2-40B4-BE49-F238E27FC236}">
                <a16:creationId xmlns="" xmlns:a16="http://schemas.microsoft.com/office/drawing/2014/main" id="{A9020CBE-8389-4813-B86F-1023BFA73910}"/>
              </a:ext>
            </a:extLst>
          </p:cNvPr>
          <p:cNvSpPr txBox="1">
            <a:spLocks/>
          </p:cNvSpPr>
          <p:nvPr/>
        </p:nvSpPr>
        <p:spPr>
          <a:xfrm>
            <a:off x="1045464" y="4977769"/>
            <a:ext cx="10515600" cy="961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smtClean="0"/>
              <a:t>Additional acknowledgements to Dr. Terry Atkinson with ECU College of Education for her direction, resources, and advice on this project! </a:t>
            </a:r>
            <a:endParaRPr lang="en-US" i="1" dirty="0"/>
          </a:p>
        </p:txBody>
      </p:sp>
    </p:spTree>
    <p:extLst>
      <p:ext uri="{BB962C8B-B14F-4D97-AF65-F5344CB8AC3E}">
        <p14:creationId xmlns:p14="http://schemas.microsoft.com/office/powerpoint/2010/main" val="7256529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03d67597-4b5e-4414-9fcf-b9896696d229"/>
  <p:tag name="TPVERSION" val="6"/>
  <p:tag name="TPFULLVERSION" val="7.5.8.4"/>
  <p:tag name="PPTVERSION" val="16"/>
  <p:tag name="TPOS" val="2"/>
  <p:tag name="TPLASTSAVEVERSION" val="6.2 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6186</TotalTime>
  <Words>506</Words>
  <Application>Microsoft Macintosh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Calibri Light</vt:lpstr>
      <vt:lpstr>Arial</vt:lpstr>
      <vt:lpstr>Office Theme</vt:lpstr>
      <vt:lpstr>Elizabeth Cochran Service-Learning Distinction Track Scholar  Literacy promotion in children via book distribution programs and primary care providers   Dr. Jennifer Crotty, ECU Pediatrics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XXX Distinction Track Scholar Project Title Mentor</dc:title>
  <dc:creator>Garris, Jenna</dc:creator>
  <cp:lastModifiedBy>Microsoft Office User</cp:lastModifiedBy>
  <cp:revision>34</cp:revision>
  <dcterms:created xsi:type="dcterms:W3CDTF">2018-02-07T18:32:32Z</dcterms:created>
  <dcterms:modified xsi:type="dcterms:W3CDTF">2021-04-12T20:16:50Z</dcterms:modified>
</cp:coreProperties>
</file>