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9" r:id="rId3"/>
    <p:sldId id="258" r:id="rId4"/>
    <p:sldId id="259" r:id="rId5"/>
    <p:sldId id="261" r:id="rId6"/>
    <p:sldId id="2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87360"/>
  </p:normalViewPr>
  <p:slideViewPr>
    <p:cSldViewPr snapToGrid="0">
      <p:cViewPr varScale="1">
        <p:scale>
          <a:sx n="85" d="100"/>
          <a:sy n="85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Get rid of “results” and add separate titles to the sections to indicate tissue types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3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4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emf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emf"/><Relationship Id="rId10" Type="http://schemas.openxmlformats.org/officeDocument/2006/relationships/image" Target="../media/image8.e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2.tiff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8.emf"/><Relationship Id="rId4" Type="http://schemas.openxmlformats.org/officeDocument/2006/relationships/image" Target="../media/image2.tif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443" y="206440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88" y="4770793"/>
            <a:ext cx="10866660" cy="123189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Lindsey Burleson, Research Distinction Track Scholar</a:t>
            </a:r>
            <a:br>
              <a:rPr lang="en-US" sz="4400" dirty="0"/>
            </a:br>
            <a:r>
              <a:rPr lang="en-US" sz="4400" dirty="0"/>
              <a:t>Dr. Johanna Hannan, PhD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D30ED-92A8-174A-9210-8A9C3571F262}"/>
              </a:ext>
            </a:extLst>
          </p:cNvPr>
          <p:cNvSpPr txBox="1"/>
          <p:nvPr/>
        </p:nvSpPr>
        <p:spPr>
          <a:xfrm>
            <a:off x="4880641" y="6088958"/>
            <a:ext cx="1775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 have no disclosures.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BE524-E22C-394D-8C6E-2F104E4E5FDC}"/>
              </a:ext>
            </a:extLst>
          </p:cNvPr>
          <p:cNvSpPr txBox="1"/>
          <p:nvPr/>
        </p:nvSpPr>
        <p:spPr>
          <a:xfrm>
            <a:off x="571251" y="3114860"/>
            <a:ext cx="1131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Female Genitourinary Dysfunction following </a:t>
            </a:r>
          </a:p>
          <a:p>
            <a:pPr algn="ctr"/>
            <a:r>
              <a:rPr lang="en-US" sz="4800" dirty="0"/>
              <a:t>Pelvic 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165532" y="362696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91"/>
            <a:ext cx="10515600" cy="507899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Gynecologic cancers are becoming the most commonly                        treated cancers in developed countries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Local radiation therapy has become a mainstay in pelvic                         cancer treatments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Healthy tissue is at risk of receiving collateral radiation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vaginal dryness, radiation cystitis, sexual dysfunction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are animal models of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prostatic RT-induced erectile dysfunction, but no female models exist </a:t>
            </a:r>
          </a:p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Objectives: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Investigate acute and chronic changes to genitourinary structures following pelvic radiation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establish a female rat model of RT-induced sexual dysfunction.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To investigate the role of oxidative stress and inflammation on RT-induced vaginal injury.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05440D3-E477-5F4B-A31F-BD158AA0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11" y="716639"/>
            <a:ext cx="31242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72682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943553" y="111708"/>
            <a:ext cx="2304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317"/>
            <a:ext cx="10515600" cy="525900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Female Sprague-Dawley rats (12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wks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Rats are anesthetized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recieve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either 1 dose of                                    0 or 20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external radiation treatment to the lower pelvis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Experiments were conducted at 4 or 9-weeks post-RT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Experimental measurements: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Nerve-mediated changes in vaginal blood flow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Vasoreactivity of vagina, bladder, and internal and external                      urethral sphincters (IUS, EUS)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Gene expression of vaginal oxidative and inflammatory                                  markers via PCR (IL-6, TNF-a, NOX2, and NOX4)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89145-48C9-2846-A154-D73E653BA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t="38383" r="27168" b="9814"/>
          <a:stretch>
            <a:fillRect/>
          </a:stretch>
        </p:blipFill>
        <p:spPr bwMode="auto">
          <a:xfrm>
            <a:off x="9714513" y="1085462"/>
            <a:ext cx="2214727" cy="260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A03B89B-AFB8-8B4C-860E-FB132333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62" y="4419097"/>
            <a:ext cx="3027341" cy="135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9438886" y="6498486"/>
            <a:ext cx="1229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629" y="6068042"/>
            <a:ext cx="1231781" cy="450957"/>
          </a:xfrm>
          <a:prstGeom prst="rect">
            <a:avLst/>
          </a:prstGeom>
        </p:spPr>
      </p:pic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F25766FF-2762-8D40-97FF-87E742BC8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064040"/>
              </p:ext>
            </p:extLst>
          </p:nvPr>
        </p:nvGraphicFramePr>
        <p:xfrm>
          <a:off x="182879" y="1226024"/>
          <a:ext cx="3030415" cy="201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Prism Project" r:id="rId5" imgW="23901400" imgH="15875000" progId="Prism5.Document">
                  <p:embed/>
                </p:oleObj>
              </mc:Choice>
              <mc:Fallback>
                <p:oleObj name="Prism Project" r:id="rId5" imgW="23901400" imgH="15875000" progId="Prism5.Document">
                  <p:embed/>
                  <p:pic>
                    <p:nvPicPr>
                      <p:cNvPr id="43011" name="Object 7">
                        <a:extLst>
                          <a:ext uri="{FF2B5EF4-FFF2-40B4-BE49-F238E27FC236}">
                            <a16:creationId xmlns:a16="http://schemas.microsoft.com/office/drawing/2014/main" id="{9C3ECE4F-205A-2348-A9E4-A4F5989AC42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79" y="1226024"/>
                        <a:ext cx="3030415" cy="2013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877F9DFC-5A2F-3944-8391-A5FD55691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22166"/>
              </p:ext>
            </p:extLst>
          </p:nvPr>
        </p:nvGraphicFramePr>
        <p:xfrm>
          <a:off x="3122804" y="1130864"/>
          <a:ext cx="3024914" cy="205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Prism Project" r:id="rId7" imgW="23583900" imgH="16014700" progId="Prism5.Document">
                  <p:embed/>
                </p:oleObj>
              </mc:Choice>
              <mc:Fallback>
                <p:oleObj name="Prism Project" r:id="rId7" imgW="23583900" imgH="16014700" progId="Prism5.Document">
                  <p:embed/>
                  <p:pic>
                    <p:nvPicPr>
                      <p:cNvPr id="47108" name="Object 5">
                        <a:extLst>
                          <a:ext uri="{FF2B5EF4-FFF2-40B4-BE49-F238E27FC236}">
                            <a16:creationId xmlns:a16="http://schemas.microsoft.com/office/drawing/2014/main" id="{06051473-462C-DC4C-993E-DEFF6B730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804" y="1130864"/>
                        <a:ext cx="3024914" cy="2055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D95BD46-AE86-2940-BE3F-DF07C6E8E0D9}"/>
              </a:ext>
            </a:extLst>
          </p:cNvPr>
          <p:cNvSpPr/>
          <p:nvPr/>
        </p:nvSpPr>
        <p:spPr>
          <a:xfrm>
            <a:off x="529267" y="3475714"/>
            <a:ext cx="998103" cy="5590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AED07127-F233-6B4A-9BEE-AD6C14888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352102"/>
              </p:ext>
            </p:extLst>
          </p:nvPr>
        </p:nvGraphicFramePr>
        <p:xfrm>
          <a:off x="3068565" y="3693829"/>
          <a:ext cx="3037979" cy="205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Prism Project" r:id="rId9" imgW="23749000" imgH="16078200" progId="Prism5.Document">
                  <p:embed/>
                </p:oleObj>
              </mc:Choice>
              <mc:Fallback>
                <p:oleObj name="Prism Project" r:id="rId9" imgW="23749000" imgH="16078200" progId="Prism5.Document">
                  <p:embed/>
                  <p:pic>
                    <p:nvPicPr>
                      <p:cNvPr id="48131" name="Object 7">
                        <a:extLst>
                          <a:ext uri="{FF2B5EF4-FFF2-40B4-BE49-F238E27FC236}">
                            <a16:creationId xmlns:a16="http://schemas.microsoft.com/office/drawing/2014/main" id="{03053647-5613-1641-B8E5-5DD603D065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565" y="3693829"/>
                        <a:ext cx="3037979" cy="2055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309985C4-B085-734E-9446-F5CBE3286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00756"/>
              </p:ext>
            </p:extLst>
          </p:nvPr>
        </p:nvGraphicFramePr>
        <p:xfrm>
          <a:off x="112023" y="3640820"/>
          <a:ext cx="3101271" cy="208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Prism Project" r:id="rId11" imgW="3962400" imgH="2667000" progId="Prism5.Document">
                  <p:embed/>
                </p:oleObj>
              </mc:Choice>
              <mc:Fallback>
                <p:oleObj name="Prism Project" r:id="rId11" imgW="3962400" imgH="2667000" progId="Prism5.Document">
                  <p:embed/>
                  <p:pic>
                    <p:nvPicPr>
                      <p:cNvPr id="48132" name="Object 8">
                        <a:extLst>
                          <a:ext uri="{FF2B5EF4-FFF2-40B4-BE49-F238E27FC236}">
                            <a16:creationId xmlns:a16="http://schemas.microsoft.com/office/drawing/2014/main" id="{1A477D6C-D5AD-734D-BE8E-B5ECCA6084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23" y="3640820"/>
                        <a:ext cx="3101271" cy="2084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">
            <a:extLst>
              <a:ext uri="{FF2B5EF4-FFF2-40B4-BE49-F238E27FC236}">
                <a16:creationId xmlns:a16="http://schemas.microsoft.com/office/drawing/2014/main" id="{4EB2D2E6-CBA9-1049-8E56-86D6BDEE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80" y="3755250"/>
            <a:ext cx="884759" cy="50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3F4AAEC-ACB2-F744-B378-19E3D26DF181}"/>
              </a:ext>
            </a:extLst>
          </p:cNvPr>
          <p:cNvSpPr txBox="1"/>
          <p:nvPr/>
        </p:nvSpPr>
        <p:spPr>
          <a:xfrm>
            <a:off x="112023" y="1121946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B34EF4-90DC-804B-B53E-244D93DD7FD2}"/>
              </a:ext>
            </a:extLst>
          </p:cNvPr>
          <p:cNvSpPr txBox="1"/>
          <p:nvPr/>
        </p:nvSpPr>
        <p:spPr>
          <a:xfrm>
            <a:off x="2899753" y="1121946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678659-123C-AC44-B690-AB60C05063FD}"/>
              </a:ext>
            </a:extLst>
          </p:cNvPr>
          <p:cNvSpPr txBox="1"/>
          <p:nvPr/>
        </p:nvSpPr>
        <p:spPr>
          <a:xfrm>
            <a:off x="109892" y="3499052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8FEB0C-EC8B-6C44-89E2-DF61CE581BA2}"/>
              </a:ext>
            </a:extLst>
          </p:cNvPr>
          <p:cNvSpPr txBox="1"/>
          <p:nvPr/>
        </p:nvSpPr>
        <p:spPr>
          <a:xfrm>
            <a:off x="2902629" y="3499052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5F1BFB28-6BF0-8440-B72A-C8118F16FE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161112"/>
              </p:ext>
            </p:extLst>
          </p:nvPr>
        </p:nvGraphicFramePr>
        <p:xfrm>
          <a:off x="6406726" y="1203854"/>
          <a:ext cx="2992748" cy="201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Prism Project" r:id="rId14" imgW="3924300" imgH="2413000" progId="Prism5.Document">
                  <p:embed/>
                </p:oleObj>
              </mc:Choice>
              <mc:Fallback>
                <p:oleObj name="Prism Project" r:id="rId14" imgW="3924300" imgH="2413000" progId="Prism5.Document">
                  <p:embed/>
                  <p:pic>
                    <p:nvPicPr>
                      <p:cNvPr id="55298" name="Object 9">
                        <a:extLst>
                          <a:ext uri="{FF2B5EF4-FFF2-40B4-BE49-F238E27FC236}">
                            <a16:creationId xmlns:a16="http://schemas.microsoft.com/office/drawing/2014/main" id="{CB8F2454-77F7-4E4E-AC36-1715A438FAB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726" y="1203854"/>
                        <a:ext cx="2992748" cy="201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>
            <a:extLst>
              <a:ext uri="{FF2B5EF4-FFF2-40B4-BE49-F238E27FC236}">
                <a16:creationId xmlns:a16="http://schemas.microsoft.com/office/drawing/2014/main" id="{FB556A5D-F634-A649-95B5-197D8A749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706627"/>
              </p:ext>
            </p:extLst>
          </p:nvPr>
        </p:nvGraphicFramePr>
        <p:xfrm>
          <a:off x="9194569" y="1203854"/>
          <a:ext cx="2992748" cy="201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Prism Project" r:id="rId16" imgW="3924300" imgH="2413000" progId="Prism5.Document">
                  <p:embed/>
                </p:oleObj>
              </mc:Choice>
              <mc:Fallback>
                <p:oleObj name="Prism Project" r:id="rId16" imgW="3924300" imgH="2413000" progId="Prism5.Document">
                  <p:embed/>
                  <p:pic>
                    <p:nvPicPr>
                      <p:cNvPr id="55299" name="Object 10">
                        <a:extLst>
                          <a:ext uri="{FF2B5EF4-FFF2-40B4-BE49-F238E27FC236}">
                            <a16:creationId xmlns:a16="http://schemas.microsoft.com/office/drawing/2014/main" id="{F6F8751F-84DA-BA41-9298-5E49466B37F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4569" y="1203854"/>
                        <a:ext cx="2992748" cy="201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8">
            <a:extLst>
              <a:ext uri="{FF2B5EF4-FFF2-40B4-BE49-F238E27FC236}">
                <a16:creationId xmlns:a16="http://schemas.microsoft.com/office/drawing/2014/main" id="{4192DADF-A02B-A94D-8F9D-C4C73EB0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257" y="1306612"/>
            <a:ext cx="755042" cy="42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25E919-6B4E-1643-9A97-72829735DAD5}"/>
              </a:ext>
            </a:extLst>
          </p:cNvPr>
          <p:cNvCxnSpPr>
            <a:cxnSpLocks/>
          </p:cNvCxnSpPr>
          <p:nvPr/>
        </p:nvCxnSpPr>
        <p:spPr>
          <a:xfrm>
            <a:off x="6147718" y="1040854"/>
            <a:ext cx="0" cy="48343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9">
            <a:extLst>
              <a:ext uri="{FF2B5EF4-FFF2-40B4-BE49-F238E27FC236}">
                <a16:creationId xmlns:a16="http://schemas.microsoft.com/office/drawing/2014/main" id="{B64E0199-AF17-814D-B09C-70879194B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07945"/>
              </p:ext>
            </p:extLst>
          </p:nvPr>
        </p:nvGraphicFramePr>
        <p:xfrm>
          <a:off x="6372501" y="3507938"/>
          <a:ext cx="2992749" cy="201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Prism Project" r:id="rId19" imgW="4038600" imgH="2413000" progId="Prism5.Document">
                  <p:embed/>
                </p:oleObj>
              </mc:Choice>
              <mc:Fallback>
                <p:oleObj name="Prism Project" r:id="rId19" imgW="4038600" imgH="2413000" progId="Prism5.Document">
                  <p:embed/>
                  <p:pic>
                    <p:nvPicPr>
                      <p:cNvPr id="56323" name="Object 9">
                        <a:extLst>
                          <a:ext uri="{FF2B5EF4-FFF2-40B4-BE49-F238E27FC236}">
                            <a16:creationId xmlns:a16="http://schemas.microsoft.com/office/drawing/2014/main" id="{8FD2A812-39D1-624B-9C49-8A468CA0822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501" y="3507938"/>
                        <a:ext cx="2992749" cy="2013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">
            <a:extLst>
              <a:ext uri="{FF2B5EF4-FFF2-40B4-BE49-F238E27FC236}">
                <a16:creationId xmlns:a16="http://schemas.microsoft.com/office/drawing/2014/main" id="{0A1B6C13-3DBC-2D44-8C59-41598CF73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483682"/>
              </p:ext>
            </p:extLst>
          </p:nvPr>
        </p:nvGraphicFramePr>
        <p:xfrm>
          <a:off x="9199252" y="3502493"/>
          <a:ext cx="2992748" cy="201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Prism Project" r:id="rId21" imgW="3962400" imgH="2413000" progId="Prism5.Document">
                  <p:embed/>
                </p:oleObj>
              </mc:Choice>
              <mc:Fallback>
                <p:oleObj name="Prism Project" r:id="rId21" imgW="3962400" imgH="2413000" progId="Prism5.Document">
                  <p:embed/>
                  <p:pic>
                    <p:nvPicPr>
                      <p:cNvPr id="56324" name="Object 10">
                        <a:extLst>
                          <a:ext uri="{FF2B5EF4-FFF2-40B4-BE49-F238E27FC236}">
                            <a16:creationId xmlns:a16="http://schemas.microsoft.com/office/drawing/2014/main" id="{EA043E5A-37A0-4242-9F31-6055587927F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9252" y="3502493"/>
                        <a:ext cx="2992748" cy="2013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8">
            <a:extLst>
              <a:ext uri="{FF2B5EF4-FFF2-40B4-BE49-F238E27FC236}">
                <a16:creationId xmlns:a16="http://schemas.microsoft.com/office/drawing/2014/main" id="{0E2CEF8E-EE27-DD4F-8BA0-E4A50AD1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708" y="3696485"/>
            <a:ext cx="752591" cy="42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B49BF09-175E-204A-A965-C20962F2D443}"/>
              </a:ext>
            </a:extLst>
          </p:cNvPr>
          <p:cNvSpPr txBox="1"/>
          <p:nvPr/>
        </p:nvSpPr>
        <p:spPr>
          <a:xfrm>
            <a:off x="6199080" y="1121841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4B6A4F-891C-F548-91BB-5028F52AE4B1}"/>
              </a:ext>
            </a:extLst>
          </p:cNvPr>
          <p:cNvSpPr txBox="1"/>
          <p:nvPr/>
        </p:nvSpPr>
        <p:spPr>
          <a:xfrm>
            <a:off x="9002949" y="1116553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8FF787-EF1C-8B46-8EE2-AF72DA95CBC5}"/>
              </a:ext>
            </a:extLst>
          </p:cNvPr>
          <p:cNvSpPr txBox="1"/>
          <p:nvPr/>
        </p:nvSpPr>
        <p:spPr>
          <a:xfrm>
            <a:off x="6199080" y="3461661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032366-51B3-2A42-A86B-60B75BE26315}"/>
              </a:ext>
            </a:extLst>
          </p:cNvPr>
          <p:cNvSpPr txBox="1"/>
          <p:nvPr/>
        </p:nvSpPr>
        <p:spPr>
          <a:xfrm>
            <a:off x="8977224" y="3462101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0BDEB-13AC-A643-BBAE-C31946F7387E}"/>
              </a:ext>
            </a:extLst>
          </p:cNvPr>
          <p:cNvSpPr txBox="1"/>
          <p:nvPr/>
        </p:nvSpPr>
        <p:spPr>
          <a:xfrm>
            <a:off x="146839" y="3056261"/>
            <a:ext cx="30710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300" dirty="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Total vaginal blood flow decreases 4 weeks post-RT, then returns to baseline </a:t>
            </a:r>
            <a:endParaRPr lang="en-US" sz="1300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32E5F1-76E9-E34B-8FB0-FC3643087E42}"/>
              </a:ext>
            </a:extLst>
          </p:cNvPr>
          <p:cNvSpPr txBox="1"/>
          <p:nvPr/>
        </p:nvSpPr>
        <p:spPr>
          <a:xfrm>
            <a:off x="3210880" y="3049892"/>
            <a:ext cx="2983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300" dirty="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Cholinergic contractions decrease 4 weeks post-RT, but returns to baseline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C72DCF-DC86-864C-96F6-9A9836FB3B38}"/>
              </a:ext>
            </a:extLst>
          </p:cNvPr>
          <p:cNvSpPr txBox="1"/>
          <p:nvPr/>
        </p:nvSpPr>
        <p:spPr>
          <a:xfrm>
            <a:off x="459548" y="5724277"/>
            <a:ext cx="52180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300" dirty="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Adrenergic and Neurogenic contractions increase 9 weeks post-RT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D1AD3E-1912-264F-8FFB-671FAD1DEC4F}"/>
              </a:ext>
            </a:extLst>
          </p:cNvPr>
          <p:cNvSpPr txBox="1"/>
          <p:nvPr/>
        </p:nvSpPr>
        <p:spPr>
          <a:xfrm>
            <a:off x="6562744" y="3168155"/>
            <a:ext cx="5329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300" dirty="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NOX2 and NOX4 gene expression increase acutely following pelvic 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1D26BE-F0A0-1640-A5C0-9DDA8F28452E}"/>
              </a:ext>
            </a:extLst>
          </p:cNvPr>
          <p:cNvSpPr txBox="1"/>
          <p:nvPr/>
        </p:nvSpPr>
        <p:spPr>
          <a:xfrm>
            <a:off x="6705832" y="5630615"/>
            <a:ext cx="52180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300" dirty="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IL-6 and TNF-α gene expression increase acutely following pelvic 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24DB9-026A-B646-A77B-6574E0FCD085}"/>
              </a:ext>
            </a:extLst>
          </p:cNvPr>
          <p:cNvSpPr txBox="1"/>
          <p:nvPr/>
        </p:nvSpPr>
        <p:spPr>
          <a:xfrm>
            <a:off x="0" y="6228666"/>
            <a:ext cx="2607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N=7/8 per group, p &lt;0.05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EB3A29-0E76-D34A-8C0C-E61E0719EBBE}"/>
              </a:ext>
            </a:extLst>
          </p:cNvPr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64F605-493C-FA45-86A5-B993AF984042}"/>
              </a:ext>
            </a:extLst>
          </p:cNvPr>
          <p:cNvSpPr txBox="1"/>
          <p:nvPr/>
        </p:nvSpPr>
        <p:spPr>
          <a:xfrm>
            <a:off x="1178085" y="322925"/>
            <a:ext cx="378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Vaginal Vasoreactivity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F2F021-D472-5D40-82F6-E680335B08E5}"/>
              </a:ext>
            </a:extLst>
          </p:cNvPr>
          <p:cNvSpPr txBox="1"/>
          <p:nvPr/>
        </p:nvSpPr>
        <p:spPr>
          <a:xfrm>
            <a:off x="7657730" y="319542"/>
            <a:ext cx="356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Vaginal Inflammation</a:t>
            </a:r>
          </a:p>
        </p:txBody>
      </p:sp>
    </p:spTree>
    <p:extLst>
      <p:ext uri="{BB962C8B-B14F-4D97-AF65-F5344CB8AC3E}">
        <p14:creationId xmlns:p14="http://schemas.microsoft.com/office/powerpoint/2010/main" val="393238782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649D6423-C0D6-0740-9AC4-2375BF5E2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52956"/>
              </p:ext>
            </p:extLst>
          </p:nvPr>
        </p:nvGraphicFramePr>
        <p:xfrm>
          <a:off x="9177122" y="969603"/>
          <a:ext cx="3227427" cy="219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Prism Project" r:id="rId5" imgW="3848100" imgH="2667000" progId="Prism5.Document">
                  <p:embed/>
                </p:oleObj>
              </mc:Choice>
              <mc:Fallback>
                <p:oleObj name="Prism Project" r:id="rId5" imgW="3848100" imgH="2667000" progId="Prism5.Document">
                  <p:embed/>
                  <p:pic>
                    <p:nvPicPr>
                      <p:cNvPr id="52228" name="Object 4">
                        <a:extLst>
                          <a:ext uri="{FF2B5EF4-FFF2-40B4-BE49-F238E27FC236}">
                            <a16:creationId xmlns:a16="http://schemas.microsoft.com/office/drawing/2014/main" id="{61F88DB2-769A-EE4C-932D-35AA8C02031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7122" y="969603"/>
                        <a:ext cx="3227427" cy="2199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241DC6E8-245F-4844-A3D8-30B869BC4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758629"/>
              </p:ext>
            </p:extLst>
          </p:nvPr>
        </p:nvGraphicFramePr>
        <p:xfrm>
          <a:off x="6222262" y="989071"/>
          <a:ext cx="3227428" cy="219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Prism Project" r:id="rId7" imgW="23063200" imgH="16141700" progId="Prism5.Document">
                  <p:embed/>
                </p:oleObj>
              </mc:Choice>
              <mc:Fallback>
                <p:oleObj name="Prism Project" r:id="rId7" imgW="23063200" imgH="16141700" progId="Prism5.Document">
                  <p:embed/>
                  <p:pic>
                    <p:nvPicPr>
                      <p:cNvPr id="52229" name="Object 6">
                        <a:extLst>
                          <a:ext uri="{FF2B5EF4-FFF2-40B4-BE49-F238E27FC236}">
                            <a16:creationId xmlns:a16="http://schemas.microsoft.com/office/drawing/2014/main" id="{CFA50E8B-A1CB-454C-99C8-B675D57410F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262" y="989071"/>
                        <a:ext cx="3227428" cy="2199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07CCDFB8-54A6-964E-B846-69D1C5122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140478"/>
              </p:ext>
            </p:extLst>
          </p:nvPr>
        </p:nvGraphicFramePr>
        <p:xfrm>
          <a:off x="9247858" y="3448349"/>
          <a:ext cx="2899172" cy="2202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Prism Project" r:id="rId9" imgW="20916900" imgH="15074900" progId="Prism5.Document">
                  <p:embed/>
                </p:oleObj>
              </mc:Choice>
              <mc:Fallback>
                <p:oleObj name="Prism Project" r:id="rId9" imgW="20916900" imgH="15074900" progId="Prism5.Document">
                  <p:embed/>
                  <p:pic>
                    <p:nvPicPr>
                      <p:cNvPr id="53252" name="Object 7">
                        <a:extLst>
                          <a:ext uri="{FF2B5EF4-FFF2-40B4-BE49-F238E27FC236}">
                            <a16:creationId xmlns:a16="http://schemas.microsoft.com/office/drawing/2014/main" id="{77ED1EC2-5DB9-654D-8A3B-8EEC8CFAB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7858" y="3448349"/>
                        <a:ext cx="2899172" cy="2202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">
            <a:extLst>
              <a:ext uri="{FF2B5EF4-FFF2-40B4-BE49-F238E27FC236}">
                <a16:creationId xmlns:a16="http://schemas.microsoft.com/office/drawing/2014/main" id="{60AC0346-477C-6F40-A4A4-FD64C4FA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8576" y="3531187"/>
            <a:ext cx="833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Caffeine</a:t>
            </a:r>
          </a:p>
        </p:txBody>
      </p:sp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6362DC68-8FCB-044C-917D-63332D6AF6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066720"/>
              </p:ext>
            </p:extLst>
          </p:nvPr>
        </p:nvGraphicFramePr>
        <p:xfrm>
          <a:off x="6212863" y="3301116"/>
          <a:ext cx="2899172" cy="240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Prism Project" r:id="rId11" imgW="3454400" imgH="2921000" progId="Prism5.Document">
                  <p:embed/>
                </p:oleObj>
              </mc:Choice>
              <mc:Fallback>
                <p:oleObj name="Prism Project" r:id="rId11" imgW="3454400" imgH="2921000" progId="Prism5.Document">
                  <p:embed/>
                  <p:pic>
                    <p:nvPicPr>
                      <p:cNvPr id="53254" name="Object 10">
                        <a:extLst>
                          <a:ext uri="{FF2B5EF4-FFF2-40B4-BE49-F238E27FC236}">
                            <a16:creationId xmlns:a16="http://schemas.microsoft.com/office/drawing/2014/main" id="{6D2ACB04-E6BB-5749-BF29-71D980E32CC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863" y="3301116"/>
                        <a:ext cx="2899172" cy="2406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1">
            <a:extLst>
              <a:ext uri="{FF2B5EF4-FFF2-40B4-BE49-F238E27FC236}">
                <a16:creationId xmlns:a16="http://schemas.microsoft.com/office/drawing/2014/main" id="{E8EEE012-3DF7-484D-BF31-297A8145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191" y="3721480"/>
            <a:ext cx="43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KCl</a:t>
            </a:r>
            <a:endParaRPr lang="en-US" altLang="en-U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F77514-6474-9447-91E5-912617A71B5B}"/>
              </a:ext>
            </a:extLst>
          </p:cNvPr>
          <p:cNvCxnSpPr>
            <a:cxnSpLocks/>
          </p:cNvCxnSpPr>
          <p:nvPr/>
        </p:nvCxnSpPr>
        <p:spPr>
          <a:xfrm>
            <a:off x="6087758" y="1040854"/>
            <a:ext cx="0" cy="48343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A46CCFC8-D33C-1A4B-B7CF-364112FEC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85722"/>
              </p:ext>
            </p:extLst>
          </p:nvPr>
        </p:nvGraphicFramePr>
        <p:xfrm>
          <a:off x="3144621" y="2112097"/>
          <a:ext cx="3128815" cy="216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Prism Project" r:id="rId13" imgW="3848100" imgH="2667000" progId="Prism5.Document">
                  <p:embed/>
                </p:oleObj>
              </mc:Choice>
              <mc:Fallback>
                <p:oleObj name="Prism Project" r:id="rId13" imgW="3848100" imgH="2667000" progId="Prism5.Document">
                  <p:embed/>
                  <p:pic>
                    <p:nvPicPr>
                      <p:cNvPr id="50179" name="Object 5">
                        <a:extLst>
                          <a:ext uri="{FF2B5EF4-FFF2-40B4-BE49-F238E27FC236}">
                            <a16:creationId xmlns:a16="http://schemas.microsoft.com/office/drawing/2014/main" id="{98CA5C49-6010-984E-B3F1-878B2A7147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621" y="2112097"/>
                        <a:ext cx="3128815" cy="2163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45E85C20-71F1-E342-97C7-714700273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610106"/>
              </p:ext>
            </p:extLst>
          </p:nvPr>
        </p:nvGraphicFramePr>
        <p:xfrm>
          <a:off x="182835" y="2069722"/>
          <a:ext cx="3128815" cy="213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Prism Project" r:id="rId15" imgW="3848100" imgH="2628900" progId="Prism5.Document">
                  <p:embed/>
                </p:oleObj>
              </mc:Choice>
              <mc:Fallback>
                <p:oleObj name="Prism Project" r:id="rId15" imgW="3848100" imgH="2628900" progId="Prism5.Document">
                  <p:embed/>
                  <p:pic>
                    <p:nvPicPr>
                      <p:cNvPr id="50181" name="Object 6">
                        <a:extLst>
                          <a:ext uri="{FF2B5EF4-FFF2-40B4-BE49-F238E27FC236}">
                            <a16:creationId xmlns:a16="http://schemas.microsoft.com/office/drawing/2014/main" id="{20D26598-3126-2A4B-839F-EE236B5472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35" y="2069722"/>
                        <a:ext cx="3128815" cy="2135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94A856F-5B4C-DC4A-90AA-5AEE3D6B70E0}"/>
              </a:ext>
            </a:extLst>
          </p:cNvPr>
          <p:cNvSpPr txBox="1"/>
          <p:nvPr/>
        </p:nvSpPr>
        <p:spPr>
          <a:xfrm>
            <a:off x="63322" y="1956043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3F2228-F3CB-1F43-8EF1-A53F96A21328}"/>
              </a:ext>
            </a:extLst>
          </p:cNvPr>
          <p:cNvSpPr txBox="1"/>
          <p:nvPr/>
        </p:nvSpPr>
        <p:spPr>
          <a:xfrm>
            <a:off x="6128379" y="926364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C20D5F-817C-834B-B7EE-BD65F9B41E5F}"/>
              </a:ext>
            </a:extLst>
          </p:cNvPr>
          <p:cNvSpPr txBox="1"/>
          <p:nvPr/>
        </p:nvSpPr>
        <p:spPr>
          <a:xfrm>
            <a:off x="9008309" y="961596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0FB9F8-08E4-2446-91D1-2273057EFD79}"/>
              </a:ext>
            </a:extLst>
          </p:cNvPr>
          <p:cNvSpPr txBox="1"/>
          <p:nvPr/>
        </p:nvSpPr>
        <p:spPr>
          <a:xfrm>
            <a:off x="3015144" y="1999413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110FB-9714-7245-B98B-96E445311E93}"/>
              </a:ext>
            </a:extLst>
          </p:cNvPr>
          <p:cNvSpPr txBox="1"/>
          <p:nvPr/>
        </p:nvSpPr>
        <p:spPr>
          <a:xfrm>
            <a:off x="6124186" y="3261359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62A6E7-AA1B-B642-884F-836819650891}"/>
              </a:ext>
            </a:extLst>
          </p:cNvPr>
          <p:cNvSpPr txBox="1"/>
          <p:nvPr/>
        </p:nvSpPr>
        <p:spPr>
          <a:xfrm>
            <a:off x="9097346" y="3308221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F8DE85-E164-544E-97F6-AA02213541BC}"/>
              </a:ext>
            </a:extLst>
          </p:cNvPr>
          <p:cNvSpPr txBox="1"/>
          <p:nvPr/>
        </p:nvSpPr>
        <p:spPr>
          <a:xfrm>
            <a:off x="702633" y="4331488"/>
            <a:ext cx="521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dirty="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Bladder neurogenic contractions decrease 4 weeks following 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CEEE75-F1EE-8F42-9D24-86EC711E4311}"/>
              </a:ext>
            </a:extLst>
          </p:cNvPr>
          <p:cNvSpPr txBox="1"/>
          <p:nvPr/>
        </p:nvSpPr>
        <p:spPr>
          <a:xfrm>
            <a:off x="6594564" y="3112124"/>
            <a:ext cx="52180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300" dirty="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Neurogenic contraction increases in both IUS and EUS following 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EA5525-7081-CE44-B795-B3D13A5DAB4C}"/>
              </a:ext>
            </a:extLst>
          </p:cNvPr>
          <p:cNvSpPr txBox="1"/>
          <p:nvPr/>
        </p:nvSpPr>
        <p:spPr>
          <a:xfrm>
            <a:off x="6638841" y="5567552"/>
            <a:ext cx="52180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300" dirty="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EUS caffeine and KCL-mediated contraction increase 9 weeks post-RT </a:t>
            </a:r>
            <a:endParaRPr lang="en-US" sz="1300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B438E3-4168-B843-AC01-510E7E5B3FA7}"/>
              </a:ext>
            </a:extLst>
          </p:cNvPr>
          <p:cNvSpPr txBox="1"/>
          <p:nvPr/>
        </p:nvSpPr>
        <p:spPr>
          <a:xfrm>
            <a:off x="0" y="6228666"/>
            <a:ext cx="2607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N=7/8 per group, p &lt;0.05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D6FF87-9F2B-E349-B2B8-989E46AAAB28}"/>
              </a:ext>
            </a:extLst>
          </p:cNvPr>
          <p:cNvSpPr txBox="1"/>
          <p:nvPr/>
        </p:nvSpPr>
        <p:spPr>
          <a:xfrm>
            <a:off x="1178085" y="322925"/>
            <a:ext cx="378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Bladder Vasoreactivity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A7158E-8E57-3D4E-903D-BFA37FFBCCC6}"/>
              </a:ext>
            </a:extLst>
          </p:cNvPr>
          <p:cNvSpPr txBox="1"/>
          <p:nvPr/>
        </p:nvSpPr>
        <p:spPr>
          <a:xfrm>
            <a:off x="7714488" y="318935"/>
            <a:ext cx="367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Urethral Vasoreactivity</a:t>
            </a:r>
          </a:p>
        </p:txBody>
      </p:sp>
    </p:spTree>
    <p:extLst>
      <p:ext uri="{BB962C8B-B14F-4D97-AF65-F5344CB8AC3E}">
        <p14:creationId xmlns:p14="http://schemas.microsoft.com/office/powerpoint/2010/main" val="155081731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37422" y="350059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776"/>
            <a:ext cx="10515600" cy="48612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Pelvic radiation acutely induces an inflammatory state and decreases vaginal blood and chronically increases vaginal contraction. </a:t>
            </a:r>
          </a:p>
          <a:p>
            <a:pPr>
              <a:defRPr/>
            </a:pPr>
            <a:endParaRPr lang="en-US" alt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Chronic post-RT vaginal dryness and dyspareunia occur secondary to </a:t>
            </a:r>
            <a:r>
              <a:rPr lang="en-US" altLang="en-US" b="1" dirty="0">
                <a:solidFill>
                  <a:srgbClr val="FE61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blood flow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b="1" dirty="0">
                <a:solidFill>
                  <a:srgbClr val="FE61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fibrosis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Bladder contractility is decreased following pelvic radiation, but external urethral contractility increases post-RAD. </a:t>
            </a:r>
          </a:p>
          <a:p>
            <a:pPr>
              <a:defRPr/>
            </a:pPr>
            <a:endParaRPr lang="en-US" alt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Urinary incontinence may occur after RT secondary to </a:t>
            </a:r>
            <a:r>
              <a:rPr lang="en-US" altLang="en-US" b="1" dirty="0">
                <a:solidFill>
                  <a:srgbClr val="FE61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inflammation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 changes in </a:t>
            </a:r>
            <a:r>
              <a:rPr lang="en-US" altLang="en-US" b="1" dirty="0">
                <a:solidFill>
                  <a:srgbClr val="FE61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vasoreactivity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respectively.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402</Words>
  <Application>Microsoft Macintosh PowerPoint</Application>
  <PresentationFormat>Widescreen</PresentationFormat>
  <Paragraphs>62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Leelawadee</vt:lpstr>
      <vt:lpstr>Office Theme</vt:lpstr>
      <vt:lpstr>Prism Project</vt:lpstr>
      <vt:lpstr>Lindsey Burleson, Research Distinction Track Scholar Dr. Johanna Hannan, PhD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Burleson, Lindsey</cp:lastModifiedBy>
  <cp:revision>42</cp:revision>
  <dcterms:created xsi:type="dcterms:W3CDTF">2018-02-07T18:32:32Z</dcterms:created>
  <dcterms:modified xsi:type="dcterms:W3CDTF">2021-04-12T22:07:50Z</dcterms:modified>
</cp:coreProperties>
</file>