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97" d="100"/>
          <a:sy n="97" d="100"/>
        </p:scale>
        <p:origin x="68"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384356968"/>
        <c:axId val="384357296"/>
        <c:axId val="383550584"/>
      </c:bar3DChart>
      <c:catAx>
        <c:axId val="384356968"/>
        <c:scaling>
          <c:orientation val="minMax"/>
        </c:scaling>
        <c:delete val="0"/>
        <c:axPos val="b"/>
        <c:numFmt formatCode="General" sourceLinked="1"/>
        <c:majorTickMark val="out"/>
        <c:minorTickMark val="none"/>
        <c:tickLblPos val="nextTo"/>
        <c:crossAx val="384357296"/>
        <c:crosses val="autoZero"/>
        <c:auto val="1"/>
        <c:lblAlgn val="ctr"/>
        <c:lblOffset val="100"/>
        <c:noMultiLvlLbl val="0"/>
      </c:catAx>
      <c:valAx>
        <c:axId val="384357296"/>
        <c:scaling>
          <c:orientation val="minMax"/>
        </c:scaling>
        <c:delete val="0"/>
        <c:axPos val="l"/>
        <c:majorGridlines/>
        <c:numFmt formatCode="General" sourceLinked="1"/>
        <c:majorTickMark val="out"/>
        <c:minorTickMark val="none"/>
        <c:tickLblPos val="nextTo"/>
        <c:crossAx val="384356968"/>
        <c:crosses val="autoZero"/>
        <c:crossBetween val="between"/>
      </c:valAx>
      <c:serAx>
        <c:axId val="383550584"/>
        <c:scaling>
          <c:orientation val="minMax"/>
        </c:scaling>
        <c:delete val="0"/>
        <c:axPos val="b"/>
        <c:majorTickMark val="out"/>
        <c:minorTickMark val="none"/>
        <c:tickLblPos val="nextTo"/>
        <c:crossAx val="3843572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EB2E-89D7-43D9-AB88-AA8FDABDBC1B}"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DA09-CDD6-4BD5-AFBA-2BDD4B4F54D7}" type="slidenum">
              <a:rPr lang="en-US" smtClean="0"/>
              <a:t>‹#›</a:t>
            </a:fld>
            <a:endParaRPr lang="en-US"/>
          </a:p>
        </p:txBody>
      </p:sp>
    </p:spTree>
    <p:extLst>
      <p:ext uri="{BB962C8B-B14F-4D97-AF65-F5344CB8AC3E}">
        <p14:creationId xmlns:p14="http://schemas.microsoft.com/office/powerpoint/2010/main" val="116101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4" name="Footer Placeholder 3">
            <a:extLst>
              <a:ext uri="{FF2B5EF4-FFF2-40B4-BE49-F238E27FC236}">
                <a16:creationId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6" name="Footer Placeholder 5">
            <a:extLst>
              <a:ext uri="{FF2B5EF4-FFF2-40B4-BE49-F238E27FC236}">
                <a16:creationId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8" name="Footer Placeholder 7">
            <a:extLst>
              <a:ext uri="{FF2B5EF4-FFF2-40B4-BE49-F238E27FC236}">
                <a16:creationId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4" name="Footer Placeholder 3">
            <a:extLst>
              <a:ext uri="{FF2B5EF4-FFF2-40B4-BE49-F238E27FC236}">
                <a16:creationId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3" name="Footer Placeholder 2">
            <a:extLst>
              <a:ext uri="{FF2B5EF4-FFF2-40B4-BE49-F238E27FC236}">
                <a16:creationId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6" name="Footer Placeholder 5">
            <a:extLst>
              <a:ext uri="{FF2B5EF4-FFF2-40B4-BE49-F238E27FC236}">
                <a16:creationId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4/13/2021</a:t>
            </a:fld>
            <a:endParaRPr lang="en-US"/>
          </a:p>
        </p:txBody>
      </p:sp>
      <p:sp>
        <p:nvSpPr>
          <p:cNvPr id="6" name="Footer Placeholder 5">
            <a:extLst>
              <a:ext uri="{FF2B5EF4-FFF2-40B4-BE49-F238E27FC236}">
                <a16:creationId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4/13/2021</a:t>
            </a:fld>
            <a:endParaRPr lang="en-US"/>
          </a:p>
        </p:txBody>
      </p:sp>
      <p:sp>
        <p:nvSpPr>
          <p:cNvPr id="5" name="Footer Placeholder 4">
            <a:extLst>
              <a:ext uri="{FF2B5EF4-FFF2-40B4-BE49-F238E27FC236}">
                <a16:creationId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a:blip r:embed="rId2"/>
          <a:stretch>
            <a:fillRect/>
          </a:stretch>
        </p:blipFill>
        <p:spPr>
          <a:xfrm>
            <a:off x="3554443" y="206440"/>
            <a:ext cx="4428204" cy="2514370"/>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1265556" y="2878744"/>
            <a:ext cx="9144000" cy="3084878"/>
          </a:xfrm>
        </p:spPr>
        <p:txBody>
          <a:bodyPr>
            <a:normAutofit fontScale="90000"/>
          </a:bodyPr>
          <a:lstStyle/>
          <a:p>
            <a:r>
              <a:rPr lang="en-US" dirty="0"/>
              <a:t>Andrew Brown</a:t>
            </a:r>
            <a:br>
              <a:rPr lang="en-US" dirty="0"/>
            </a:br>
            <a:r>
              <a:rPr lang="en-US" sz="4000" dirty="0"/>
              <a:t>MET Distinction Track Scholar</a:t>
            </a:r>
            <a:br>
              <a:rPr lang="en-US" dirty="0"/>
            </a:br>
            <a:r>
              <a:rPr lang="en-US" sz="3600" dirty="0"/>
              <a:t>“</a:t>
            </a:r>
            <a:r>
              <a:rPr lang="en-US" sz="4000" dirty="0"/>
              <a:t>The Use of a Pre-Laboratory Preparation Video in the M1 Neuroscience Course”</a:t>
            </a:r>
            <a:br>
              <a:rPr lang="en-US" dirty="0"/>
            </a:br>
            <a:r>
              <a:rPr lang="en-US" sz="4000" dirty="0"/>
              <a:t>Kori Brewer, PhD</a:t>
            </a:r>
          </a:p>
        </p:txBody>
      </p:sp>
    </p:spTree>
    <p:extLst>
      <p:ext uri="{BB962C8B-B14F-4D97-AF65-F5344CB8AC3E}">
        <p14:creationId xmlns:p14="http://schemas.microsoft.com/office/powerpoint/2010/main" val="1040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200" y="1149791"/>
            <a:ext cx="10515600" cy="5078991"/>
          </a:xfrm>
        </p:spPr>
        <p:txBody>
          <a:bodyPr>
            <a:normAutofit fontScale="92500" lnSpcReduction="10000"/>
          </a:bodyPr>
          <a:lstStyle/>
          <a:p>
            <a:r>
              <a:rPr lang="en-US" dirty="0"/>
              <a:t>The Brody School of Medicine has followed recent trend of condensing pre-clinical medical school curriculum to 1.5 years, which has led to decreased lecture hours for each course and left course directors to find solution to deliver material</a:t>
            </a:r>
          </a:p>
          <a:p>
            <a:r>
              <a:rPr lang="en-US" dirty="0"/>
              <a:t>There is an increasing number of out-of-class videos and activities for students to participate in to facilitate learning</a:t>
            </a:r>
          </a:p>
          <a:p>
            <a:r>
              <a:rPr lang="en-US" dirty="0"/>
              <a:t>Neuroscience course lost several lecture hours for the 2019-2020 cohort, including an introductory ‘General Overview’ lecture that covered important information to be seen in the first laboratory session</a:t>
            </a:r>
          </a:p>
          <a:p>
            <a:r>
              <a:rPr lang="en-US" dirty="0"/>
              <a:t>We sought to cover some of this laboratory-specific lost lecture material to better prepare students for the laboratory session and first exam block, hoping to improve student knowledge and confidence in the covered material and provide a study resource for exam preparation</a:t>
            </a:r>
          </a:p>
          <a:p>
            <a:pPr marL="571500" indent="-571500"/>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10869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4701560" y="248886"/>
            <a:ext cx="3654164" cy="769441"/>
          </a:xfrm>
          <a:prstGeom prst="rect">
            <a:avLst/>
          </a:prstGeom>
        </p:spPr>
        <p:txBody>
          <a:bodyPr wrap="square">
            <a:spAutoFit/>
          </a:bodyPr>
          <a:lstStyle/>
          <a:p>
            <a:r>
              <a:rPr lang="en-US" sz="4400" dirty="0"/>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838200" y="1060317"/>
            <a:ext cx="10515600" cy="5259001"/>
          </a:xfrm>
        </p:spPr>
        <p:txBody>
          <a:bodyPr>
            <a:normAutofit lnSpcReduction="10000"/>
          </a:bodyPr>
          <a:lstStyle/>
          <a:p>
            <a:r>
              <a:rPr lang="en-US" dirty="0"/>
              <a:t>We created a pre-laboratory preparatory video to prepare students for their first laboratory session and cover important laboratory-specific information lost from a ‘General Overview’ lecture given in previous cohorts. This was an observational study. </a:t>
            </a:r>
          </a:p>
          <a:p>
            <a:r>
              <a:rPr lang="en-US" dirty="0"/>
              <a:t>Surveys utilizing 5-point Likert scales assessing student comfort level with covered material and perceived benefit of the video were administered following completion of the first laboratory session</a:t>
            </a:r>
          </a:p>
          <a:p>
            <a:r>
              <a:rPr lang="en-US" dirty="0"/>
              <a:t>Number of views by student was tracked to determine video utilization prior to first examination</a:t>
            </a:r>
          </a:p>
          <a:p>
            <a:r>
              <a:rPr lang="en-US" dirty="0"/>
              <a:t>Student performance on written, laboratory, and combined examination scores were compared between 2019-2020 cohort and 2018-2019 cohort of students, using mean, standard deviation, and p-values</a:t>
            </a:r>
          </a:p>
        </p:txBody>
      </p:sp>
    </p:spTree>
    <p:extLst>
      <p:ext uri="{BB962C8B-B14F-4D97-AF65-F5344CB8AC3E}">
        <p14:creationId xmlns:p14="http://schemas.microsoft.com/office/powerpoint/2010/main" val="89098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10F378-DBCC-4C0F-8078-B9243DD5196D}"/>
              </a:ext>
            </a:extLst>
          </p:cNvPr>
          <p:cNvSpPr/>
          <p:nvPr/>
        </p:nvSpPr>
        <p:spPr>
          <a:xfrm>
            <a:off x="5079932" y="332968"/>
            <a:ext cx="2519047" cy="707886"/>
          </a:xfrm>
          <a:prstGeom prst="rect">
            <a:avLst/>
          </a:prstGeom>
        </p:spPr>
        <p:txBody>
          <a:bodyPr wrap="square">
            <a:spAutoFit/>
          </a:bodyPr>
          <a:lstStyle/>
          <a:p>
            <a:r>
              <a:rPr lang="en-US" sz="4000" dirty="0"/>
              <a:t>Results</a:t>
            </a:r>
            <a:endParaRPr lang="en-US" dirty="0"/>
          </a:p>
        </p:txBody>
      </p:sp>
      <p:graphicFrame>
        <p:nvGraphicFramePr>
          <p:cNvPr id="20" name="Table 19">
            <a:extLst>
              <a:ext uri="{FF2B5EF4-FFF2-40B4-BE49-F238E27FC236}">
                <a16:creationId xmlns:a16="http://schemas.microsoft.com/office/drawing/2014/main" id="{CDFE0C5E-09BA-4CB2-915E-2BC60DD6356C}"/>
              </a:ext>
            </a:extLst>
          </p:cNvPr>
          <p:cNvGraphicFramePr>
            <a:graphicFrameLocks noGrp="1"/>
          </p:cNvGraphicFramePr>
          <p:nvPr>
            <p:extLst>
              <p:ext uri="{D42A27DB-BD31-4B8C-83A1-F6EECF244321}">
                <p14:modId xmlns:p14="http://schemas.microsoft.com/office/powerpoint/2010/main" val="3495711926"/>
              </p:ext>
            </p:extLst>
          </p:nvPr>
        </p:nvGraphicFramePr>
        <p:xfrm>
          <a:off x="660725" y="1348631"/>
          <a:ext cx="7427595" cy="1838921"/>
        </p:xfrm>
        <a:graphic>
          <a:graphicData uri="http://schemas.openxmlformats.org/drawingml/2006/table">
            <a:tbl>
              <a:tblPr firstRow="1" firstCol="1" bandRow="1">
                <a:tableStyleId>{5C22544A-7EE6-4342-B048-85BDC9FD1C3A}</a:tableStyleId>
              </a:tblPr>
              <a:tblGrid>
                <a:gridCol w="4857727">
                  <a:extLst>
                    <a:ext uri="{9D8B030D-6E8A-4147-A177-3AD203B41FA5}">
                      <a16:colId xmlns:a16="http://schemas.microsoft.com/office/drawing/2014/main" val="537514549"/>
                    </a:ext>
                  </a:extLst>
                </a:gridCol>
                <a:gridCol w="1000937">
                  <a:extLst>
                    <a:ext uri="{9D8B030D-6E8A-4147-A177-3AD203B41FA5}">
                      <a16:colId xmlns:a16="http://schemas.microsoft.com/office/drawing/2014/main" val="2857061192"/>
                    </a:ext>
                  </a:extLst>
                </a:gridCol>
                <a:gridCol w="1568931">
                  <a:extLst>
                    <a:ext uri="{9D8B030D-6E8A-4147-A177-3AD203B41FA5}">
                      <a16:colId xmlns:a16="http://schemas.microsoft.com/office/drawing/2014/main" val="3722851588"/>
                    </a:ext>
                  </a:extLst>
                </a:gridCol>
              </a:tblGrid>
              <a:tr h="838599">
                <a:tc>
                  <a:txBody>
                    <a:bodyPr/>
                    <a:lstStyle/>
                    <a:p>
                      <a:pPr marL="0" marR="0">
                        <a:lnSpc>
                          <a:spcPct val="107000"/>
                        </a:lnSpc>
                        <a:spcBef>
                          <a:spcPts val="0"/>
                        </a:spcBef>
                        <a:spcAft>
                          <a:spcPts val="0"/>
                        </a:spcAft>
                      </a:pPr>
                      <a:r>
                        <a:rPr lang="en-US" sz="1400" dirty="0">
                          <a:effectLst/>
                        </a:rPr>
                        <a:t>Question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69028E"/>
                    </a:solidFill>
                  </a:tcPr>
                </a:tc>
                <a:tc>
                  <a:txBody>
                    <a:bodyPr/>
                    <a:lstStyle/>
                    <a:p>
                      <a:pPr marL="0" marR="0">
                        <a:lnSpc>
                          <a:spcPct val="107000"/>
                        </a:lnSpc>
                        <a:spcBef>
                          <a:spcPts val="0"/>
                        </a:spcBef>
                        <a:spcAft>
                          <a:spcPts val="0"/>
                        </a:spcAft>
                      </a:pPr>
                      <a:r>
                        <a:rPr lang="en-US" sz="1400" dirty="0">
                          <a:effectLst/>
                        </a:rPr>
                        <a:t>M</a:t>
                      </a:r>
                      <a:r>
                        <a:rPr lang="en-US" sz="1400" baseline="30000" dirty="0">
                          <a:effectLst/>
                        </a:rPr>
                        <a:t>a</a:t>
                      </a:r>
                      <a:endParaRPr lang="en-US" sz="1400" dirty="0">
                        <a:effectLst/>
                      </a:endParaRPr>
                    </a:p>
                    <a:p>
                      <a:pPr marL="0" marR="0">
                        <a:lnSpc>
                          <a:spcPct val="107000"/>
                        </a:lnSpc>
                        <a:spcBef>
                          <a:spcPts val="0"/>
                        </a:spcBef>
                        <a:spcAft>
                          <a:spcPts val="0"/>
                        </a:spcAft>
                      </a:pPr>
                      <a:r>
                        <a:rPr lang="en-US" sz="1400" dirty="0">
                          <a:effectLst/>
                        </a:rPr>
                        <a:t>(SD)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69028E"/>
                    </a:solidFill>
                  </a:tcPr>
                </a:tc>
                <a:tc>
                  <a:txBody>
                    <a:bodyPr/>
                    <a:lstStyle/>
                    <a:p>
                      <a:pPr marL="0" marR="0">
                        <a:lnSpc>
                          <a:spcPct val="107000"/>
                        </a:lnSpc>
                        <a:spcBef>
                          <a:spcPts val="0"/>
                        </a:spcBef>
                        <a:spcAft>
                          <a:spcPts val="0"/>
                        </a:spcAft>
                      </a:pPr>
                      <a:r>
                        <a:rPr lang="en-US" sz="1400" dirty="0">
                          <a:effectLst/>
                        </a:rPr>
                        <a:t>% Moderately or Very Comfortable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69028E"/>
                    </a:solidFill>
                  </a:tcPr>
                </a:tc>
                <a:extLst>
                  <a:ext uri="{0D108BD9-81ED-4DB2-BD59-A6C34878D82A}">
                    <a16:rowId xmlns:a16="http://schemas.microsoft.com/office/drawing/2014/main" val="2544275019"/>
                  </a:ext>
                </a:extLst>
              </a:tr>
              <a:tr h="500161">
                <a:tc>
                  <a:txBody>
                    <a:bodyPr/>
                    <a:lstStyle/>
                    <a:p>
                      <a:pPr marL="0" marR="0">
                        <a:lnSpc>
                          <a:spcPct val="107000"/>
                        </a:lnSpc>
                        <a:spcBef>
                          <a:spcPts val="0"/>
                        </a:spcBef>
                        <a:spcAft>
                          <a:spcPts val="0"/>
                        </a:spcAft>
                      </a:pPr>
                      <a:r>
                        <a:rPr lang="en-US" sz="1400" dirty="0">
                          <a:effectLst/>
                        </a:rPr>
                        <a:t>How comfortable were you with the covered content before viewing the videos?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18"/>
                    </a:solidFill>
                  </a:tcPr>
                </a:tc>
                <a:tc>
                  <a:txBody>
                    <a:bodyPr/>
                    <a:lstStyle/>
                    <a:p>
                      <a:pPr marL="0" marR="0">
                        <a:lnSpc>
                          <a:spcPct val="107000"/>
                        </a:lnSpc>
                        <a:spcBef>
                          <a:spcPts val="0"/>
                        </a:spcBef>
                        <a:spcAft>
                          <a:spcPts val="0"/>
                        </a:spcAft>
                      </a:pPr>
                      <a:r>
                        <a:rPr lang="en-US" sz="1400" dirty="0">
                          <a:effectLst/>
                        </a:rPr>
                        <a:t>2.03</a:t>
                      </a:r>
                    </a:p>
                    <a:p>
                      <a:pPr marL="0" marR="0">
                        <a:lnSpc>
                          <a:spcPct val="107000"/>
                        </a:lnSpc>
                        <a:spcBef>
                          <a:spcPts val="0"/>
                        </a:spcBef>
                        <a:spcAft>
                          <a:spcPts val="0"/>
                        </a:spcAft>
                      </a:pPr>
                      <a:r>
                        <a:rPr lang="en-US" sz="1400" dirty="0">
                          <a:effectLst/>
                        </a:rPr>
                        <a:t>(1.09)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tc>
                  <a:txBody>
                    <a:bodyPr/>
                    <a:lstStyle/>
                    <a:p>
                      <a:pPr marL="0" marR="0">
                        <a:lnSpc>
                          <a:spcPct val="107000"/>
                        </a:lnSpc>
                        <a:spcBef>
                          <a:spcPts val="0"/>
                        </a:spcBef>
                        <a:spcAft>
                          <a:spcPts val="0"/>
                        </a:spcAft>
                      </a:pPr>
                      <a:r>
                        <a:rPr lang="en-US" sz="1400" dirty="0">
                          <a:effectLst/>
                        </a:rPr>
                        <a:t>5.56%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extLst>
                  <a:ext uri="{0D108BD9-81ED-4DB2-BD59-A6C34878D82A}">
                    <a16:rowId xmlns:a16="http://schemas.microsoft.com/office/drawing/2014/main" val="2609355731"/>
                  </a:ext>
                </a:extLst>
              </a:tr>
              <a:tr h="500161">
                <a:tc>
                  <a:txBody>
                    <a:bodyPr/>
                    <a:lstStyle/>
                    <a:p>
                      <a:pPr marL="0" marR="0">
                        <a:lnSpc>
                          <a:spcPct val="107000"/>
                        </a:lnSpc>
                        <a:spcBef>
                          <a:spcPts val="0"/>
                        </a:spcBef>
                        <a:spcAft>
                          <a:spcPts val="0"/>
                        </a:spcAft>
                      </a:pPr>
                      <a:r>
                        <a:rPr lang="en-US" sz="1400" dirty="0">
                          <a:effectLst/>
                        </a:rPr>
                        <a:t>How comfortable were you with the covered content after viewing the videos?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18"/>
                    </a:solidFill>
                  </a:tcPr>
                </a:tc>
                <a:tc>
                  <a:txBody>
                    <a:bodyPr/>
                    <a:lstStyle/>
                    <a:p>
                      <a:pPr marL="0" marR="0">
                        <a:lnSpc>
                          <a:spcPct val="107000"/>
                        </a:lnSpc>
                        <a:spcBef>
                          <a:spcPts val="0"/>
                        </a:spcBef>
                        <a:spcAft>
                          <a:spcPts val="0"/>
                        </a:spcAft>
                      </a:pPr>
                      <a:r>
                        <a:rPr lang="en-US" sz="1400" dirty="0">
                          <a:effectLst/>
                        </a:rPr>
                        <a:t>3.67</a:t>
                      </a:r>
                    </a:p>
                    <a:p>
                      <a:pPr marL="0" marR="0">
                        <a:lnSpc>
                          <a:spcPct val="107000"/>
                        </a:lnSpc>
                        <a:spcBef>
                          <a:spcPts val="0"/>
                        </a:spcBef>
                        <a:spcAft>
                          <a:spcPts val="0"/>
                        </a:spcAft>
                      </a:pPr>
                      <a:r>
                        <a:rPr lang="en-US" sz="1400" dirty="0">
                          <a:effectLst/>
                        </a:rPr>
                        <a:t>(0.75)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CA7"/>
                    </a:solidFill>
                  </a:tcPr>
                </a:tc>
                <a:tc>
                  <a:txBody>
                    <a:bodyPr/>
                    <a:lstStyle/>
                    <a:p>
                      <a:pPr marL="0" marR="0">
                        <a:lnSpc>
                          <a:spcPct val="107000"/>
                        </a:lnSpc>
                        <a:spcBef>
                          <a:spcPts val="0"/>
                        </a:spcBef>
                        <a:spcAft>
                          <a:spcPts val="0"/>
                        </a:spcAft>
                      </a:pPr>
                      <a:r>
                        <a:rPr lang="en-US" sz="1400" dirty="0">
                          <a:effectLst/>
                        </a:rPr>
                        <a:t>55.56%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CA7"/>
                    </a:solidFill>
                  </a:tcPr>
                </a:tc>
                <a:extLst>
                  <a:ext uri="{0D108BD9-81ED-4DB2-BD59-A6C34878D82A}">
                    <a16:rowId xmlns:a16="http://schemas.microsoft.com/office/drawing/2014/main" val="2087671266"/>
                  </a:ext>
                </a:extLst>
              </a:tr>
            </a:tbl>
          </a:graphicData>
        </a:graphic>
      </p:graphicFrame>
      <p:sp>
        <p:nvSpPr>
          <p:cNvPr id="21" name="TextBox 20">
            <a:extLst>
              <a:ext uri="{FF2B5EF4-FFF2-40B4-BE49-F238E27FC236}">
                <a16:creationId xmlns:a16="http://schemas.microsoft.com/office/drawing/2014/main" id="{1FEB1F09-4BFF-43B0-9535-A5E6CF6776D5}"/>
              </a:ext>
            </a:extLst>
          </p:cNvPr>
          <p:cNvSpPr txBox="1"/>
          <p:nvPr/>
        </p:nvSpPr>
        <p:spPr>
          <a:xfrm>
            <a:off x="660725" y="1040854"/>
            <a:ext cx="2225350" cy="307777"/>
          </a:xfrm>
          <a:prstGeom prst="rect">
            <a:avLst/>
          </a:prstGeom>
          <a:noFill/>
        </p:spPr>
        <p:txBody>
          <a:bodyPr wrap="square" rtlCol="0">
            <a:spAutoFit/>
          </a:bodyPr>
          <a:lstStyle/>
          <a:p>
            <a:r>
              <a:rPr lang="en-US" sz="1400" dirty="0"/>
              <a:t>Table 1: Survey Results</a:t>
            </a:r>
          </a:p>
        </p:txBody>
      </p:sp>
      <p:sp>
        <p:nvSpPr>
          <p:cNvPr id="22" name="TextBox 21">
            <a:extLst>
              <a:ext uri="{FF2B5EF4-FFF2-40B4-BE49-F238E27FC236}">
                <a16:creationId xmlns:a16="http://schemas.microsoft.com/office/drawing/2014/main" id="{111BFBF3-12A3-4B1E-B15D-F730D937524D}"/>
              </a:ext>
            </a:extLst>
          </p:cNvPr>
          <p:cNvSpPr txBox="1"/>
          <p:nvPr/>
        </p:nvSpPr>
        <p:spPr>
          <a:xfrm>
            <a:off x="615934" y="3227986"/>
            <a:ext cx="5989312" cy="677108"/>
          </a:xfrm>
          <a:prstGeom prst="rect">
            <a:avLst/>
          </a:prstGeom>
          <a:noFill/>
        </p:spPr>
        <p:txBody>
          <a:bodyPr wrap="square" rtlCol="0">
            <a:spAutoFit/>
          </a:bodyPr>
          <a:lstStyle/>
          <a:p>
            <a:r>
              <a:rPr lang="en-US" sz="1400" dirty="0"/>
              <a:t>a Five Point Scale (1 = not at all; 5 = very comfortable)</a:t>
            </a:r>
          </a:p>
          <a:p>
            <a:endParaRPr lang="en-US" sz="2400" dirty="0"/>
          </a:p>
        </p:txBody>
      </p:sp>
      <p:graphicFrame>
        <p:nvGraphicFramePr>
          <p:cNvPr id="23" name="Table 22">
            <a:extLst>
              <a:ext uri="{FF2B5EF4-FFF2-40B4-BE49-F238E27FC236}">
                <a16:creationId xmlns:a16="http://schemas.microsoft.com/office/drawing/2014/main" id="{6A54FCEC-AA24-44ED-9DE1-FD0C27A4D5A9}"/>
              </a:ext>
            </a:extLst>
          </p:cNvPr>
          <p:cNvGraphicFramePr>
            <a:graphicFrameLocks noGrp="1"/>
          </p:cNvGraphicFramePr>
          <p:nvPr>
            <p:extLst>
              <p:ext uri="{D42A27DB-BD31-4B8C-83A1-F6EECF244321}">
                <p14:modId xmlns:p14="http://schemas.microsoft.com/office/powerpoint/2010/main" val="1833953576"/>
              </p:ext>
            </p:extLst>
          </p:nvPr>
        </p:nvGraphicFramePr>
        <p:xfrm>
          <a:off x="660725" y="4200819"/>
          <a:ext cx="11283625" cy="2232345"/>
        </p:xfrm>
        <a:graphic>
          <a:graphicData uri="http://schemas.openxmlformats.org/drawingml/2006/table">
            <a:tbl>
              <a:tblPr firstRow="1" firstCol="1" bandRow="1">
                <a:tableStyleId>{5C22544A-7EE6-4342-B048-85BDC9FD1C3A}</a:tableStyleId>
              </a:tblPr>
              <a:tblGrid>
                <a:gridCol w="8357124">
                  <a:extLst>
                    <a:ext uri="{9D8B030D-6E8A-4147-A177-3AD203B41FA5}">
                      <a16:colId xmlns:a16="http://schemas.microsoft.com/office/drawing/2014/main" val="860359760"/>
                    </a:ext>
                  </a:extLst>
                </a:gridCol>
                <a:gridCol w="1086123">
                  <a:extLst>
                    <a:ext uri="{9D8B030D-6E8A-4147-A177-3AD203B41FA5}">
                      <a16:colId xmlns:a16="http://schemas.microsoft.com/office/drawing/2014/main" val="1399108503"/>
                    </a:ext>
                  </a:extLst>
                </a:gridCol>
                <a:gridCol w="1840378">
                  <a:extLst>
                    <a:ext uri="{9D8B030D-6E8A-4147-A177-3AD203B41FA5}">
                      <a16:colId xmlns:a16="http://schemas.microsoft.com/office/drawing/2014/main" val="3446896616"/>
                    </a:ext>
                  </a:extLst>
                </a:gridCol>
              </a:tblGrid>
              <a:tr h="284135">
                <a:tc>
                  <a:txBody>
                    <a:bodyPr/>
                    <a:lstStyle/>
                    <a:p>
                      <a:pPr marL="0" marR="0">
                        <a:lnSpc>
                          <a:spcPct val="107000"/>
                        </a:lnSpc>
                        <a:spcBef>
                          <a:spcPts val="0"/>
                        </a:spcBef>
                        <a:spcAft>
                          <a:spcPts val="0"/>
                        </a:spcAft>
                      </a:pPr>
                      <a:r>
                        <a:rPr lang="en-US" sz="1400" dirty="0">
                          <a:effectLst/>
                        </a:rPr>
                        <a:t>Question/statement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69028E"/>
                    </a:solidFill>
                  </a:tcPr>
                </a:tc>
                <a:tc>
                  <a:txBody>
                    <a:bodyPr/>
                    <a:lstStyle/>
                    <a:p>
                      <a:pPr marL="0" marR="0">
                        <a:lnSpc>
                          <a:spcPct val="107000"/>
                        </a:lnSpc>
                        <a:spcBef>
                          <a:spcPts val="0"/>
                        </a:spcBef>
                        <a:spcAft>
                          <a:spcPts val="0"/>
                        </a:spcAft>
                      </a:pPr>
                      <a:r>
                        <a:rPr lang="en-US" sz="1400" dirty="0">
                          <a:effectLst/>
                        </a:rPr>
                        <a:t>M</a:t>
                      </a:r>
                      <a:r>
                        <a:rPr lang="en-US" sz="1400" baseline="30000" dirty="0">
                          <a:effectLst/>
                        </a:rPr>
                        <a:t>a</a:t>
                      </a:r>
                      <a:endParaRPr lang="en-US" sz="1400" dirty="0">
                        <a:effectLst/>
                      </a:endParaRPr>
                    </a:p>
                    <a:p>
                      <a:pPr marL="0" marR="0">
                        <a:lnSpc>
                          <a:spcPct val="107000"/>
                        </a:lnSpc>
                        <a:spcBef>
                          <a:spcPts val="0"/>
                        </a:spcBef>
                        <a:spcAft>
                          <a:spcPts val="0"/>
                        </a:spcAft>
                      </a:pPr>
                      <a:r>
                        <a:rPr lang="en-US" sz="1400" dirty="0">
                          <a:effectLst/>
                        </a:rPr>
                        <a:t>(SD)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69028E"/>
                    </a:solidFill>
                  </a:tcPr>
                </a:tc>
                <a:tc>
                  <a:txBody>
                    <a:bodyPr/>
                    <a:lstStyle/>
                    <a:p>
                      <a:pPr marL="0" marR="0">
                        <a:lnSpc>
                          <a:spcPct val="107000"/>
                        </a:lnSpc>
                        <a:spcBef>
                          <a:spcPts val="0"/>
                        </a:spcBef>
                        <a:spcAft>
                          <a:spcPts val="0"/>
                        </a:spcAft>
                      </a:pPr>
                      <a:r>
                        <a:rPr lang="en-US" sz="1400" dirty="0">
                          <a:effectLst/>
                        </a:rPr>
                        <a:t>% Agree or Strongly Agree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69028E"/>
                    </a:solidFill>
                  </a:tcPr>
                </a:tc>
                <a:extLst>
                  <a:ext uri="{0D108BD9-81ED-4DB2-BD59-A6C34878D82A}">
                    <a16:rowId xmlns:a16="http://schemas.microsoft.com/office/drawing/2014/main" val="1080658555"/>
                  </a:ext>
                </a:extLst>
              </a:tr>
              <a:tr h="284135">
                <a:tc>
                  <a:txBody>
                    <a:bodyPr/>
                    <a:lstStyle/>
                    <a:p>
                      <a:pPr marL="0" marR="0">
                        <a:lnSpc>
                          <a:spcPct val="107000"/>
                        </a:lnSpc>
                        <a:spcBef>
                          <a:spcPts val="0"/>
                        </a:spcBef>
                        <a:spcAft>
                          <a:spcPts val="0"/>
                        </a:spcAft>
                      </a:pPr>
                      <a:r>
                        <a:rPr lang="en-US" sz="1400" dirty="0">
                          <a:effectLst/>
                        </a:rPr>
                        <a:t>You would have performed at the same level on the laboratory activities without the computer-assisted instruction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18"/>
                    </a:solidFill>
                  </a:tcPr>
                </a:tc>
                <a:tc>
                  <a:txBody>
                    <a:bodyPr/>
                    <a:lstStyle/>
                    <a:p>
                      <a:pPr marL="0" marR="0">
                        <a:lnSpc>
                          <a:spcPct val="107000"/>
                        </a:lnSpc>
                        <a:spcBef>
                          <a:spcPts val="0"/>
                        </a:spcBef>
                        <a:spcAft>
                          <a:spcPts val="0"/>
                        </a:spcAft>
                      </a:pPr>
                      <a:r>
                        <a:rPr lang="en-US" sz="1400" dirty="0">
                          <a:effectLst/>
                        </a:rPr>
                        <a:t>2.28</a:t>
                      </a:r>
                    </a:p>
                    <a:p>
                      <a:pPr marL="0" marR="0">
                        <a:lnSpc>
                          <a:spcPct val="107000"/>
                        </a:lnSpc>
                        <a:spcBef>
                          <a:spcPts val="0"/>
                        </a:spcBef>
                        <a:spcAft>
                          <a:spcPts val="0"/>
                        </a:spcAft>
                      </a:pPr>
                      <a:r>
                        <a:rPr lang="en-US" sz="1400" dirty="0">
                          <a:effectLst/>
                        </a:rPr>
                        <a:t>(1.07)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tc>
                  <a:txBody>
                    <a:bodyPr/>
                    <a:lstStyle/>
                    <a:p>
                      <a:pPr marL="0" marR="0">
                        <a:lnSpc>
                          <a:spcPct val="107000"/>
                        </a:lnSpc>
                        <a:spcBef>
                          <a:spcPts val="0"/>
                        </a:spcBef>
                        <a:spcAft>
                          <a:spcPts val="0"/>
                        </a:spcAft>
                      </a:pPr>
                      <a:r>
                        <a:rPr lang="en-US" sz="1400" dirty="0">
                          <a:effectLst/>
                        </a:rPr>
                        <a:t>19.44%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extLst>
                  <a:ext uri="{0D108BD9-81ED-4DB2-BD59-A6C34878D82A}">
                    <a16:rowId xmlns:a16="http://schemas.microsoft.com/office/drawing/2014/main" val="3778720340"/>
                  </a:ext>
                </a:extLst>
              </a:tr>
              <a:tr h="284135">
                <a:tc>
                  <a:txBody>
                    <a:bodyPr/>
                    <a:lstStyle/>
                    <a:p>
                      <a:pPr marL="0" marR="0">
                        <a:lnSpc>
                          <a:spcPct val="107000"/>
                        </a:lnSpc>
                        <a:spcBef>
                          <a:spcPts val="0"/>
                        </a:spcBef>
                        <a:spcAft>
                          <a:spcPts val="0"/>
                        </a:spcAft>
                      </a:pPr>
                      <a:r>
                        <a:rPr lang="en-US" sz="1400" dirty="0">
                          <a:effectLst/>
                        </a:rPr>
                        <a:t>You believe the pre-lab preparatory video helped you better understand the material covered so that you can better apply the information to exam questions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18"/>
                    </a:solidFill>
                  </a:tcPr>
                </a:tc>
                <a:tc>
                  <a:txBody>
                    <a:bodyPr/>
                    <a:lstStyle/>
                    <a:p>
                      <a:pPr marL="0" marR="0">
                        <a:lnSpc>
                          <a:spcPct val="107000"/>
                        </a:lnSpc>
                        <a:spcBef>
                          <a:spcPts val="0"/>
                        </a:spcBef>
                        <a:spcAft>
                          <a:spcPts val="0"/>
                        </a:spcAft>
                      </a:pPr>
                      <a:r>
                        <a:rPr lang="en-US" sz="1400" dirty="0">
                          <a:effectLst/>
                        </a:rPr>
                        <a:t>4.11</a:t>
                      </a:r>
                    </a:p>
                    <a:p>
                      <a:pPr marL="0" marR="0">
                        <a:lnSpc>
                          <a:spcPct val="107000"/>
                        </a:lnSpc>
                        <a:spcBef>
                          <a:spcPts val="0"/>
                        </a:spcBef>
                        <a:spcAft>
                          <a:spcPts val="0"/>
                        </a:spcAft>
                      </a:pPr>
                      <a:r>
                        <a:rPr lang="en-US" sz="1400" dirty="0">
                          <a:effectLst/>
                        </a:rPr>
                        <a:t>(0.74)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CA7"/>
                    </a:solidFill>
                  </a:tcPr>
                </a:tc>
                <a:tc>
                  <a:txBody>
                    <a:bodyPr/>
                    <a:lstStyle/>
                    <a:p>
                      <a:pPr marL="0" marR="0">
                        <a:lnSpc>
                          <a:spcPct val="107000"/>
                        </a:lnSpc>
                        <a:spcBef>
                          <a:spcPts val="0"/>
                        </a:spcBef>
                        <a:spcAft>
                          <a:spcPts val="0"/>
                        </a:spcAft>
                      </a:pPr>
                      <a:r>
                        <a:rPr lang="en-US" sz="1400" dirty="0">
                          <a:effectLst/>
                        </a:rPr>
                        <a:t>88.89%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CA7"/>
                    </a:solidFill>
                  </a:tcPr>
                </a:tc>
                <a:extLst>
                  <a:ext uri="{0D108BD9-81ED-4DB2-BD59-A6C34878D82A}">
                    <a16:rowId xmlns:a16="http://schemas.microsoft.com/office/drawing/2014/main" val="1930946020"/>
                  </a:ext>
                </a:extLst>
              </a:tr>
              <a:tr h="284135">
                <a:tc>
                  <a:txBody>
                    <a:bodyPr/>
                    <a:lstStyle/>
                    <a:p>
                      <a:pPr marL="0" marR="0">
                        <a:lnSpc>
                          <a:spcPct val="107000"/>
                        </a:lnSpc>
                        <a:spcBef>
                          <a:spcPts val="0"/>
                        </a:spcBef>
                        <a:spcAft>
                          <a:spcPts val="0"/>
                        </a:spcAft>
                      </a:pPr>
                      <a:r>
                        <a:rPr lang="en-US" sz="1400" dirty="0">
                          <a:effectLst/>
                        </a:rPr>
                        <a:t>It would be beneficial to your learning for more content-specific videos such as this to be included with other laboratory sessions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18"/>
                    </a:solidFill>
                  </a:tcPr>
                </a:tc>
                <a:tc>
                  <a:txBody>
                    <a:bodyPr/>
                    <a:lstStyle/>
                    <a:p>
                      <a:pPr marL="0" marR="0">
                        <a:lnSpc>
                          <a:spcPct val="107000"/>
                        </a:lnSpc>
                        <a:spcBef>
                          <a:spcPts val="0"/>
                        </a:spcBef>
                        <a:spcAft>
                          <a:spcPts val="0"/>
                        </a:spcAft>
                      </a:pPr>
                      <a:r>
                        <a:rPr lang="en-US" sz="1400" dirty="0">
                          <a:effectLst/>
                        </a:rPr>
                        <a:t>4.47</a:t>
                      </a:r>
                    </a:p>
                    <a:p>
                      <a:pPr marL="0" marR="0">
                        <a:lnSpc>
                          <a:spcPct val="107000"/>
                        </a:lnSpc>
                        <a:spcBef>
                          <a:spcPts val="0"/>
                        </a:spcBef>
                        <a:spcAft>
                          <a:spcPts val="0"/>
                        </a:spcAft>
                      </a:pPr>
                      <a:r>
                        <a:rPr lang="en-US" sz="1400" dirty="0">
                          <a:effectLst/>
                        </a:rPr>
                        <a:t>(0.69)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tc>
                  <a:txBody>
                    <a:bodyPr/>
                    <a:lstStyle/>
                    <a:p>
                      <a:pPr marL="0" marR="0">
                        <a:lnSpc>
                          <a:spcPct val="107000"/>
                        </a:lnSpc>
                        <a:spcBef>
                          <a:spcPts val="0"/>
                        </a:spcBef>
                        <a:spcAft>
                          <a:spcPts val="0"/>
                        </a:spcAft>
                      </a:pPr>
                      <a:r>
                        <a:rPr lang="en-US" sz="1400" dirty="0">
                          <a:effectLst/>
                        </a:rPr>
                        <a:t>94.44%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extLst>
                  <a:ext uri="{0D108BD9-81ED-4DB2-BD59-A6C34878D82A}">
                    <a16:rowId xmlns:a16="http://schemas.microsoft.com/office/drawing/2014/main" val="2168470971"/>
                  </a:ext>
                </a:extLst>
              </a:tr>
              <a:tr h="284135">
                <a:tc>
                  <a:txBody>
                    <a:bodyPr/>
                    <a:lstStyle/>
                    <a:p>
                      <a:pPr marL="0" marR="0">
                        <a:lnSpc>
                          <a:spcPct val="107000"/>
                        </a:lnSpc>
                        <a:spcBef>
                          <a:spcPts val="0"/>
                        </a:spcBef>
                        <a:spcAft>
                          <a:spcPts val="0"/>
                        </a:spcAft>
                      </a:pPr>
                      <a:r>
                        <a:rPr lang="en-US" sz="1400" dirty="0">
                          <a:effectLst/>
                        </a:rPr>
                        <a:t>You believe the pre-lab preparatory video would be a useful study resource for exam preparation even after completion of the corresponding laboratory activities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18"/>
                    </a:solidFill>
                  </a:tcPr>
                </a:tc>
                <a:tc>
                  <a:txBody>
                    <a:bodyPr/>
                    <a:lstStyle/>
                    <a:p>
                      <a:pPr marL="0" marR="0">
                        <a:lnSpc>
                          <a:spcPct val="107000"/>
                        </a:lnSpc>
                        <a:spcBef>
                          <a:spcPts val="0"/>
                        </a:spcBef>
                        <a:spcAft>
                          <a:spcPts val="0"/>
                        </a:spcAft>
                      </a:pPr>
                      <a:r>
                        <a:rPr lang="en-US" sz="1400" dirty="0">
                          <a:effectLst/>
                        </a:rPr>
                        <a:t>4.47</a:t>
                      </a:r>
                    </a:p>
                    <a:p>
                      <a:pPr marL="0" marR="0">
                        <a:lnSpc>
                          <a:spcPct val="107000"/>
                        </a:lnSpc>
                        <a:spcBef>
                          <a:spcPts val="0"/>
                        </a:spcBef>
                        <a:spcAft>
                          <a:spcPts val="0"/>
                        </a:spcAft>
                      </a:pPr>
                      <a:r>
                        <a:rPr lang="en-US" sz="1400" dirty="0">
                          <a:effectLst/>
                        </a:rPr>
                        <a:t>(0.69)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CA7"/>
                    </a:solidFill>
                  </a:tcPr>
                </a:tc>
                <a:tc>
                  <a:txBody>
                    <a:bodyPr/>
                    <a:lstStyle/>
                    <a:p>
                      <a:pPr marL="0" marR="0">
                        <a:lnSpc>
                          <a:spcPct val="107000"/>
                        </a:lnSpc>
                        <a:spcBef>
                          <a:spcPts val="0"/>
                        </a:spcBef>
                        <a:spcAft>
                          <a:spcPts val="0"/>
                        </a:spcAft>
                      </a:pPr>
                      <a:r>
                        <a:rPr lang="en-US" sz="1400" dirty="0">
                          <a:effectLst/>
                        </a:rPr>
                        <a:t>94.44%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CA7"/>
                    </a:solidFill>
                  </a:tcPr>
                </a:tc>
                <a:extLst>
                  <a:ext uri="{0D108BD9-81ED-4DB2-BD59-A6C34878D82A}">
                    <a16:rowId xmlns:a16="http://schemas.microsoft.com/office/drawing/2014/main" val="1547678518"/>
                  </a:ext>
                </a:extLst>
              </a:tr>
            </a:tbl>
          </a:graphicData>
        </a:graphic>
      </p:graphicFrame>
      <p:sp>
        <p:nvSpPr>
          <p:cNvPr id="24" name="TextBox 23">
            <a:extLst>
              <a:ext uri="{FF2B5EF4-FFF2-40B4-BE49-F238E27FC236}">
                <a16:creationId xmlns:a16="http://schemas.microsoft.com/office/drawing/2014/main" id="{D32EDCF9-85F2-4D22-A19E-8E1A8F29770D}"/>
              </a:ext>
            </a:extLst>
          </p:cNvPr>
          <p:cNvSpPr txBox="1"/>
          <p:nvPr/>
        </p:nvSpPr>
        <p:spPr>
          <a:xfrm>
            <a:off x="660725" y="3845162"/>
            <a:ext cx="3466434" cy="307777"/>
          </a:xfrm>
          <a:prstGeom prst="rect">
            <a:avLst/>
          </a:prstGeom>
          <a:noFill/>
        </p:spPr>
        <p:txBody>
          <a:bodyPr wrap="square" rtlCol="0">
            <a:spAutoFit/>
          </a:bodyPr>
          <a:lstStyle/>
          <a:p>
            <a:r>
              <a:rPr lang="en-US" sz="1400" dirty="0"/>
              <a:t>Table 2: Survey Results</a:t>
            </a:r>
          </a:p>
        </p:txBody>
      </p:sp>
      <p:sp>
        <p:nvSpPr>
          <p:cNvPr id="25" name="TextBox 24">
            <a:extLst>
              <a:ext uri="{FF2B5EF4-FFF2-40B4-BE49-F238E27FC236}">
                <a16:creationId xmlns:a16="http://schemas.microsoft.com/office/drawing/2014/main" id="{90CBD531-B5F6-4BED-9C6C-A6E15752EFF0}"/>
              </a:ext>
            </a:extLst>
          </p:cNvPr>
          <p:cNvSpPr txBox="1"/>
          <p:nvPr/>
        </p:nvSpPr>
        <p:spPr>
          <a:xfrm>
            <a:off x="660725" y="6433164"/>
            <a:ext cx="7689107" cy="307777"/>
          </a:xfrm>
          <a:prstGeom prst="rect">
            <a:avLst/>
          </a:prstGeom>
          <a:noFill/>
        </p:spPr>
        <p:txBody>
          <a:bodyPr wrap="square" rtlCol="0">
            <a:spAutoFit/>
          </a:bodyPr>
          <a:lstStyle/>
          <a:p>
            <a:r>
              <a:rPr lang="en-US" sz="1400" dirty="0"/>
              <a:t>a Five Point Scale (1 = strongly disagree; 5 = strongly agree)</a:t>
            </a:r>
          </a:p>
        </p:txBody>
      </p:sp>
      <p:sp>
        <p:nvSpPr>
          <p:cNvPr id="2" name="TextBox 1">
            <a:extLst>
              <a:ext uri="{FF2B5EF4-FFF2-40B4-BE49-F238E27FC236}">
                <a16:creationId xmlns:a16="http://schemas.microsoft.com/office/drawing/2014/main" id="{58BCA341-41DD-48F3-9D74-8600E0EB5CFE}"/>
              </a:ext>
            </a:extLst>
          </p:cNvPr>
          <p:cNvSpPr txBox="1"/>
          <p:nvPr/>
        </p:nvSpPr>
        <p:spPr>
          <a:xfrm>
            <a:off x="9301163" y="1726898"/>
            <a:ext cx="2230112" cy="646331"/>
          </a:xfrm>
          <a:prstGeom prst="rect">
            <a:avLst/>
          </a:prstGeom>
          <a:noFill/>
        </p:spPr>
        <p:txBody>
          <a:bodyPr wrap="square" rtlCol="0">
            <a:spAutoFit/>
          </a:bodyPr>
          <a:lstStyle/>
          <a:p>
            <a:r>
              <a:rPr lang="en-US" dirty="0"/>
              <a:t>Survey Response Rate: 36/82 (43.9%)</a:t>
            </a:r>
          </a:p>
        </p:txBody>
      </p:sp>
      <p:sp>
        <p:nvSpPr>
          <p:cNvPr id="4" name="Rectangle 3">
            <a:extLst>
              <a:ext uri="{FF2B5EF4-FFF2-40B4-BE49-F238E27FC236}">
                <a16:creationId xmlns:a16="http://schemas.microsoft.com/office/drawing/2014/main" id="{20BB492A-7D3F-4CD1-A6F1-D4902AC4292E}"/>
              </a:ext>
            </a:extLst>
          </p:cNvPr>
          <p:cNvSpPr/>
          <p:nvPr/>
        </p:nvSpPr>
        <p:spPr>
          <a:xfrm>
            <a:off x="9215438" y="1419121"/>
            <a:ext cx="2519047" cy="1459459"/>
          </a:xfrm>
          <a:prstGeom prst="rect">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238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5259882" y="466728"/>
            <a:ext cx="1672236" cy="707886"/>
          </a:xfrm>
          <a:prstGeom prst="rect">
            <a:avLst/>
          </a:prstGeom>
        </p:spPr>
        <p:txBody>
          <a:bodyPr wrap="square">
            <a:spAutoFit/>
          </a:bodyPr>
          <a:lstStyle/>
          <a:p>
            <a:r>
              <a:rPr lang="en-US" sz="4000" dirty="0"/>
              <a:t>Results</a:t>
            </a:r>
          </a:p>
        </p:txBody>
      </p:sp>
      <p:graphicFrame>
        <p:nvGraphicFramePr>
          <p:cNvPr id="14" name="Table 13">
            <a:extLst>
              <a:ext uri="{FF2B5EF4-FFF2-40B4-BE49-F238E27FC236}">
                <a16:creationId xmlns:a16="http://schemas.microsoft.com/office/drawing/2014/main" id="{599120FD-F8BA-4118-B146-A5681E0BB067}"/>
              </a:ext>
            </a:extLst>
          </p:cNvPr>
          <p:cNvGraphicFramePr>
            <a:graphicFrameLocks noGrp="1"/>
          </p:cNvGraphicFramePr>
          <p:nvPr>
            <p:extLst>
              <p:ext uri="{D42A27DB-BD31-4B8C-83A1-F6EECF244321}">
                <p14:modId xmlns:p14="http://schemas.microsoft.com/office/powerpoint/2010/main" val="2432874140"/>
              </p:ext>
            </p:extLst>
          </p:nvPr>
        </p:nvGraphicFramePr>
        <p:xfrm>
          <a:off x="1453770" y="2199412"/>
          <a:ext cx="9214230" cy="1952424"/>
        </p:xfrm>
        <a:graphic>
          <a:graphicData uri="http://schemas.openxmlformats.org/drawingml/2006/table">
            <a:tbl>
              <a:tblPr firstRow="1" firstCol="1" bandRow="1">
                <a:tableStyleId>{5C22544A-7EE6-4342-B048-85BDC9FD1C3A}</a:tableStyleId>
              </a:tblPr>
              <a:tblGrid>
                <a:gridCol w="2303065">
                  <a:extLst>
                    <a:ext uri="{9D8B030D-6E8A-4147-A177-3AD203B41FA5}">
                      <a16:colId xmlns:a16="http://schemas.microsoft.com/office/drawing/2014/main" val="2463859238"/>
                    </a:ext>
                  </a:extLst>
                </a:gridCol>
                <a:gridCol w="2303065">
                  <a:extLst>
                    <a:ext uri="{9D8B030D-6E8A-4147-A177-3AD203B41FA5}">
                      <a16:colId xmlns:a16="http://schemas.microsoft.com/office/drawing/2014/main" val="3283032760"/>
                    </a:ext>
                  </a:extLst>
                </a:gridCol>
                <a:gridCol w="2304050">
                  <a:extLst>
                    <a:ext uri="{9D8B030D-6E8A-4147-A177-3AD203B41FA5}">
                      <a16:colId xmlns:a16="http://schemas.microsoft.com/office/drawing/2014/main" val="3290784538"/>
                    </a:ext>
                  </a:extLst>
                </a:gridCol>
                <a:gridCol w="2304050">
                  <a:extLst>
                    <a:ext uri="{9D8B030D-6E8A-4147-A177-3AD203B41FA5}">
                      <a16:colId xmlns:a16="http://schemas.microsoft.com/office/drawing/2014/main" val="2486216563"/>
                    </a:ext>
                  </a:extLst>
                </a:gridCol>
              </a:tblGrid>
              <a:tr h="865077">
                <a:tc>
                  <a:txBody>
                    <a:bodyPr/>
                    <a:lstStyle/>
                    <a:p>
                      <a:pPr marL="0" marR="0">
                        <a:lnSpc>
                          <a:spcPct val="107000"/>
                        </a:lnSpc>
                        <a:spcBef>
                          <a:spcPts val="0"/>
                        </a:spcBef>
                        <a:spcAft>
                          <a:spcPts val="0"/>
                        </a:spcAft>
                      </a:pPr>
                      <a:r>
                        <a:rPr lang="en-US" sz="2000" dirty="0">
                          <a:effectLst/>
                        </a:rPr>
                        <a:t>Cohort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69028E"/>
                    </a:solidFill>
                  </a:tcPr>
                </a:tc>
                <a:tc>
                  <a:txBody>
                    <a:bodyPr/>
                    <a:lstStyle/>
                    <a:p>
                      <a:pPr marL="0" marR="0">
                        <a:lnSpc>
                          <a:spcPct val="107000"/>
                        </a:lnSpc>
                        <a:spcBef>
                          <a:spcPts val="0"/>
                        </a:spcBef>
                        <a:spcAft>
                          <a:spcPts val="0"/>
                        </a:spcAft>
                      </a:pPr>
                      <a:r>
                        <a:rPr lang="en-US" sz="2000" dirty="0">
                          <a:effectLst/>
                        </a:rPr>
                        <a:t>Laboratory Exam Score M (SD)</a:t>
                      </a:r>
                    </a:p>
                  </a:txBody>
                  <a:tcPr marL="68580" marR="68580" marT="0" marB="0">
                    <a:solidFill>
                      <a:srgbClr val="69028E"/>
                    </a:solidFill>
                  </a:tcPr>
                </a:tc>
                <a:tc>
                  <a:txBody>
                    <a:bodyPr/>
                    <a:lstStyle/>
                    <a:p>
                      <a:pPr marL="0" marR="0">
                        <a:lnSpc>
                          <a:spcPct val="107000"/>
                        </a:lnSpc>
                        <a:spcBef>
                          <a:spcPts val="0"/>
                        </a:spcBef>
                        <a:spcAft>
                          <a:spcPts val="0"/>
                        </a:spcAft>
                      </a:pPr>
                      <a:r>
                        <a:rPr lang="en-US" sz="2000" dirty="0">
                          <a:effectLst/>
                        </a:rPr>
                        <a:t>Written Exam Score</a:t>
                      </a:r>
                    </a:p>
                    <a:p>
                      <a:pPr marL="0" marR="0">
                        <a:lnSpc>
                          <a:spcPct val="107000"/>
                        </a:lnSpc>
                        <a:spcBef>
                          <a:spcPts val="0"/>
                        </a:spcBef>
                        <a:spcAft>
                          <a:spcPts val="0"/>
                        </a:spcAft>
                      </a:pPr>
                      <a:r>
                        <a:rPr lang="en-US" sz="2000" dirty="0">
                          <a:effectLst/>
                        </a:rPr>
                        <a:t>M (SD)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69028E"/>
                    </a:solidFill>
                  </a:tcPr>
                </a:tc>
                <a:tc>
                  <a:txBody>
                    <a:bodyPr/>
                    <a:lstStyle/>
                    <a:p>
                      <a:pPr marL="0" marR="0">
                        <a:lnSpc>
                          <a:spcPct val="107000"/>
                        </a:lnSpc>
                        <a:spcBef>
                          <a:spcPts val="0"/>
                        </a:spcBef>
                        <a:spcAft>
                          <a:spcPts val="0"/>
                        </a:spcAft>
                      </a:pPr>
                      <a:r>
                        <a:rPr lang="en-US" sz="2000" dirty="0">
                          <a:effectLst/>
                        </a:rPr>
                        <a:t>Overall Exam Score</a:t>
                      </a:r>
                    </a:p>
                    <a:p>
                      <a:pPr marL="0" marR="0">
                        <a:lnSpc>
                          <a:spcPct val="107000"/>
                        </a:lnSpc>
                        <a:spcBef>
                          <a:spcPts val="0"/>
                        </a:spcBef>
                        <a:spcAft>
                          <a:spcPts val="0"/>
                        </a:spcAft>
                      </a:pPr>
                      <a:r>
                        <a:rPr lang="en-US" sz="2000" dirty="0">
                          <a:effectLst/>
                        </a:rPr>
                        <a:t>M (SD)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69028E"/>
                    </a:solidFill>
                  </a:tcPr>
                </a:tc>
                <a:extLst>
                  <a:ext uri="{0D108BD9-81ED-4DB2-BD59-A6C34878D82A}">
                    <a16:rowId xmlns:a16="http://schemas.microsoft.com/office/drawing/2014/main" val="2314354801"/>
                  </a:ext>
                </a:extLst>
              </a:tr>
              <a:tr h="362449">
                <a:tc>
                  <a:txBody>
                    <a:bodyPr/>
                    <a:lstStyle/>
                    <a:p>
                      <a:pPr marL="0" marR="0">
                        <a:lnSpc>
                          <a:spcPct val="107000"/>
                        </a:lnSpc>
                        <a:spcBef>
                          <a:spcPts val="0"/>
                        </a:spcBef>
                        <a:spcAft>
                          <a:spcPts val="0"/>
                        </a:spcAft>
                      </a:pPr>
                      <a:r>
                        <a:rPr lang="en-US" sz="2000" dirty="0">
                          <a:effectLst/>
                        </a:rPr>
                        <a:t>2019-2020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82E"/>
                    </a:solidFill>
                  </a:tcPr>
                </a:tc>
                <a:tc>
                  <a:txBody>
                    <a:bodyPr/>
                    <a:lstStyle/>
                    <a:p>
                      <a:pPr marL="0" marR="0">
                        <a:lnSpc>
                          <a:spcPct val="107000"/>
                        </a:lnSpc>
                        <a:spcBef>
                          <a:spcPts val="0"/>
                        </a:spcBef>
                        <a:spcAft>
                          <a:spcPts val="0"/>
                        </a:spcAft>
                      </a:pPr>
                      <a:r>
                        <a:rPr lang="en-US" sz="2000" dirty="0">
                          <a:effectLst/>
                        </a:rPr>
                        <a:t>88.0 (9.2)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tc>
                  <a:txBody>
                    <a:bodyPr/>
                    <a:lstStyle/>
                    <a:p>
                      <a:pPr marL="0" marR="0">
                        <a:lnSpc>
                          <a:spcPct val="107000"/>
                        </a:lnSpc>
                        <a:spcBef>
                          <a:spcPts val="0"/>
                        </a:spcBef>
                        <a:spcAft>
                          <a:spcPts val="0"/>
                        </a:spcAft>
                      </a:pPr>
                      <a:r>
                        <a:rPr lang="en-US" sz="2000" dirty="0">
                          <a:effectLst/>
                        </a:rPr>
                        <a:t>83.0 (10.5)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tc>
                  <a:txBody>
                    <a:bodyPr/>
                    <a:lstStyle/>
                    <a:p>
                      <a:pPr marL="0" marR="0">
                        <a:lnSpc>
                          <a:spcPct val="107000"/>
                        </a:lnSpc>
                        <a:spcBef>
                          <a:spcPts val="0"/>
                        </a:spcBef>
                        <a:spcAft>
                          <a:spcPts val="0"/>
                        </a:spcAft>
                      </a:pPr>
                      <a:r>
                        <a:rPr lang="en-US" sz="2000" dirty="0">
                          <a:effectLst/>
                        </a:rPr>
                        <a:t>85.5 (8.8)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extLst>
                  <a:ext uri="{0D108BD9-81ED-4DB2-BD59-A6C34878D82A}">
                    <a16:rowId xmlns:a16="http://schemas.microsoft.com/office/drawing/2014/main" val="658797823"/>
                  </a:ext>
                </a:extLst>
              </a:tr>
              <a:tr h="362449">
                <a:tc>
                  <a:txBody>
                    <a:bodyPr/>
                    <a:lstStyle/>
                    <a:p>
                      <a:pPr marL="0" marR="0">
                        <a:lnSpc>
                          <a:spcPct val="107000"/>
                        </a:lnSpc>
                        <a:spcBef>
                          <a:spcPts val="0"/>
                        </a:spcBef>
                        <a:spcAft>
                          <a:spcPts val="0"/>
                        </a:spcAft>
                      </a:pPr>
                      <a:r>
                        <a:rPr lang="en-US" sz="2000" dirty="0">
                          <a:effectLst/>
                        </a:rPr>
                        <a:t>2018-2019</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82E"/>
                    </a:solidFill>
                  </a:tcPr>
                </a:tc>
                <a:tc>
                  <a:txBody>
                    <a:bodyPr/>
                    <a:lstStyle/>
                    <a:p>
                      <a:pPr marL="0" marR="0">
                        <a:lnSpc>
                          <a:spcPct val="107000"/>
                        </a:lnSpc>
                        <a:spcBef>
                          <a:spcPts val="0"/>
                        </a:spcBef>
                        <a:spcAft>
                          <a:spcPts val="0"/>
                        </a:spcAft>
                      </a:pPr>
                      <a:r>
                        <a:rPr lang="en-US" sz="2000" dirty="0">
                          <a:effectLst/>
                        </a:rPr>
                        <a:t>86.3 (9.5)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CA7"/>
                    </a:solidFill>
                  </a:tcPr>
                </a:tc>
                <a:tc>
                  <a:txBody>
                    <a:bodyPr/>
                    <a:lstStyle/>
                    <a:p>
                      <a:pPr marL="0" marR="0">
                        <a:lnSpc>
                          <a:spcPct val="107000"/>
                        </a:lnSpc>
                        <a:spcBef>
                          <a:spcPts val="0"/>
                        </a:spcBef>
                        <a:spcAft>
                          <a:spcPts val="0"/>
                        </a:spcAft>
                      </a:pPr>
                      <a:r>
                        <a:rPr lang="en-US" sz="2000" dirty="0">
                          <a:effectLst/>
                        </a:rPr>
                        <a:t>85.6 (7.9)</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CA7"/>
                    </a:solidFill>
                  </a:tcPr>
                </a:tc>
                <a:tc>
                  <a:txBody>
                    <a:bodyPr/>
                    <a:lstStyle/>
                    <a:p>
                      <a:pPr marL="0" marR="0">
                        <a:lnSpc>
                          <a:spcPct val="107000"/>
                        </a:lnSpc>
                        <a:spcBef>
                          <a:spcPts val="0"/>
                        </a:spcBef>
                        <a:spcAft>
                          <a:spcPts val="0"/>
                        </a:spcAft>
                      </a:pPr>
                      <a:r>
                        <a:rPr lang="en-US" sz="2000" dirty="0">
                          <a:effectLst/>
                        </a:rPr>
                        <a:t>85.9 (7.2)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ECA7"/>
                    </a:solidFill>
                  </a:tcPr>
                </a:tc>
                <a:extLst>
                  <a:ext uri="{0D108BD9-81ED-4DB2-BD59-A6C34878D82A}">
                    <a16:rowId xmlns:a16="http://schemas.microsoft.com/office/drawing/2014/main" val="3383417523"/>
                  </a:ext>
                </a:extLst>
              </a:tr>
              <a:tr h="362449">
                <a:tc>
                  <a:txBody>
                    <a:bodyPr/>
                    <a:lstStyle/>
                    <a:p>
                      <a:pPr marL="0" marR="0">
                        <a:lnSpc>
                          <a:spcPct val="107000"/>
                        </a:lnSpc>
                        <a:spcBef>
                          <a:spcPts val="0"/>
                        </a:spcBef>
                        <a:spcAft>
                          <a:spcPts val="0"/>
                        </a:spcAft>
                      </a:pPr>
                      <a:r>
                        <a:rPr lang="en-US" sz="2000" dirty="0">
                          <a:effectLst/>
                        </a:rPr>
                        <a:t>p Value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82E"/>
                    </a:solidFill>
                  </a:tcPr>
                </a:tc>
                <a:tc>
                  <a:txBody>
                    <a:bodyPr/>
                    <a:lstStyle/>
                    <a:p>
                      <a:pPr marL="0" marR="0">
                        <a:lnSpc>
                          <a:spcPct val="107000"/>
                        </a:lnSpc>
                        <a:spcBef>
                          <a:spcPts val="0"/>
                        </a:spcBef>
                        <a:spcAft>
                          <a:spcPts val="0"/>
                        </a:spcAft>
                      </a:pPr>
                      <a:r>
                        <a:rPr lang="en-US" sz="2000" dirty="0">
                          <a:effectLst/>
                        </a:rPr>
                        <a:t>0.44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tc>
                  <a:txBody>
                    <a:bodyPr/>
                    <a:lstStyle/>
                    <a:p>
                      <a:pPr marL="0" marR="0">
                        <a:lnSpc>
                          <a:spcPct val="107000"/>
                        </a:lnSpc>
                        <a:spcBef>
                          <a:spcPts val="0"/>
                        </a:spcBef>
                        <a:spcAft>
                          <a:spcPts val="0"/>
                        </a:spcAft>
                      </a:pPr>
                      <a:r>
                        <a:rPr lang="en-US" sz="2000" dirty="0">
                          <a:effectLst/>
                        </a:rPr>
                        <a:t>0.04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tc>
                  <a:txBody>
                    <a:bodyPr/>
                    <a:lstStyle/>
                    <a:p>
                      <a:pPr marL="0" marR="0">
                        <a:lnSpc>
                          <a:spcPct val="107000"/>
                        </a:lnSpc>
                        <a:spcBef>
                          <a:spcPts val="0"/>
                        </a:spcBef>
                        <a:spcAft>
                          <a:spcPts val="0"/>
                        </a:spcAft>
                      </a:pPr>
                      <a:r>
                        <a:rPr lang="en-US" sz="2000" dirty="0">
                          <a:effectLst/>
                        </a:rPr>
                        <a:t>0.47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0CAFE"/>
                    </a:solidFill>
                  </a:tcPr>
                </a:tc>
                <a:extLst>
                  <a:ext uri="{0D108BD9-81ED-4DB2-BD59-A6C34878D82A}">
                    <a16:rowId xmlns:a16="http://schemas.microsoft.com/office/drawing/2014/main" val="3101897805"/>
                  </a:ext>
                </a:extLst>
              </a:tr>
            </a:tbl>
          </a:graphicData>
        </a:graphic>
      </p:graphicFrame>
      <p:sp>
        <p:nvSpPr>
          <p:cNvPr id="15" name="TextBox 14">
            <a:extLst>
              <a:ext uri="{FF2B5EF4-FFF2-40B4-BE49-F238E27FC236}">
                <a16:creationId xmlns:a16="http://schemas.microsoft.com/office/drawing/2014/main" id="{FC83EABB-B2D6-4F4D-A88E-77743852642E}"/>
              </a:ext>
            </a:extLst>
          </p:cNvPr>
          <p:cNvSpPr txBox="1"/>
          <p:nvPr/>
        </p:nvSpPr>
        <p:spPr>
          <a:xfrm>
            <a:off x="1353498" y="1683509"/>
            <a:ext cx="3906384" cy="400110"/>
          </a:xfrm>
          <a:prstGeom prst="rect">
            <a:avLst/>
          </a:prstGeom>
          <a:noFill/>
        </p:spPr>
        <p:txBody>
          <a:bodyPr wrap="square" rtlCol="0">
            <a:spAutoFit/>
          </a:bodyPr>
          <a:lstStyle/>
          <a:p>
            <a:r>
              <a:rPr lang="en-US" sz="2000" dirty="0"/>
              <a:t>Examination Performance</a:t>
            </a:r>
          </a:p>
        </p:txBody>
      </p:sp>
      <p:sp>
        <p:nvSpPr>
          <p:cNvPr id="2" name="TextBox 1">
            <a:extLst>
              <a:ext uri="{FF2B5EF4-FFF2-40B4-BE49-F238E27FC236}">
                <a16:creationId xmlns:a16="http://schemas.microsoft.com/office/drawing/2014/main" id="{18CD27DA-A977-4272-9716-59132CED3CEA}"/>
              </a:ext>
            </a:extLst>
          </p:cNvPr>
          <p:cNvSpPr txBox="1"/>
          <p:nvPr/>
        </p:nvSpPr>
        <p:spPr>
          <a:xfrm>
            <a:off x="1353498" y="4430269"/>
            <a:ext cx="9766737" cy="1200329"/>
          </a:xfrm>
          <a:prstGeom prst="rect">
            <a:avLst/>
          </a:prstGeom>
          <a:noFill/>
        </p:spPr>
        <p:txBody>
          <a:bodyPr wrap="square" rtlCol="0">
            <a:spAutoFit/>
          </a:bodyPr>
          <a:lstStyle/>
          <a:p>
            <a:pPr marL="342900" indent="-342900">
              <a:buFont typeface="Arial" panose="020B0604020202020204" pitchFamily="34" charset="0"/>
              <a:buChar char="•"/>
            </a:pPr>
            <a:r>
              <a:rPr lang="en-US" dirty="0"/>
              <a:t>Students viewed the video an average of 4.67 times prior to the exam, with a range of 0-15 views</a:t>
            </a:r>
          </a:p>
          <a:p>
            <a:pPr marL="342900" indent="-342900">
              <a:buFont typeface="Arial" panose="020B0604020202020204" pitchFamily="34" charset="0"/>
              <a:buChar char="•"/>
            </a:pPr>
            <a:r>
              <a:rPr lang="en-US" dirty="0"/>
              <a:t>Only five (6.1%) students viewed the video once or less, with only one student not viewing the video at all</a:t>
            </a:r>
          </a:p>
          <a:p>
            <a:pPr marL="342900" indent="-342900">
              <a:buFont typeface="Arial" panose="020B0604020202020204" pitchFamily="34" charset="0"/>
              <a:buChar char="•"/>
            </a:pPr>
            <a:r>
              <a:rPr lang="en-US" dirty="0"/>
              <a:t>Fifty-two (63.4%) students viewed the video at least 4 times prior to the exam.</a:t>
            </a:r>
          </a:p>
        </p:txBody>
      </p:sp>
    </p:spTree>
    <p:extLst>
      <p:ext uri="{BB962C8B-B14F-4D97-AF65-F5344CB8AC3E}">
        <p14:creationId xmlns:p14="http://schemas.microsoft.com/office/powerpoint/2010/main" val="155081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4726911" y="176107"/>
            <a:ext cx="3580327" cy="707886"/>
          </a:xfrm>
          <a:prstGeom prst="rect">
            <a:avLst/>
          </a:prstGeom>
        </p:spPr>
        <p:txBody>
          <a:bodyPr wrap="square">
            <a:spAutoFit/>
          </a:bodyPr>
          <a:lstStyle/>
          <a:p>
            <a:r>
              <a:rPr lang="en-US" sz="4000" dirty="0"/>
              <a:t>Conclusion</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838200" y="1157808"/>
            <a:ext cx="10515600" cy="4996190"/>
          </a:xfrm>
        </p:spPr>
        <p:txBody>
          <a:bodyPr>
            <a:normAutofit fontScale="92500" lnSpcReduction="20000"/>
          </a:bodyPr>
          <a:lstStyle/>
          <a:p>
            <a:pPr marL="571500" indent="-571500"/>
            <a:r>
              <a:rPr lang="en-US" dirty="0"/>
              <a:t>Survey responses indicate improvement in comfort level with covered material and perceived usefulness of the video as a learning resource</a:t>
            </a:r>
          </a:p>
          <a:p>
            <a:pPr marL="571500" indent="-571500"/>
            <a:r>
              <a:rPr lang="en-US" dirty="0"/>
              <a:t>Student utilization of the video suggests belief in the video as a good study tool for exam preparation</a:t>
            </a:r>
          </a:p>
          <a:p>
            <a:pPr marL="571500" indent="-571500"/>
            <a:r>
              <a:rPr lang="en-US" dirty="0"/>
              <a:t>Significant decrease in written exam score (2.6%) highlights negative impact of decreasing lecture hours in the course</a:t>
            </a:r>
          </a:p>
          <a:p>
            <a:pPr marL="571500" indent="-571500"/>
            <a:r>
              <a:rPr lang="en-US" dirty="0"/>
              <a:t>Though not significant, 1.7% increase in laboratory performance</a:t>
            </a:r>
          </a:p>
          <a:p>
            <a:pPr marL="571500" indent="-571500"/>
            <a:r>
              <a:rPr lang="en-US" dirty="0"/>
              <a:t>Small survey response rate and single institution comparing only two cohorts of medical students are major limitations to this study</a:t>
            </a:r>
          </a:p>
          <a:p>
            <a:pPr marL="571500" indent="-571500"/>
            <a:r>
              <a:rPr lang="en-US" dirty="0"/>
              <a:t>Despite decrease in written performance, no decrease in laboratory or overall performance suggests this was an effective learning tool that helped mitigate some of the negative effects of losing lecture hours</a:t>
            </a:r>
          </a:p>
          <a:p>
            <a:pPr marL="571500" indent="-571500"/>
            <a:r>
              <a:rPr lang="en-US" dirty="0"/>
              <a:t>Study limited by small sample size, single center study, low survey response rate</a:t>
            </a:r>
          </a:p>
          <a:p>
            <a:pPr marL="0" indent="0">
              <a:buNone/>
            </a:pPr>
            <a:endParaRPr lang="en-US" dirty="0">
              <a:solidFill>
                <a:srgbClr val="FF0000"/>
              </a:solidFill>
            </a:endParaRPr>
          </a:p>
        </p:txBody>
      </p:sp>
    </p:spTree>
    <p:extLst>
      <p:ext uri="{BB962C8B-B14F-4D97-AF65-F5344CB8AC3E}">
        <p14:creationId xmlns:p14="http://schemas.microsoft.com/office/powerpoint/2010/main" val="725652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739</Words>
  <Application>Microsoft Office PowerPoint</Application>
  <PresentationFormat>Widescreen</PresentationFormat>
  <Paragraphs>80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Andrew Brown MET Distinction Track Scholar “The Use of a Pre-Laboratory Preparation Video in the M1 Neuroscience Course” Kori Brewer, PhD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Andrew Brown</cp:lastModifiedBy>
  <cp:revision>21</cp:revision>
  <dcterms:created xsi:type="dcterms:W3CDTF">2018-02-07T18:32:32Z</dcterms:created>
  <dcterms:modified xsi:type="dcterms:W3CDTF">2021-04-13T12:37:18Z</dcterms:modified>
</cp:coreProperties>
</file>